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6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7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8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9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0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1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  <p:sldMasterId id="2147484425" r:id="rId2"/>
    <p:sldMasterId id="2147484448" r:id="rId3"/>
    <p:sldMasterId id="2147484471" r:id="rId4"/>
    <p:sldMasterId id="2147484494" r:id="rId5"/>
    <p:sldMasterId id="2147484532" r:id="rId6"/>
    <p:sldMasterId id="2147484556" r:id="rId7"/>
    <p:sldMasterId id="2147484615" r:id="rId8"/>
    <p:sldMasterId id="2147484629" r:id="rId9"/>
    <p:sldMasterId id="2147484681" r:id="rId10"/>
    <p:sldMasterId id="2147484694" r:id="rId11"/>
    <p:sldMasterId id="2147484708" r:id="rId12"/>
  </p:sldMasterIdLst>
  <p:notesMasterIdLst>
    <p:notesMasterId r:id="rId45"/>
  </p:notesMasterIdLst>
  <p:handoutMasterIdLst>
    <p:handoutMasterId r:id="rId46"/>
  </p:handoutMasterIdLst>
  <p:sldIdLst>
    <p:sldId id="703" r:id="rId13"/>
    <p:sldId id="836" r:id="rId14"/>
    <p:sldId id="837" r:id="rId15"/>
    <p:sldId id="877" r:id="rId16"/>
    <p:sldId id="905" r:id="rId17"/>
    <p:sldId id="726" r:id="rId18"/>
    <p:sldId id="850" r:id="rId19"/>
    <p:sldId id="727" r:id="rId20"/>
    <p:sldId id="851" r:id="rId21"/>
    <p:sldId id="841" r:id="rId22"/>
    <p:sldId id="852" r:id="rId23"/>
    <p:sldId id="890" r:id="rId24"/>
    <p:sldId id="833" r:id="rId25"/>
    <p:sldId id="401" r:id="rId26"/>
    <p:sldId id="908" r:id="rId27"/>
    <p:sldId id="909" r:id="rId28"/>
    <p:sldId id="900" r:id="rId29"/>
    <p:sldId id="901" r:id="rId30"/>
    <p:sldId id="903" r:id="rId31"/>
    <p:sldId id="904" r:id="rId32"/>
    <p:sldId id="796" r:id="rId33"/>
    <p:sldId id="847" r:id="rId34"/>
    <p:sldId id="888" r:id="rId35"/>
    <p:sldId id="897" r:id="rId36"/>
    <p:sldId id="907" r:id="rId37"/>
    <p:sldId id="910" r:id="rId38"/>
    <p:sldId id="838" r:id="rId39"/>
    <p:sldId id="840" r:id="rId40"/>
    <p:sldId id="853" r:id="rId41"/>
    <p:sldId id="878" r:id="rId42"/>
    <p:sldId id="879" r:id="rId43"/>
    <p:sldId id="880" r:id="rId4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00528B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8173" autoAdjust="0"/>
    <p:restoredTop sz="94976" autoAdjust="0"/>
  </p:normalViewPr>
  <p:slideViewPr>
    <p:cSldViewPr>
      <p:cViewPr varScale="1">
        <p:scale>
          <a:sx n="67" d="100"/>
          <a:sy n="67" d="100"/>
        </p:scale>
        <p:origin x="-18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46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40E6BE2-241E-4DB7-B103-5A910C24CFD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05990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2E5EA7D-8B1B-4A92-B5F3-9FCC173E2C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45554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EA7D-8B1B-4A92-B5F3-9FCC173E2C1F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9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7BAE82-E901-4A3C-AD60-53713167E220}" type="slidenum">
              <a:rPr lang="en-AU" altLang="en-US">
                <a:solidFill>
                  <a:prstClr val="black"/>
                </a:solidFill>
              </a:rPr>
              <a:pPr/>
              <a:t>28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t-IT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04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68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0330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22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43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4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67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20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074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47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13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1297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46589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171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684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322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6337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01923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4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32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58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17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65093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26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15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40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483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98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08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378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190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9651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92191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103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60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862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507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611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425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3161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28465311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460795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58177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36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3858915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359204411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319342430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38947567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181842768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264771362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303058309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60286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4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221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460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01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31259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14699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42960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6567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47077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08324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83376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91842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889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940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208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4217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909504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3613FFD-41B2-45C1-B6FC-F7064BF35F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5215988-4A76-462B-9963-A53A71D1D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0170531-505C-4C1E-BE54-027798C09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0124-A277-4B85-8C10-38496BB2C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56072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B86368A-4A12-426E-A794-DD7D02ECBA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D28B2E2-6F44-4287-BD92-A5F41411A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26B24A9-74B4-4C66-8EF0-61EA4D5E5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768C4-955D-4EC5-811E-629DE2153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75126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6F57B28-D78F-483F-9013-3BF578A72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EB72E6F-B241-44EF-8F0C-19630923D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9413A5-4BFB-4E94-8D26-AEFB8D2BA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4B9DD-6E99-4D63-9420-DC6FE1E50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46221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AD8E92-EAD0-4205-9732-40FDE7B18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524F30-CE82-4DFF-917D-1BEFA5D0B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F0315E-5DA1-49AB-8A34-F2A133084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AD55D-2C77-436C-B91B-76DC0A634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34545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6404D2E-4A83-407E-A858-D968C2C80B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BDCF645-7ACA-4D0C-8821-64F943710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89D8AEF-47B1-438F-ADE8-1CFB10FDD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303A5-4638-47A5-B138-81F9A62D3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27597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BE664B8E-CC1B-4F7D-9CFF-0450AFD75A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478FD17-48E1-47DF-A61B-5CFD35883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D9555B3-3F88-47A4-A6A7-9DFEEAE58A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8627-ECD2-44AD-87DD-9E7DE670A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76106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E6D81A2-8BE0-4131-AC58-158E24590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1579DCBB-E8CC-4682-931A-25AEBE13C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91715DF-D60E-4E29-B1B8-C47F3EBBD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0D7F0-913D-4186-8C9E-528583D7B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79626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1E1898-E51D-4376-9304-0184AC3FB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A7072B2-9328-42AF-B2C0-6672EEC13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237C6F-102E-4EA3-8CE7-B4D7B44D5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98A4-58DF-43D5-96E1-7AD524B61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44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749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E0428C2-E372-4592-835A-B42B699F2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A6B20A-3B0C-46C7-BDA3-30549AED2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698E7A2-9C37-4673-BBAB-2E8387B4D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4875-30D5-42F7-A7AE-32CEF1101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95091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0C708FB-9BEA-4D40-8016-BB7C9DE60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0B60130-7ED2-4A83-A8F0-4D9D801B9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5D88981-4002-43A4-B332-F99A05F8E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31654-C8D1-4F0F-B9AF-6EA8D99D2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4700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117375C-170C-469E-9E1E-7FEFA861E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AADE8D8-8F7B-4200-B33D-0EA799DD0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F818508-C202-489D-B9E4-382EDE185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B49A-CB29-4D36-9987-879E4F5B6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2759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888380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73988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59687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88996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620833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9188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357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018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64635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73961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56946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522961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7304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56359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612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43096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75852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51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994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8253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01954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92021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75815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38390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09538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391929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7708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87391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1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233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6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4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2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9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453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9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387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3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9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5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3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8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1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1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8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53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18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5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49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2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1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7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13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10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947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7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8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9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90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4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0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latin typeface="Calibri"/>
              </a:rPr>
              <a:t> of 92</a:t>
            </a:r>
          </a:p>
        </p:txBody>
      </p:sp>
    </p:spTree>
    <p:extLst>
      <p:ext uri="{BB962C8B-B14F-4D97-AF65-F5344CB8AC3E}">
        <p14:creationId xmlns:p14="http://schemas.microsoft.com/office/powerpoint/2010/main" val="3657964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43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234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62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3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37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96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332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06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4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13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17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7306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68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81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6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60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449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78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6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4526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57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8703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7694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690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58046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12620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40381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3584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3925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3935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9923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5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3784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1065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922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68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54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43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65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8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25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1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13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Relationship Id="rId1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27.xml"/><Relationship Id="rId1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1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30.xml"/><Relationship Id="rId20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8.xml"/><Relationship Id="rId2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  <p:sldLayoutId id="2147484422" r:id="rId12"/>
    <p:sldLayoutId id="214748442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B6E2D60-368C-476F-9FE7-B33170970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1C57862B-C17E-4CB6-B686-3DD9FEA28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6540092A-6EA3-4668-87FB-7C6884C2EC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72BC1564-F1C5-45C4-B690-80C3B158E0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3F5B51D1-1243-40F2-A186-18102AB6A6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22C7B1A-D05E-415E-B3E9-F82FB7EC2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4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  <p:sldLayoutId id="2147484706" r:id="rId12"/>
    <p:sldLayoutId id="214748470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4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  <p:sldLayoutId id="2147484720" r:id="rId12"/>
    <p:sldLayoutId id="2147484721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43" r:id="rId18"/>
    <p:sldLayoutId id="2147484444" r:id="rId19"/>
    <p:sldLayoutId id="2147484445" r:id="rId20"/>
    <p:sldLayoutId id="2147484446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16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  <p:sldLayoutId id="214748447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384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  <p:sldLayoutId id="2147484486" r:id="rId15"/>
    <p:sldLayoutId id="2147484487" r:id="rId16"/>
    <p:sldLayoutId id="2147484488" r:id="rId17"/>
    <p:sldLayoutId id="2147484489" r:id="rId18"/>
    <p:sldLayoutId id="2147484490" r:id="rId19"/>
    <p:sldLayoutId id="2147484491" r:id="rId20"/>
    <p:sldLayoutId id="2147484492" r:id="rId21"/>
    <p:sldLayoutId id="2147484493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  <p:sldLayoutId id="2147484506" r:id="rId12"/>
    <p:sldLayoutId id="214748450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38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  <p:sldLayoutId id="2147484545" r:id="rId13"/>
    <p:sldLayoutId id="2147484546" r:id="rId14"/>
    <p:sldLayoutId id="2147484547" r:id="rId15"/>
    <p:sldLayoutId id="2147484548" r:id="rId16"/>
    <p:sldLayoutId id="2147484549" r:id="rId17"/>
    <p:sldLayoutId id="2147484550" r:id="rId18"/>
    <p:sldLayoutId id="2147484551" r:id="rId19"/>
    <p:sldLayoutId id="2147484552" r:id="rId20"/>
    <p:sldLayoutId id="2147484553" r:id="rId21"/>
    <p:sldLayoutId id="2147484554" r:id="rId22"/>
    <p:sldLayoutId id="2147484555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64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  <p:sldLayoutId id="2147484574" r:id="rId18"/>
    <p:sldLayoutId id="2147484575" r:id="rId19"/>
    <p:sldLayoutId id="2147484576" r:id="rId20"/>
    <p:sldLayoutId id="214748457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491880" y="6621462"/>
            <a:ext cx="239457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Forensic Investigation Methodology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621462"/>
            <a:ext cx="3347864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CT046-3-1-ISFT Introduction to Security and Forensic Technologies</a:t>
            </a:r>
            <a:endParaRPr lang="en-GB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392398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  <p:sldLayoutId id="2147484628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59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  <p:sldLayoutId id="2147484642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8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TinyNet Essentials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12FE7C-46F2-47B6-A921-C680458C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7776864" cy="513123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5E440F48-6A9E-42F2-B188-397F52250702}"/>
              </a:ext>
            </a:extLst>
          </p:cNvPr>
          <p:cNvSpPr/>
          <p:nvPr/>
        </p:nvSpPr>
        <p:spPr bwMode="auto">
          <a:xfrm>
            <a:off x="5652120" y="3429000"/>
            <a:ext cx="395536" cy="14401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0FFDF9-199C-4760-B0B2-6A72395BDF1B}"/>
              </a:ext>
            </a:extLst>
          </p:cNvPr>
          <p:cNvSpPr txBox="1"/>
          <p:nvPr/>
        </p:nvSpPr>
        <p:spPr>
          <a:xfrm>
            <a:off x="4788024" y="4365104"/>
            <a:ext cx="29888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Numeric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Read = 4, Write = 2, Exec =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 + 2 + 1 = 7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9C81281-F2C6-4968-A009-D52575142700}"/>
              </a:ext>
            </a:extLst>
          </p:cNvPr>
          <p:cNvSpPr txBox="1"/>
          <p:nvPr/>
        </p:nvSpPr>
        <p:spPr>
          <a:xfrm>
            <a:off x="539552" y="5080828"/>
            <a:ext cx="1475655" cy="58477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[Space] to turn on or off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F2ADB62-C2FC-453F-8BA5-6D43BAA4F65E}"/>
              </a:ext>
            </a:extLst>
          </p:cNvPr>
          <p:cNvSpPr/>
          <p:nvPr/>
        </p:nvSpPr>
        <p:spPr bwMode="auto">
          <a:xfrm>
            <a:off x="1619673" y="2924944"/>
            <a:ext cx="2952328" cy="504056"/>
          </a:xfrm>
          <a:prstGeom prst="rect">
            <a:avLst/>
          </a:prstGeom>
          <a:solidFill>
            <a:srgbClr val="C0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53B193D5-C736-42D7-A41A-C1835B40C04D}"/>
              </a:ext>
            </a:extLst>
          </p:cNvPr>
          <p:cNvSpPr/>
          <p:nvPr/>
        </p:nvSpPr>
        <p:spPr bwMode="auto">
          <a:xfrm>
            <a:off x="3635896" y="1661899"/>
            <a:ext cx="1872208" cy="360040"/>
          </a:xfrm>
          <a:prstGeom prst="wedgeRoundRectCallout">
            <a:avLst>
              <a:gd name="adj1" fmla="val -74961"/>
              <a:gd name="adj2" fmla="val 329496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normally used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7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Directory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AD99DB-BDFF-4373-A586-3545BB2A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1" y="1412776"/>
            <a:ext cx="5265900" cy="526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F50A752-823C-4F78-8844-5B66E9450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82" y="1556791"/>
            <a:ext cx="3141578" cy="3412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2931B5-DD76-4F5C-9B0B-E7C33E7434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7" y="4045726"/>
            <a:ext cx="545237" cy="1224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953DF0B-B6CF-4321-9FBF-C2B110F80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82268"/>
            <a:ext cx="483116" cy="130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0AFBC89-CC5B-4B62-B8A9-6D971BDB4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3" y="2060848"/>
            <a:ext cx="545237" cy="12241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F8D3FDE-FFF3-4019-BAC9-21A2389DD2D4}"/>
              </a:ext>
            </a:extLst>
          </p:cNvPr>
          <p:cNvSpPr/>
          <p:nvPr/>
        </p:nvSpPr>
        <p:spPr bwMode="auto">
          <a:xfrm>
            <a:off x="2215455" y="2852935"/>
            <a:ext cx="1996505" cy="449669"/>
          </a:xfrm>
          <a:prstGeom prst="rect">
            <a:avLst/>
          </a:prstGeom>
          <a:solidFill>
            <a:srgbClr val="C0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58DD93-3A83-4EFC-BEF3-8EE614F3A212}"/>
              </a:ext>
            </a:extLst>
          </p:cNvPr>
          <p:cNvSpPr txBox="1"/>
          <p:nvPr/>
        </p:nvSpPr>
        <p:spPr>
          <a:xfrm>
            <a:off x="5921979" y="5307409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Sticky Bit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(Directory Only)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Anyone can write a file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Only the owner can delete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43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/>
              <a:t>Gateway: </a:t>
            </a:r>
            <a:br>
              <a:rPr lang="en-GB" altLang="en-US" dirty="0"/>
            </a:br>
            <a:r>
              <a:rPr lang="en-GB" altLang="en-US" dirty="0"/>
              <a:t>One interface for each subnet</a:t>
            </a:r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6389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48856" y="2276872"/>
            <a:ext cx="1317990" cy="1815882"/>
          </a:xfrm>
          <a:prstGeom prst="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HOSTNAME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 registered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With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dnsmasq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Via DHCP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Matched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Configured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cnames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635" y="2564904"/>
            <a:ext cx="990976" cy="52322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Broadcast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66831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ED431-4BAD-44AA-836A-FC850E8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Virtualbox Network Interfaces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A84716-D46D-4E07-903F-7E2267541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451671" cy="48057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5">
            <a:extLst>
              <a:ext uri="{FF2B5EF4-FFF2-40B4-BE49-F238E27FC236}">
                <a16:creationId xmlns:a16="http://schemas.microsoft.com/office/drawing/2014/main" xmlns="" id="{7CA9D18E-BC3B-4812-8578-B114C360B208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260350"/>
            <a:ext cx="8299450" cy="5689600"/>
            <a:chOff x="314672" y="404664"/>
            <a:chExt cx="8298628" cy="5688631"/>
          </a:xfrm>
        </p:grpSpPr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xmlns="" id="{D0ED7C06-D55C-4770-8AA7-61490FE4D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72" y="404664"/>
              <a:ext cx="6629400" cy="402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8" name="Picture 2">
              <a:extLst>
                <a:ext uri="{FF2B5EF4-FFF2-40B4-BE49-F238E27FC236}">
                  <a16:creationId xmlns:a16="http://schemas.microsoft.com/office/drawing/2014/main" xmlns="" id="{91F6BB06-2D5B-4CB0-9125-9F4F1D663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19200"/>
              <a:ext cx="6057524" cy="367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5" name="Text Box 3">
            <a:extLst>
              <a:ext uri="{FF2B5EF4-FFF2-40B4-BE49-F238E27FC236}">
                <a16:creationId xmlns:a16="http://schemas.microsoft.com/office/drawing/2014/main" xmlns="" id="{A3C13832-9308-4E60-BF63-CD67EC6A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437063"/>
            <a:ext cx="85693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First Thing to take care of is to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Turn Off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VirtualBox internal DHCP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1DCCA8-04E0-4F12-BCCC-192CB36B2E95}"/>
              </a:ext>
            </a:extLst>
          </p:cNvPr>
          <p:cNvSpPr/>
          <p:nvPr/>
        </p:nvSpPr>
        <p:spPr>
          <a:xfrm>
            <a:off x="7785100" y="3230563"/>
            <a:ext cx="936625" cy="5048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56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xmlns="" id="{A7CED895-D6C8-4918-B2CF-4D947FCB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5233988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>
            <a:extLst>
              <a:ext uri="{FF2B5EF4-FFF2-40B4-BE49-F238E27FC236}">
                <a16:creationId xmlns:a16="http://schemas.microsoft.com/office/drawing/2014/main" xmlns="" id="{26EC7B3B-FEFF-48C7-BD66-50928158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73463"/>
            <a:ext cx="5233988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F7DBDB-B777-44AB-BFB2-862C59DC5BB6}"/>
              </a:ext>
            </a:extLst>
          </p:cNvPr>
          <p:cNvSpPr/>
          <p:nvPr/>
        </p:nvSpPr>
        <p:spPr>
          <a:xfrm>
            <a:off x="4716463" y="4365625"/>
            <a:ext cx="768350" cy="431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169503-8CB5-4E9F-AC19-1E07C7169B7A}"/>
              </a:ext>
            </a:extLst>
          </p:cNvPr>
          <p:cNvSpPr/>
          <p:nvPr/>
        </p:nvSpPr>
        <p:spPr>
          <a:xfrm>
            <a:off x="4716463" y="1052513"/>
            <a:ext cx="768350" cy="431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942" name="Text Box 3">
            <a:extLst>
              <a:ext uri="{FF2B5EF4-FFF2-40B4-BE49-F238E27FC236}">
                <a16:creationId xmlns:a16="http://schemas.microsoft.com/office/drawing/2014/main" xmlns="" id="{50C85A08-27D6-47A1-9AF5-F12D55145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352800"/>
            <a:ext cx="8569325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The Next Thing is to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Check the IP Address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192.168.56.1</a:t>
            </a: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95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3C70D6-5E13-483E-9115-34FFEA6E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0" y="3293550"/>
            <a:ext cx="5181600" cy="3468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DB72F2-97FE-47E8-A4FD-7110318BE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8" y="134817"/>
            <a:ext cx="6101862" cy="4869508"/>
          </a:xfrm>
          <a:prstGeom prst="rect">
            <a:avLst/>
          </a:prstGeom>
        </p:spPr>
      </p:pic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xmlns="" id="{B88D20C5-539F-496D-8E04-C4470D473285}"/>
              </a:ext>
            </a:extLst>
          </p:cNvPr>
          <p:cNvSpPr/>
          <p:nvPr/>
        </p:nvSpPr>
        <p:spPr>
          <a:xfrm>
            <a:off x="6781800" y="5715000"/>
            <a:ext cx="1981200" cy="676273"/>
          </a:xfrm>
          <a:prstGeom prst="wedgeRoundRectCallout">
            <a:avLst>
              <a:gd name="adj1" fmla="val -91010"/>
              <a:gd name="adj2" fmla="val -21519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IP for eth0 on the Gateway depends on your ISP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18414F-9A8A-45A2-AB24-047BF15D26C4}"/>
              </a:ext>
            </a:extLst>
          </p:cNvPr>
          <p:cNvSpPr txBox="1"/>
          <p:nvPr/>
        </p:nvSpPr>
        <p:spPr>
          <a:xfrm>
            <a:off x="457200" y="5245855"/>
            <a:ext cx="2743200" cy="1277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Make sure the Gateway is at the login screen before starting the other VMs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(no need to log in)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74AA4A-415E-491D-A646-FFCC80EC6063}"/>
              </a:ext>
            </a:extLst>
          </p:cNvPr>
          <p:cNvSpPr txBox="1"/>
          <p:nvPr/>
        </p:nvSpPr>
        <p:spPr>
          <a:xfrm>
            <a:off x="6441830" y="830695"/>
            <a:ext cx="25146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Gateway needs 4 network adapters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Bridged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2,3,4 Host-Only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others have 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Host-Only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38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4B1676-5F10-4CAE-A5AD-DA021571E2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" y="152400"/>
            <a:ext cx="8900343" cy="563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134240-FBB5-440D-8002-C40918077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" y="266700"/>
            <a:ext cx="4087043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616BB0-D115-4BC3-A605-E46A2075ACE4}"/>
              </a:ext>
            </a:extLst>
          </p:cNvPr>
          <p:cNvSpPr txBox="1"/>
          <p:nvPr/>
        </p:nvSpPr>
        <p:spPr>
          <a:xfrm>
            <a:off x="152399" y="5911334"/>
            <a:ext cx="883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Gateway has an interface for each subnet (net-a, net-b, net-c)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Windows Host-Only adapter and Webserver are on the same subnet </a:t>
            </a: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xmlns="" id="{FFEB57B4-97D7-47AB-85D5-B5D36051C1A1}"/>
              </a:ext>
            </a:extLst>
          </p:cNvPr>
          <p:cNvSpPr/>
          <p:nvPr/>
        </p:nvSpPr>
        <p:spPr>
          <a:xfrm>
            <a:off x="228600" y="5017634"/>
            <a:ext cx="6019800" cy="400109"/>
          </a:xfrm>
          <a:prstGeom prst="wedgeRoundRectCallout">
            <a:avLst>
              <a:gd name="adj1" fmla="val -48972"/>
              <a:gd name="adj2" fmla="val 15127"/>
              <a:gd name="adj3" fmla="val 16667"/>
            </a:avLst>
          </a:prstGeom>
          <a:solidFill>
            <a:srgbClr val="FFFF00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net-a: ..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56.+	net-b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 ..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66.+	net-c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 ..76.+</a:t>
            </a: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xmlns="" id="{0B2E9787-02B0-453B-B788-B4D07663D18D}"/>
              </a:ext>
            </a:extLst>
          </p:cNvPr>
          <p:cNvSpPr/>
          <p:nvPr/>
        </p:nvSpPr>
        <p:spPr>
          <a:xfrm>
            <a:off x="7010400" y="2633663"/>
            <a:ext cx="1600200" cy="676273"/>
          </a:xfrm>
          <a:prstGeom prst="wedgeRoundRectCallout">
            <a:avLst>
              <a:gd name="adj1" fmla="val -94560"/>
              <a:gd name="adj2" fmla="val -14585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 IP for eth0 on the Gateway is also OK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1" name="Rounded Rectangular Callout 11">
            <a:extLst>
              <a:ext uri="{FF2B5EF4-FFF2-40B4-BE49-F238E27FC236}">
                <a16:creationId xmlns:a16="http://schemas.microsoft.com/office/drawing/2014/main" xmlns="" id="{48A74D8B-BEF5-475D-8595-21E7BD11D52E}"/>
              </a:ext>
            </a:extLst>
          </p:cNvPr>
          <p:cNvSpPr/>
          <p:nvPr/>
        </p:nvSpPr>
        <p:spPr>
          <a:xfrm>
            <a:off x="4800600" y="3598716"/>
            <a:ext cx="876300" cy="400050"/>
          </a:xfrm>
          <a:prstGeom prst="wedgeRoundRectCallout">
            <a:avLst>
              <a:gd name="adj1" fmla="val -14925"/>
              <a:gd name="adj2" fmla="val 166887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Mail: net-c</a:t>
            </a:r>
          </a:p>
        </p:txBody>
      </p:sp>
      <p:sp>
        <p:nvSpPr>
          <p:cNvPr id="12" name="Rounded Rectangular Callout 16">
            <a:extLst>
              <a:ext uri="{FF2B5EF4-FFF2-40B4-BE49-F238E27FC236}">
                <a16:creationId xmlns:a16="http://schemas.microsoft.com/office/drawing/2014/main" xmlns="" id="{8C8F3848-2CEC-4375-BE0B-5FB09B87205C}"/>
              </a:ext>
            </a:extLst>
          </p:cNvPr>
          <p:cNvSpPr/>
          <p:nvPr/>
        </p:nvSpPr>
        <p:spPr>
          <a:xfrm>
            <a:off x="2805546" y="3612570"/>
            <a:ext cx="876300" cy="400050"/>
          </a:xfrm>
          <a:prstGeom prst="wedgeRoundRectCallout">
            <a:avLst>
              <a:gd name="adj1" fmla="val -14925"/>
              <a:gd name="adj2" fmla="val 166887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ldap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 net-b</a:t>
            </a:r>
          </a:p>
        </p:txBody>
      </p:sp>
      <p:sp>
        <p:nvSpPr>
          <p:cNvPr id="13" name="Rounded Rectangular Callout 17">
            <a:extLst>
              <a:ext uri="{FF2B5EF4-FFF2-40B4-BE49-F238E27FC236}">
                <a16:creationId xmlns:a16="http://schemas.microsoft.com/office/drawing/2014/main" xmlns="" id="{49938E82-224D-44E5-AD32-7BA396D6894A}"/>
              </a:ext>
            </a:extLst>
          </p:cNvPr>
          <p:cNvSpPr/>
          <p:nvPr/>
        </p:nvSpPr>
        <p:spPr>
          <a:xfrm>
            <a:off x="694459" y="3588327"/>
            <a:ext cx="876300" cy="400050"/>
          </a:xfrm>
          <a:prstGeom prst="wedgeRoundRectCallout">
            <a:avLst>
              <a:gd name="adj1" fmla="val -14925"/>
              <a:gd name="adj2" fmla="val 166887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Web: net-a</a:t>
            </a:r>
          </a:p>
        </p:txBody>
      </p:sp>
    </p:spTree>
    <p:extLst>
      <p:ext uri="{BB962C8B-B14F-4D97-AF65-F5344CB8AC3E}">
        <p14:creationId xmlns:p14="http://schemas.microsoft.com/office/powerpoint/2010/main" val="157848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D57E5B-FFE7-4823-A03C-17E0492E8FF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51200"/>
            <a:ext cx="8900343" cy="5632704"/>
          </a:xfrm>
          <a:prstGeom prst="rect">
            <a:avLst/>
          </a:prstGeom>
        </p:spPr>
      </p:pic>
      <p:sp>
        <p:nvSpPr>
          <p:cNvPr id="4" name="Rounded Rectangular Callout 7">
            <a:extLst>
              <a:ext uri="{FF2B5EF4-FFF2-40B4-BE49-F238E27FC236}">
                <a16:creationId xmlns:a16="http://schemas.microsoft.com/office/drawing/2014/main" xmlns="" id="{9F039352-DA4A-4B91-91F5-C63F6D295B3C}"/>
              </a:ext>
            </a:extLst>
          </p:cNvPr>
          <p:cNvSpPr/>
          <p:nvPr/>
        </p:nvSpPr>
        <p:spPr>
          <a:xfrm>
            <a:off x="2286000" y="4876800"/>
            <a:ext cx="4267200" cy="323850"/>
          </a:xfrm>
          <a:prstGeom prst="wedgeRoundRectCallout">
            <a:avLst>
              <a:gd name="adj1" fmla="val -32272"/>
              <a:gd name="adj2" fmla="val 35466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Virtualbox DHCP subverts our subnets!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D96479-DA30-425C-93D6-61241141B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40" y="1271954"/>
            <a:ext cx="442213" cy="380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652A0D-1EC3-4483-8C3D-35903A5B8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375201" cy="356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DE4446-FC2C-476C-A78F-4F2AC9125C13}"/>
              </a:ext>
            </a:extLst>
          </p:cNvPr>
          <p:cNvSpPr txBox="1"/>
          <p:nvPr/>
        </p:nvSpPr>
        <p:spPr>
          <a:xfrm>
            <a:off x="4912719" y="1066800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dnsmasq.d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xmlns="" id="{078D1E29-F883-4363-994E-457D7D7A23F5}"/>
              </a:ext>
            </a:extLst>
          </p:cNvPr>
          <p:cNvSpPr/>
          <p:nvPr/>
        </p:nvSpPr>
        <p:spPr>
          <a:xfrm>
            <a:off x="6553200" y="2013595"/>
            <a:ext cx="1600200" cy="676273"/>
          </a:xfrm>
          <a:prstGeom prst="wedgeRoundRectCallout">
            <a:avLst>
              <a:gd name="adj1" fmla="val -123308"/>
              <a:gd name="adj2" fmla="val 73472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net-a: ..56.+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net-b: ..66.+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net-c: ..76.+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F70E18-658E-445C-B36F-C4988DF023A0}"/>
              </a:ext>
            </a:extLst>
          </p:cNvPr>
          <p:cNvSpPr txBox="1"/>
          <p:nvPr/>
        </p:nvSpPr>
        <p:spPr>
          <a:xfrm>
            <a:off x="179409" y="5874185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Virtualbox DHCP is ON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 Mailserver and LDAPserver get a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Net-A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address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of the configurations assume they have an IP address on their proper subnet,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will work properly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51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0648"/>
            <a:ext cx="6265863" cy="720080"/>
          </a:xfrm>
        </p:spPr>
        <p:txBody>
          <a:bodyPr anchor="b"/>
          <a:lstStyle/>
          <a:p>
            <a:pPr eaLnBrk="1" hangingPunct="1"/>
            <a:r>
              <a:rPr lang="en-US" altLang="en-US"/>
              <a:t>Troubleshooting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988840"/>
            <a:ext cx="5688111" cy="37195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b="1">
                <a:solidFill>
                  <a:srgbClr val="FF0000"/>
                </a:solidFill>
              </a:rPr>
              <a:t>Stop! Don’t Rush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b="1">
                <a:solidFill>
                  <a:srgbClr val="7030A0"/>
                </a:solidFill>
              </a:rPr>
              <a:t>Make one change at a time – test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b="1">
                <a:solidFill>
                  <a:srgbClr val="002060"/>
                </a:solidFill>
              </a:rPr>
              <a:t>Start at one end, move up or down the network layers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b="1">
                <a:solidFill>
                  <a:srgbClr val="0070C0"/>
                </a:solidFill>
              </a:rPr>
              <a:t>Document before and changes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BA142E-19BE-471D-9571-D6F3D54D7A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51200"/>
            <a:ext cx="8847582" cy="5632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BC489A-068E-4330-8B04-86167737F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" y="266700"/>
            <a:ext cx="4087043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BD90E3-C52D-4EF1-A34D-664034557FC4}"/>
              </a:ext>
            </a:extLst>
          </p:cNvPr>
          <p:cNvSpPr txBox="1"/>
          <p:nvPr/>
        </p:nvSpPr>
        <p:spPr>
          <a:xfrm>
            <a:off x="4912719" y="1066800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dnsmasq.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/cnames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11421B0-CC9B-4AE1-BBCC-8AA4A3B30BCD}"/>
              </a:ext>
            </a:extLst>
          </p:cNvPr>
          <p:cNvCxnSpPr>
            <a:cxnSpLocks/>
          </p:cNvCxnSpPr>
          <p:nvPr/>
        </p:nvCxnSpPr>
        <p:spPr>
          <a:xfrm>
            <a:off x="4343400" y="2362200"/>
            <a:ext cx="3581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286B4F-C54F-4CE2-9D22-37B468637D6D}"/>
              </a:ext>
            </a:extLst>
          </p:cNvPr>
          <p:cNvSpPr txBox="1"/>
          <p:nvPr/>
        </p:nvSpPr>
        <p:spPr>
          <a:xfrm>
            <a:off x="150102" y="5916989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cnames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allow the DNS to match one IP to several names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half of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cnames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exactly match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HOSTNAME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80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Troubleshooting the DNS Service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793038" cy="46275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>
                <a:latin typeface="Lucida Console" pitchFamily="49" charset="0"/>
              </a:rPr>
              <a:t>d</a:t>
            </a:r>
            <a:r>
              <a:rPr lang="en-US" altLang="en-US" dirty="0" smtClean="0">
                <a:latin typeface="Lucida Console" pitchFamily="49" charset="0"/>
              </a:rPr>
              <a:t>ig </a:t>
            </a:r>
            <a:r>
              <a:rPr lang="en-US" altLang="en-US" dirty="0" smtClean="0"/>
              <a:t>or  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Lucida Console" pitchFamily="49" charset="0"/>
              </a:rPr>
              <a:t>nslookup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b="1" dirty="0" smtClean="0">
                <a:solidFill>
                  <a:srgbClr val="C00000"/>
                </a:solidFill>
              </a:rPr>
              <a:t>Restart </a:t>
            </a:r>
            <a:r>
              <a:rPr lang="en-US" altLang="en-US" b="1" dirty="0">
                <a:solidFill>
                  <a:srgbClr val="C00000"/>
                </a:solidFill>
              </a:rPr>
              <a:t>after updates to configuration files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/>
              <a:t>Check the logs to </a:t>
            </a:r>
            <a:r>
              <a:rPr lang="en-US" altLang="en-US" dirty="0" err="1"/>
              <a:t>familiarise</a:t>
            </a:r>
            <a:r>
              <a:rPr lang="en-US" altLang="en-US" dirty="0"/>
              <a:t> yourself with what it says when it starts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/>
              <a:t>Ensure that the process is </a:t>
            </a:r>
            <a:r>
              <a:rPr lang="en-US" altLang="en-US" dirty="0" err="1"/>
              <a:t>running,and</a:t>
            </a:r>
            <a:r>
              <a:rPr lang="en-US" altLang="en-US" dirty="0"/>
              <a:t> listening on UDP (and TCP) port 53 (the domain port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/>
              <a:t>Run in debug mode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altLang="en-US" dirty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Lucida Console" pitchFamily="49" charset="0"/>
              </a:rPr>
              <a:t> </a:t>
            </a:r>
            <a:endParaRPr lang="en-US" altLang="en-US" dirty="0">
              <a:latin typeface="Lucida Console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916238" y="4941888"/>
            <a:ext cx="2319337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000" b="1">
                <a:solidFill>
                  <a:srgbClr val="00528B"/>
                </a:solidFill>
                <a:ea typeface="MS PGothic" pitchFamily="34" charset="-128"/>
              </a:rPr>
              <a:t>Requires</a:t>
            </a: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 </a:t>
            </a:r>
            <a:r>
              <a:rPr lang="en-AU" altLang="en-US" sz="2000" b="1">
                <a:solidFill>
                  <a:srgbClr val="00528B"/>
                </a:solidFill>
                <a:ea typeface="MS PGothic" pitchFamily="34" charset="-128"/>
              </a:rPr>
              <a:t>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Researcher</a:t>
            </a:r>
            <a:endParaRPr lang="en-GB" altLang="en-US" sz="20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87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7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42706F-24B0-4962-B781-CCEE73F6909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51200"/>
            <a:ext cx="8900343" cy="5632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2E6A45-C566-4E0B-8B92-04B0BC78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" y="266700"/>
            <a:ext cx="4087043" cy="16002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8E4B790-2EDA-4539-A792-C9C94DB70E08}"/>
              </a:ext>
            </a:extLst>
          </p:cNvPr>
          <p:cNvCxnSpPr>
            <a:cxnSpLocks/>
          </p:cNvCxnSpPr>
          <p:nvPr/>
        </p:nvCxnSpPr>
        <p:spPr>
          <a:xfrm>
            <a:off x="5334000" y="3581400"/>
            <a:ext cx="12192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3F8C568-62A0-47AD-9D80-C03E5F5823D3}"/>
              </a:ext>
            </a:extLst>
          </p:cNvPr>
          <p:cNvCxnSpPr>
            <a:cxnSpLocks/>
          </p:cNvCxnSpPr>
          <p:nvPr/>
        </p:nvCxnSpPr>
        <p:spPr>
          <a:xfrm>
            <a:off x="5334000" y="2133600"/>
            <a:ext cx="12192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B257A80-30FA-4081-B9EF-DDA4E36F116B}"/>
              </a:ext>
            </a:extLst>
          </p:cNvPr>
          <p:cNvCxnSpPr>
            <a:cxnSpLocks/>
          </p:cNvCxnSpPr>
          <p:nvPr/>
        </p:nvCxnSpPr>
        <p:spPr>
          <a:xfrm>
            <a:off x="5334000" y="2590800"/>
            <a:ext cx="1219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3BD67CF-420E-4D28-A65D-9E5C00046A43}"/>
              </a:ext>
            </a:extLst>
          </p:cNvPr>
          <p:cNvCxnSpPr>
            <a:cxnSpLocks/>
          </p:cNvCxnSpPr>
          <p:nvPr/>
        </p:nvCxnSpPr>
        <p:spPr>
          <a:xfrm>
            <a:off x="5334000" y="1866900"/>
            <a:ext cx="12192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FF8342A-9BC8-4028-9D75-C47BE763A287}"/>
              </a:ext>
            </a:extLst>
          </p:cNvPr>
          <p:cNvCxnSpPr>
            <a:cxnSpLocks/>
          </p:cNvCxnSpPr>
          <p:nvPr/>
        </p:nvCxnSpPr>
        <p:spPr>
          <a:xfrm>
            <a:off x="5334000" y="3352800"/>
            <a:ext cx="1219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0F649C-BC7A-476F-870E-276E52165D81}"/>
              </a:ext>
            </a:extLst>
          </p:cNvPr>
          <p:cNvCxnSpPr>
            <a:cxnSpLocks/>
          </p:cNvCxnSpPr>
          <p:nvPr/>
        </p:nvCxnSpPr>
        <p:spPr>
          <a:xfrm>
            <a:off x="5334000" y="1219200"/>
            <a:ext cx="1219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BA26F86-C45A-4162-8723-F7D16C47FDBF}"/>
              </a:ext>
            </a:extLst>
          </p:cNvPr>
          <p:cNvCxnSpPr>
            <a:cxnSpLocks/>
          </p:cNvCxnSpPr>
          <p:nvPr/>
        </p:nvCxnSpPr>
        <p:spPr>
          <a:xfrm>
            <a:off x="5334000" y="2819400"/>
            <a:ext cx="1219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978A4AE-32E3-4CF8-9BB4-C00E157A80D5}"/>
              </a:ext>
            </a:extLst>
          </p:cNvPr>
          <p:cNvCxnSpPr>
            <a:cxnSpLocks/>
          </p:cNvCxnSpPr>
          <p:nvPr/>
        </p:nvCxnSpPr>
        <p:spPr>
          <a:xfrm>
            <a:off x="5334000" y="3048000"/>
            <a:ext cx="1219200" cy="0"/>
          </a:xfrm>
          <a:prstGeom prst="line">
            <a:avLst/>
          </a:prstGeom>
          <a:noFill/>
          <a:ln w="9525" cap="flat" cmpd="sng" algn="ctr">
            <a:solidFill>
              <a:srgbClr val="F79646">
                <a:lumMod val="20000"/>
                <a:lumOff val="80000"/>
              </a:srgbClr>
            </a:solidFill>
            <a:prstDash val="soli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EF47B1-1AEC-4FC9-84B9-9807F1B99DC1}"/>
              </a:ext>
            </a:extLst>
          </p:cNvPr>
          <p:cNvSpPr txBox="1"/>
          <p:nvPr/>
        </p:nvSpPr>
        <p:spPr>
          <a:xfrm>
            <a:off x="85560" y="6050603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Normal processes and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istening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orts</a:t>
            </a:r>
          </a:p>
        </p:txBody>
      </p:sp>
      <p:sp>
        <p:nvSpPr>
          <p:cNvPr id="14" name="Rounded Rectangular Callout 7">
            <a:extLst>
              <a:ext uri="{FF2B5EF4-FFF2-40B4-BE49-F238E27FC236}">
                <a16:creationId xmlns:a16="http://schemas.microsoft.com/office/drawing/2014/main" xmlns="" id="{E95AA2AC-008F-4F94-96FB-6CD636D9E207}"/>
              </a:ext>
            </a:extLst>
          </p:cNvPr>
          <p:cNvSpPr/>
          <p:nvPr/>
        </p:nvSpPr>
        <p:spPr>
          <a:xfrm>
            <a:off x="6862770" y="3089686"/>
            <a:ext cx="2052629" cy="323850"/>
          </a:xfrm>
          <a:prstGeom prst="wedgeRoundRectCallout">
            <a:avLst>
              <a:gd name="adj1" fmla="val -32272"/>
              <a:gd name="adj2" fmla="val 35466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netstat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–tulp4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32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89AF44-E7A6-4F7B-9A33-3DC4F9F4F7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51200"/>
            <a:ext cx="8900343" cy="5632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694846-CA59-4DFD-8005-D5804E09A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" y="266700"/>
            <a:ext cx="4087043" cy="1600200"/>
          </a:xfrm>
          <a:prstGeom prst="rect">
            <a:avLst/>
          </a:prstGeom>
        </p:spPr>
      </p:pic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xmlns="" id="{2A322078-F0B4-40B3-B368-D73EFDF0F333}"/>
              </a:ext>
            </a:extLst>
          </p:cNvPr>
          <p:cNvSpPr/>
          <p:nvPr/>
        </p:nvSpPr>
        <p:spPr>
          <a:xfrm>
            <a:off x="6934200" y="2514600"/>
            <a:ext cx="987136" cy="323850"/>
          </a:xfrm>
          <a:prstGeom prst="wedgeRoundRectCallout">
            <a:avLst>
              <a:gd name="adj1" fmla="val -130038"/>
              <a:gd name="adj2" fmla="val -29446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mytyip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7" name="Rounded Rectangular Callout 7">
            <a:extLst>
              <a:ext uri="{FF2B5EF4-FFF2-40B4-BE49-F238E27FC236}">
                <a16:creationId xmlns:a16="http://schemas.microsoft.com/office/drawing/2014/main" xmlns="" id="{226200A7-1E46-4D84-8EB9-F53AEACF51E5}"/>
              </a:ext>
            </a:extLst>
          </p:cNvPr>
          <p:cNvSpPr/>
          <p:nvPr/>
        </p:nvSpPr>
        <p:spPr>
          <a:xfrm>
            <a:off x="838200" y="4829176"/>
            <a:ext cx="2133600" cy="323850"/>
          </a:xfrm>
          <a:prstGeom prst="wedgeRoundRectCallout">
            <a:avLst>
              <a:gd name="adj1" fmla="val -32272"/>
              <a:gd name="adj2" fmla="val 35466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netstat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–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tulp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5F2DED-C3DE-4201-A2C8-B7F18220C08F}"/>
              </a:ext>
            </a:extLst>
          </p:cNvPr>
          <p:cNvSpPr txBox="1"/>
          <p:nvPr/>
        </p:nvSpPr>
        <p:spPr>
          <a:xfrm>
            <a:off x="4572000" y="762001"/>
            <a:ext cx="402541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Normal processes and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istening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396044E-47FD-4224-A42F-E75E4FD764A6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1219200" cy="0"/>
          </a:xfrm>
          <a:prstGeom prst="line">
            <a:avLst/>
          </a:prstGeom>
          <a:noFill/>
          <a:ln w="9525" cap="flat" cmpd="sng" algn="ctr">
            <a:solidFill>
              <a:srgbClr val="F79646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130E3C4-9A3A-4F8E-9AA7-032F10268126}"/>
              </a:ext>
            </a:extLst>
          </p:cNvPr>
          <p:cNvCxnSpPr>
            <a:cxnSpLocks/>
          </p:cNvCxnSpPr>
          <p:nvPr/>
        </p:nvCxnSpPr>
        <p:spPr>
          <a:xfrm>
            <a:off x="1143000" y="4419600"/>
            <a:ext cx="990600" cy="0"/>
          </a:xfrm>
          <a:prstGeom prst="line">
            <a:avLst/>
          </a:prstGeom>
          <a:noFill/>
          <a:ln w="9525" cap="flat" cmpd="sng" algn="ctr">
            <a:solidFill>
              <a:srgbClr val="F79646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FE6FFDB-C416-4554-9E2E-7432E2F84AB2}"/>
              </a:ext>
            </a:extLst>
          </p:cNvPr>
          <p:cNvCxnSpPr>
            <a:cxnSpLocks/>
          </p:cNvCxnSpPr>
          <p:nvPr/>
        </p:nvCxnSpPr>
        <p:spPr>
          <a:xfrm>
            <a:off x="3276600" y="4495800"/>
            <a:ext cx="990600" cy="0"/>
          </a:xfrm>
          <a:prstGeom prst="line">
            <a:avLst/>
          </a:prstGeom>
          <a:noFill/>
          <a:ln w="9525" cap="flat" cmpd="sng" algn="ctr">
            <a:solidFill>
              <a:srgbClr val="F79646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9972380-D609-41DE-A7E9-FBF0C3319B82}"/>
              </a:ext>
            </a:extLst>
          </p:cNvPr>
          <p:cNvCxnSpPr>
            <a:cxnSpLocks/>
          </p:cNvCxnSpPr>
          <p:nvPr/>
        </p:nvCxnSpPr>
        <p:spPr>
          <a:xfrm>
            <a:off x="5334000" y="4724400"/>
            <a:ext cx="12192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E6DB6AA-ED07-40F3-B849-B7FF47DE700F}"/>
              </a:ext>
            </a:extLst>
          </p:cNvPr>
          <p:cNvCxnSpPr>
            <a:cxnSpLocks/>
          </p:cNvCxnSpPr>
          <p:nvPr/>
        </p:nvCxnSpPr>
        <p:spPr>
          <a:xfrm>
            <a:off x="5334000" y="3810000"/>
            <a:ext cx="1219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1EC2610-7935-4621-AACA-99AFC4F77FA9}"/>
              </a:ext>
            </a:extLst>
          </p:cNvPr>
          <p:cNvCxnSpPr>
            <a:cxnSpLocks/>
          </p:cNvCxnSpPr>
          <p:nvPr/>
        </p:nvCxnSpPr>
        <p:spPr>
          <a:xfrm>
            <a:off x="5334000" y="3581400"/>
            <a:ext cx="12192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0275AE4-B27F-469B-8F2E-023224BA2085}"/>
              </a:ext>
            </a:extLst>
          </p:cNvPr>
          <p:cNvCxnSpPr>
            <a:cxnSpLocks/>
          </p:cNvCxnSpPr>
          <p:nvPr/>
        </p:nvCxnSpPr>
        <p:spPr>
          <a:xfrm>
            <a:off x="3276600" y="3581400"/>
            <a:ext cx="954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351EDCC-9D42-4C98-95A9-8ECABE35D757}"/>
              </a:ext>
            </a:extLst>
          </p:cNvPr>
          <p:cNvSpPr txBox="1"/>
          <p:nvPr/>
        </p:nvSpPr>
        <p:spPr>
          <a:xfrm>
            <a:off x="179409" y="5874185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http, telnet, ssh run after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 Things First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Starting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LDAP requires extra steps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postfix and imap run after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SetRole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{smtp, submission} runs on both the Gateway and the Mailserver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493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Work the layers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7642" y="1484784"/>
            <a:ext cx="5419725" cy="2664271"/>
          </a:xfrm>
        </p:spPr>
        <p:txBody>
          <a:bodyPr/>
          <a:lstStyle/>
          <a:p>
            <a:pPr marL="98425" indent="0">
              <a:spcBef>
                <a:spcPts val="1200"/>
              </a:spcBef>
              <a:buNone/>
            </a:pPr>
            <a:r>
              <a:rPr lang="en-US" altLang="en-US" b="1" dirty="0"/>
              <a:t>Play detective: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Interface </a:t>
            </a:r>
            <a:r>
              <a:rPr lang="en-US" altLang="en-US" dirty="0"/>
              <a:t>properly configured?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Ping the gateway?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Ping other hosts by IP address?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Ping other hosts by name?</a:t>
            </a:r>
          </a:p>
          <a:p>
            <a:pPr>
              <a:spcBef>
                <a:spcPts val="1800"/>
              </a:spcBef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F3CFC0-FAB6-4CA3-A6C4-0E4D8D8DC587}"/>
              </a:ext>
            </a:extLst>
          </p:cNvPr>
          <p:cNvSpPr txBox="1"/>
          <p:nvPr/>
        </p:nvSpPr>
        <p:spPr>
          <a:xfrm>
            <a:off x="681352" y="4295416"/>
            <a:ext cx="7781297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Temporary Failure in Name Resolution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00528B"/>
                </a:solidFill>
              </a:rPr>
              <a:t>DNS Problem!</a:t>
            </a:r>
          </a:p>
          <a:p>
            <a:r>
              <a:rPr lang="en-GB" sz="2400" dirty="0">
                <a:solidFill>
                  <a:srgbClr val="00528B"/>
                </a:solidFill>
              </a:rPr>
              <a:t>Last half of the </a:t>
            </a:r>
            <a:r>
              <a:rPr lang="en-GB" sz="2400" dirty="0" err="1">
                <a:solidFill>
                  <a:srgbClr val="00528B"/>
                </a:solidFill>
              </a:rPr>
              <a:t>cnames</a:t>
            </a:r>
            <a:r>
              <a:rPr lang="en-GB" sz="2400" dirty="0">
                <a:solidFill>
                  <a:srgbClr val="00528B"/>
                </a:solidFill>
              </a:rPr>
              <a:t> line must Exactly Match</a:t>
            </a:r>
          </a:p>
          <a:p>
            <a:r>
              <a:rPr lang="en-GB" sz="2400" dirty="0">
                <a:solidFill>
                  <a:srgbClr val="00528B"/>
                </a:solidFill>
              </a:rPr>
              <a:t>the name shown on the server 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mytyip</a:t>
            </a:r>
            <a:r>
              <a:rPr lang="en-GB" sz="2400" dirty="0"/>
              <a:t>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Also – </a:t>
            </a:r>
            <a:r>
              <a:rPr lang="en-GB" sz="2400" dirty="0" err="1"/>
              <a:t>etc</a:t>
            </a:r>
            <a:r>
              <a:rPr lang="en-GB" sz="2400" dirty="0"/>
              <a:t>/hosts on the gateway: no names without dots</a:t>
            </a:r>
          </a:p>
        </p:txBody>
      </p:sp>
    </p:spTree>
    <p:extLst>
      <p:ext uri="{BB962C8B-B14F-4D97-AF65-F5344CB8AC3E}">
        <p14:creationId xmlns:p14="http://schemas.microsoft.com/office/powerpoint/2010/main" val="154001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44824"/>
            <a:ext cx="8001000" cy="4174976"/>
          </a:xfrm>
        </p:spPr>
        <p:txBody>
          <a:bodyPr/>
          <a:lstStyle/>
          <a:p>
            <a:r>
              <a:rPr lang="en-US" dirty="0" smtClean="0"/>
              <a:t>Check the </a:t>
            </a:r>
            <a:r>
              <a:rPr lang="en-US" b="1" i="1" dirty="0" err="1" smtClean="0">
                <a:solidFill>
                  <a:schemeClr val="tx1"/>
                </a:solidFill>
              </a:rPr>
              <a:t>Comptia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Videos by Professor </a:t>
            </a:r>
            <a:r>
              <a:rPr lang="en-US" b="1" i="1" dirty="0" smtClean="0">
                <a:solidFill>
                  <a:schemeClr val="tx1"/>
                </a:solidFill>
              </a:rPr>
              <a:t>Messer </a:t>
            </a:r>
            <a:r>
              <a:rPr lang="en-US" dirty="0" smtClean="0"/>
              <a:t>link in Moodle if you need some extra review!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3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72816"/>
            <a:ext cx="7474024" cy="4246984"/>
          </a:xfrm>
        </p:spPr>
        <p:txBody>
          <a:bodyPr/>
          <a:lstStyle/>
          <a:p>
            <a:pPr marL="555625" indent="-457200" eaLnBrk="1" hangingPunct="1">
              <a:buFont typeface="+mj-lt"/>
              <a:buAutoNum type="arabicPeriod"/>
            </a:pPr>
            <a:r>
              <a:rPr lang="en-US" altLang="en-US" dirty="0"/>
              <a:t>Use  </a:t>
            </a:r>
            <a:r>
              <a:rPr lang="en-US" altLang="en-US" dirty="0" err="1">
                <a:solidFill>
                  <a:schemeClr val="tx1"/>
                </a:solidFill>
                <a:latin typeface="Lucida Console" pitchFamily="49" charset="0"/>
              </a:rPr>
              <a:t>netstat</a:t>
            </a:r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 –</a:t>
            </a:r>
            <a:r>
              <a:rPr lang="en-US" altLang="en-US" dirty="0" err="1">
                <a:solidFill>
                  <a:schemeClr val="tx1"/>
                </a:solidFill>
                <a:latin typeface="Lucida Console" pitchFamily="49" charset="0"/>
              </a:rPr>
              <a:t>tulp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/>
              <a:t>to check that the port number associated with the service is active  </a:t>
            </a:r>
          </a:p>
          <a:p>
            <a:pPr marL="555625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en-GB" altLang="en-US" dirty="0"/>
              <a:t>Examine the log with</a:t>
            </a:r>
            <a:r>
              <a:rPr lang="en-GB" altLang="en-US" dirty="0">
                <a:latin typeface="Lucida Console" pitchFamily="49" charset="0"/>
              </a:rPr>
              <a:t> </a:t>
            </a:r>
            <a:r>
              <a:rPr lang="en-GB" altLang="en-US" dirty="0" smtClean="0">
                <a:latin typeface="Lucida Console" pitchFamily="49" charset="0"/>
              </a:rPr>
              <a:t/>
            </a:r>
            <a:br>
              <a:rPr lang="en-GB" altLang="en-US" dirty="0" smtClean="0">
                <a:latin typeface="Lucida Console" pitchFamily="49" charset="0"/>
              </a:rPr>
            </a:br>
            <a:r>
              <a:rPr lang="en-GB" altLang="en-US" dirty="0" smtClean="0">
                <a:solidFill>
                  <a:schemeClr val="tx1"/>
                </a:solidFill>
                <a:latin typeface="Lucida Console" pitchFamily="49" charset="0"/>
              </a:rPr>
              <a:t>tail </a:t>
            </a:r>
            <a:r>
              <a:rPr lang="en-GB" altLang="en-US" dirty="0">
                <a:solidFill>
                  <a:schemeClr val="tx1"/>
                </a:solidFill>
                <a:latin typeface="Lucida Console" pitchFamily="49" charset="0"/>
              </a:rPr>
              <a:t>/path/to/filename</a:t>
            </a:r>
          </a:p>
          <a:p>
            <a:pPr marL="555625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Restart the service ... (and check the log again)</a:t>
            </a:r>
          </a:p>
          <a:p>
            <a:pPr marL="441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	/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etc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rc.d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rc.dnsmasq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stop</a:t>
            </a:r>
          </a:p>
          <a:p>
            <a:pPr eaLnBrk="1" hangingPunct="1">
              <a:buNone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	/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etc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rc.d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rc.dnsmasq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start</a:t>
            </a:r>
          </a:p>
          <a:p>
            <a:pPr marL="441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528B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Troubleshooting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45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800"/>
            <a:ext cx="8001000" cy="4572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200" dirty="0"/>
              <a:t>4. try the local service – you don’t even need a browser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latin typeface="Lucida Console" pitchFamily="49" charset="0"/>
              </a:rPr>
              <a:t>		telnet </a:t>
            </a:r>
            <a:r>
              <a:rPr lang="en-US" sz="2200" dirty="0" err="1">
                <a:latin typeface="Lucida Console" pitchFamily="49" charset="0"/>
              </a:rPr>
              <a:t>localhost</a:t>
            </a:r>
            <a:r>
              <a:rPr lang="en-US" sz="2200" dirty="0">
                <a:latin typeface="Lucida Console" pitchFamily="49" charset="0"/>
              </a:rPr>
              <a:t> 80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latin typeface="Lucida Console" pitchFamily="49" charset="0"/>
              </a:rPr>
              <a:t>		GET /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b="1" dirty="0">
                <a:solidFill>
                  <a:srgbClr val="653579"/>
                </a:solidFill>
              </a:rPr>
              <a:t>Still having problems?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sz="2200" b="1" dirty="0">
              <a:solidFill>
                <a:srgbClr val="653579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dirty="0"/>
              <a:t>(a) Increase the </a:t>
            </a:r>
            <a:r>
              <a:rPr lang="en-US" sz="2200" dirty="0" err="1"/>
              <a:t>Loglevel</a:t>
            </a:r>
            <a:r>
              <a:rPr lang="en-US" sz="2200" dirty="0"/>
              <a:t> verbosity, for example from...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b="1" dirty="0" err="1"/>
              <a:t>LogLevel</a:t>
            </a:r>
            <a:r>
              <a:rPr lang="en-US" sz="2200" b="1" dirty="0"/>
              <a:t> warn </a:t>
            </a:r>
            <a:r>
              <a:rPr lang="en-US" sz="2200" dirty="0"/>
              <a:t> to 	</a:t>
            </a:r>
            <a:r>
              <a:rPr lang="en-US" sz="2200" b="1" dirty="0" err="1"/>
              <a:t>LogLevel</a:t>
            </a:r>
            <a:r>
              <a:rPr lang="en-US" sz="2200" b="1" dirty="0"/>
              <a:t> debug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sz="2200" b="1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dirty="0"/>
              <a:t>(b) Start the process from the shell to capture console logging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sz="2200" dirty="0"/>
              <a:t>Look at the </a:t>
            </a:r>
            <a:r>
              <a:rPr lang="en-US" sz="2200" dirty="0" err="1"/>
              <a:t>rc.d</a:t>
            </a:r>
            <a:r>
              <a:rPr lang="en-US" sz="2200" dirty="0"/>
              <a:t> startup script to find the actual command that is being executed, and run it yourself from the command line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sz="20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Troubleshooting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652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BE8C18-6033-4F8B-B2BF-07FBF8CA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231900"/>
            <a:ext cx="88646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323850" y="333375"/>
            <a:ext cx="8229600" cy="768350"/>
          </a:xfrm>
        </p:spPr>
        <p:txBody>
          <a:bodyPr/>
          <a:lstStyle/>
          <a:p>
            <a:pPr eaLnBrk="1" hangingPunct="1"/>
            <a:r>
              <a:rPr lang="en-US" altLang="en-US"/>
              <a:t>Correcting Faults</a:t>
            </a: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066800" y="2133600"/>
            <a:ext cx="57150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Gather evidence</a:t>
            </a:r>
          </a:p>
          <a:p>
            <a:pPr lvl="1"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Make an informed guess </a:t>
            </a:r>
          </a:p>
          <a:p>
            <a:pPr lvl="2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 (just fix it, see if it works --</a:t>
            </a:r>
          </a:p>
          <a:p>
            <a:pPr lvl="2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BUT be able to go back to the previous and original !!)</a:t>
            </a:r>
          </a:p>
          <a:p>
            <a:pPr lvl="1"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Try to reproduce the error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983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250825" y="404813"/>
            <a:ext cx="6769100" cy="768350"/>
          </a:xfrm>
        </p:spPr>
        <p:txBody>
          <a:bodyPr/>
          <a:lstStyle/>
          <a:p>
            <a:pPr eaLnBrk="1" hangingPunct="1"/>
            <a:r>
              <a:rPr lang="en-US" altLang="en-US" dirty="0"/>
              <a:t>Diagnosis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827088" y="1773238"/>
            <a:ext cx="7345362" cy="46085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/>
              <a:t>Play detective:</a:t>
            </a:r>
          </a:p>
          <a:p>
            <a:pPr eaLnBrk="1" hangingPunct="1"/>
            <a:r>
              <a:rPr lang="en-US" altLang="en-US" dirty="0"/>
              <a:t>pay attention to facts</a:t>
            </a:r>
          </a:p>
          <a:p>
            <a:pPr eaLnBrk="1" hangingPunct="1"/>
            <a:r>
              <a:rPr lang="en-US" altLang="en-US" dirty="0"/>
              <a:t>read documentation</a:t>
            </a:r>
          </a:p>
          <a:p>
            <a:pPr eaLnBrk="1" hangingPunct="1"/>
            <a:r>
              <a:rPr lang="en-US" altLang="en-US" dirty="0"/>
              <a:t>talk to others</a:t>
            </a:r>
          </a:p>
          <a:p>
            <a:pPr eaLnBrk="1" hangingPunct="1"/>
            <a:r>
              <a:rPr lang="en-US" altLang="en-US" dirty="0"/>
              <a:t>old bug and problem reports – local and </a:t>
            </a:r>
            <a:r>
              <a:rPr lang="en-US" altLang="en-US" dirty="0" err="1"/>
              <a:t>googled</a:t>
            </a:r>
            <a:endParaRPr lang="en-US" altLang="en-US" dirty="0"/>
          </a:p>
          <a:p>
            <a:pPr eaLnBrk="1" hangingPunct="1"/>
            <a:r>
              <a:rPr lang="en-US" altLang="en-US" dirty="0"/>
              <a:t>system logs</a:t>
            </a:r>
          </a:p>
          <a:p>
            <a:pPr eaLnBrk="1" hangingPunct="1"/>
            <a:r>
              <a:rPr lang="en-US" altLang="en-US" dirty="0"/>
              <a:t>simple tests and experiments</a:t>
            </a:r>
          </a:p>
          <a:p>
            <a:pPr lvl="1" eaLnBrk="1" hangingPunct="1"/>
            <a:r>
              <a:rPr lang="en-US" altLang="en-US" b="1" dirty="0">
                <a:solidFill>
                  <a:schemeClr val="accent2"/>
                </a:solidFill>
              </a:rPr>
              <a:t>know your tools,</a:t>
            </a:r>
            <a:r>
              <a:rPr lang="en-US" altLang="en-US" b="1" dirty="0"/>
              <a:t> e.g., ping, </a:t>
            </a:r>
            <a:r>
              <a:rPr lang="en-US" altLang="en-US" b="1" dirty="0" err="1"/>
              <a:t>netstat</a:t>
            </a:r>
            <a:r>
              <a:rPr lang="en-US" altLang="en-US" b="1" dirty="0"/>
              <a:t>, </a:t>
            </a:r>
            <a:r>
              <a:rPr lang="en-US" altLang="en-US" b="1" dirty="0" err="1"/>
              <a:t>ifconfig</a:t>
            </a:r>
            <a:r>
              <a:rPr lang="en-US" altLang="en-US" b="1" dirty="0"/>
              <a:t>, </a:t>
            </a:r>
            <a:r>
              <a:rPr lang="en-US" altLang="en-US" b="1" dirty="0" err="1"/>
              <a:t>ethtool</a:t>
            </a:r>
            <a:r>
              <a:rPr lang="en-US" altLang="en-US" b="1" dirty="0"/>
              <a:t>, </a:t>
            </a:r>
            <a:r>
              <a:rPr lang="en-US" altLang="en-US" b="1" dirty="0" err="1"/>
              <a:t>lsof</a:t>
            </a:r>
            <a:r>
              <a:rPr lang="en-US" altLang="en-US" b="1" dirty="0"/>
              <a:t>, locate, </a:t>
            </a:r>
            <a:r>
              <a:rPr lang="en-US" altLang="en-US" b="1" dirty="0" err="1"/>
              <a:t>tcpdump</a:t>
            </a:r>
            <a:r>
              <a:rPr lang="en-US" altLang="en-US" b="1" dirty="0"/>
              <a:t>, </a:t>
            </a:r>
            <a:r>
              <a:rPr lang="en-US" altLang="en-US" b="1" dirty="0" err="1"/>
              <a:t>wireshark</a:t>
            </a:r>
            <a:endParaRPr lang="en-US" altLang="en-US" b="1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64163" y="1484313"/>
            <a:ext cx="2719387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t>Requires skills of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t>Mechanic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t>Sociologist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t>Researcher</a:t>
            </a: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77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6913563" cy="768350"/>
          </a:xfrm>
        </p:spPr>
        <p:txBody>
          <a:bodyPr/>
          <a:lstStyle/>
          <a:p>
            <a:pPr eaLnBrk="1" hangingPunct="1"/>
            <a:r>
              <a:rPr lang="en-US" altLang="en-US" dirty="0"/>
              <a:t>Change Management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323850" y="1628775"/>
            <a:ext cx="8569325" cy="3887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dirty="0"/>
              <a:t>Then change management</a:t>
            </a:r>
          </a:p>
          <a:p>
            <a:pPr lvl="1" eaLnBrk="1" hangingPunct="1"/>
            <a:r>
              <a:rPr lang="en-US" altLang="en-US" sz="2200" b="1" dirty="0"/>
              <a:t>decide</a:t>
            </a:r>
          </a:p>
          <a:p>
            <a:pPr lvl="1" eaLnBrk="1" hangingPunct="1"/>
            <a:r>
              <a:rPr lang="en-US" altLang="en-US" sz="2200" b="1" dirty="0"/>
              <a:t>map out repercussions</a:t>
            </a:r>
          </a:p>
          <a:p>
            <a:pPr lvl="1" eaLnBrk="1" hangingPunct="1"/>
            <a:r>
              <a:rPr lang="en-US" altLang="en-US" sz="2200" b="1" dirty="0"/>
              <a:t>revise policy if necessary, incorporating user comments</a:t>
            </a:r>
          </a:p>
          <a:p>
            <a:pPr lvl="1" eaLnBrk="1" hangingPunct="1"/>
            <a:r>
              <a:rPr lang="en-US" altLang="en-US" sz="2200" b="1" dirty="0"/>
              <a:t>inform users of impending change</a:t>
            </a:r>
          </a:p>
          <a:p>
            <a:pPr lvl="1" eaLnBrk="1" hangingPunct="1"/>
            <a:r>
              <a:rPr lang="en-US" altLang="en-US" sz="2200" b="1" dirty="0"/>
              <a:t>lock the system to avoid incomplete reconfiguration</a:t>
            </a:r>
          </a:p>
          <a:p>
            <a:pPr lvl="1" eaLnBrk="1" hangingPunct="1"/>
            <a:r>
              <a:rPr lang="en-US" altLang="en-US" sz="2200" b="1" dirty="0"/>
              <a:t>make the changes</a:t>
            </a:r>
          </a:p>
          <a:p>
            <a:pPr lvl="1" eaLnBrk="1" hangingPunct="1"/>
            <a:r>
              <a:rPr lang="en-US" altLang="en-US" sz="2200" b="1" dirty="0"/>
              <a:t>unlock the system</a:t>
            </a:r>
          </a:p>
          <a:p>
            <a:pPr lvl="1" eaLnBrk="1" hangingPunct="1"/>
            <a:r>
              <a:rPr lang="en-US" altLang="en-US" sz="2200" b="1" dirty="0"/>
              <a:t>inform users that all is done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t>Then revision control for configurations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t>	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t>everything should be documented</a:t>
            </a:r>
            <a:endParaRPr kumimoji="0" lang="en-GB" altLang="en-US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297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179388" y="404813"/>
            <a:ext cx="6588125" cy="768350"/>
          </a:xfrm>
        </p:spPr>
        <p:txBody>
          <a:bodyPr/>
          <a:lstStyle/>
          <a:p>
            <a:pPr eaLnBrk="1" hangingPunct="1"/>
            <a:r>
              <a:rPr lang="en-US" altLang="en-US"/>
              <a:t>Diagnosis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14400" y="1484313"/>
            <a:ext cx="725805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ea typeface="MS PGothic" pitchFamily="34" charset="-128"/>
              </a:rPr>
              <a:t>Be systematic:</a:t>
            </a:r>
          </a:p>
          <a:p>
            <a:pPr lvl="1"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start with simple things, progressing to more complicated causes or factors</a:t>
            </a:r>
          </a:p>
          <a:p>
            <a:pPr lvl="1"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always eliminate the obvious first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use a log, conceptual map, etc.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gather information that can be subject to </a:t>
            </a:r>
            <a:r>
              <a:rPr lang="en-US" altLang="en-US" sz="2400" b="1" i="1">
                <a:solidFill>
                  <a:srgbClr val="00528B"/>
                </a:solidFill>
                <a:ea typeface="MS PGothic" pitchFamily="34" charset="-128"/>
              </a:rPr>
              <a:t>association and deduction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establish (recall) </a:t>
            </a:r>
            <a:r>
              <a:rPr lang="en-US" altLang="en-US" sz="2400" b="1">
                <a:solidFill>
                  <a:srgbClr val="00528B"/>
                </a:solidFill>
                <a:ea typeface="MS PGothic" pitchFamily="34" charset="-128"/>
              </a:rPr>
              <a:t>cause and effect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000000"/>
                </a:solidFill>
                <a:ea typeface="MS PGothic" pitchFamily="34" charset="-128"/>
              </a:rPr>
              <a:t>be able to go back to the previous and original</a:t>
            </a:r>
          </a:p>
        </p:txBody>
      </p:sp>
    </p:spTree>
    <p:extLst>
      <p:ext uri="{BB962C8B-B14F-4D97-AF65-F5344CB8AC3E}">
        <p14:creationId xmlns:p14="http://schemas.microsoft.com/office/powerpoint/2010/main" val="27971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6383" y="1556792"/>
            <a:ext cx="6575648" cy="4608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rgbClr val="C00000"/>
                </a:solidFill>
              </a:rPr>
              <a:t>Paths 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can be fixed with a symlink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C00000"/>
                </a:solidFill>
              </a:rPr>
              <a:t>Permissions 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on files and directories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appropriate owner and group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C00000"/>
                </a:solidFill>
              </a:rPr>
              <a:t>Ports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Service must be running!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Parsing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>
                <a:solidFill>
                  <a:srgbClr val="7030A0"/>
                </a:solidFill>
              </a:rPr>
              <a:t>typos)</a:t>
            </a:r>
          </a:p>
          <a:p>
            <a:pPr marL="906463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</a:rPr>
              <a:t>config files</a:t>
            </a:r>
          </a:p>
          <a:p>
            <a:pPr marL="906463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</a:rPr>
              <a:t>cnames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528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Problems?? Check the “4 peas”</a:t>
            </a:r>
          </a:p>
        </p:txBody>
      </p:sp>
    </p:spTree>
    <p:extLst>
      <p:ext uri="{BB962C8B-B14F-4D97-AF65-F5344CB8AC3E}">
        <p14:creationId xmlns:p14="http://schemas.microsoft.com/office/powerpoint/2010/main" val="69223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8223250" cy="4627563"/>
          </a:xfrm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/</a:t>
            </a:r>
            <a:r>
              <a:rPr lang="en-US" altLang="en-US" sz="2000" b="1">
                <a:latin typeface="Lucida Console" pitchFamily="49" charset="0"/>
              </a:rPr>
              <a:t> </a:t>
            </a:r>
            <a:r>
              <a:rPr lang="en-US" altLang="en-US" sz="2000"/>
              <a:t>  </a:t>
            </a:r>
            <a:r>
              <a:rPr lang="en-US" altLang="en-US" sz="2000" i="1"/>
              <a:t>root directory</a:t>
            </a:r>
            <a:r>
              <a:rPr lang="en-US" altLang="en-US" sz="2000"/>
              <a:t>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.</a:t>
            </a:r>
            <a:r>
              <a:rPr lang="en-US" altLang="en-US" sz="2000" b="1">
                <a:latin typeface="Lucida Console" pitchFamily="49" charset="0"/>
              </a:rPr>
              <a:t> </a:t>
            </a:r>
            <a:r>
              <a:rPr lang="en-US" altLang="en-US" sz="2000"/>
              <a:t> </a:t>
            </a:r>
            <a:r>
              <a:rPr lang="en-US" altLang="en-US" sz="2000" i="1"/>
              <a:t>here	</a:t>
            </a:r>
            <a:r>
              <a:rPr lang="en-US" altLang="en-US" sz="2000"/>
              <a:t>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..</a:t>
            </a:r>
            <a:r>
              <a:rPr lang="en-US" altLang="en-US" sz="2000" b="1">
                <a:latin typeface="Lucida Console" pitchFamily="49" charset="0"/>
              </a:rPr>
              <a:t> </a:t>
            </a:r>
            <a:r>
              <a:rPr lang="en-US" altLang="en-US" sz="2000"/>
              <a:t> </a:t>
            </a:r>
            <a:r>
              <a:rPr lang="en-US" altLang="en-US" sz="2000" i="1"/>
              <a:t>up one level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/</a:t>
            </a:r>
            <a:r>
              <a:rPr lang="en-US" altLang="en-US" sz="2000">
                <a:solidFill>
                  <a:schemeClr val="accent2"/>
                </a:solidFill>
                <a:latin typeface="Lucida Console" pitchFamily="49" charset="0"/>
              </a:rPr>
              <a:t>tmp/foo</a:t>
            </a:r>
            <a:r>
              <a:rPr lang="en-US" altLang="en-US" sz="2000"/>
              <a:t>  </a:t>
            </a:r>
            <a:r>
              <a:rPr lang="en-US" altLang="en-US" sz="2000" i="1"/>
              <a:t>absolute</a:t>
            </a:r>
            <a:r>
              <a:rPr lang="en-US" altLang="en-US" sz="2000"/>
              <a:t>	</a:t>
            </a:r>
            <a:r>
              <a:rPr lang="en-US" altLang="en-US" sz="2000">
                <a:solidFill>
                  <a:schemeClr val="accent2"/>
                </a:solidFill>
                <a:latin typeface="Lucida Console" pitchFamily="49" charset="0"/>
              </a:rPr>
              <a:t>tmp/foo</a:t>
            </a:r>
            <a:r>
              <a:rPr lang="en-US" altLang="en-US" sz="2000"/>
              <a:t>  </a:t>
            </a:r>
            <a:r>
              <a:rPr lang="en-US" altLang="en-US" sz="2000" i="1"/>
              <a:t>relative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../../</a:t>
            </a:r>
            <a:r>
              <a:rPr lang="en-US" altLang="en-US" sz="2000">
                <a:solidFill>
                  <a:schemeClr val="accent2"/>
                </a:solidFill>
                <a:latin typeface="Lucida Console" pitchFamily="49" charset="0"/>
              </a:rPr>
              <a:t>foo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	cd</a:t>
            </a:r>
            <a:r>
              <a:rPr lang="en-US" altLang="en-US" sz="2000">
                <a:latin typeface="Lucida Console" pitchFamily="49" charset="0"/>
              </a:rPr>
              <a:t> </a:t>
            </a:r>
            <a:r>
              <a:rPr lang="en-US" altLang="en-US" sz="2000" i="1"/>
              <a:t>change directory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mv</a:t>
            </a:r>
            <a:r>
              <a:rPr lang="en-US" altLang="en-US" sz="2000">
                <a:latin typeface="Lucida Console" pitchFamily="49" charset="0"/>
              </a:rPr>
              <a:t> </a:t>
            </a:r>
            <a:r>
              <a:rPr lang="en-US" altLang="en-US" sz="2000" i="1"/>
              <a:t>move or rename	</a:t>
            </a:r>
          </a:p>
          <a:p>
            <a:pPr eaLnBrk="1" hangingPunct="1">
              <a:buFontTx/>
              <a:buNone/>
            </a:pPr>
            <a:endParaRPr lang="en-US" altLang="en-US" sz="20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/etc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foo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mv foo ofo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altLang="en-US" sz="2000" i="1"/>
              <a:t>rename</a:t>
            </a:r>
            <a:endParaRPr lang="en-US" altLang="en-US" sz="20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mv ofo /var/opt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altLang="en-US" sz="2000" i="1"/>
              <a:t>move</a:t>
            </a:r>
            <a:endParaRPr lang="en-US" altLang="en-US" sz="20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/var/opt/ofo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./myscript.sh		</a:t>
            </a:r>
            <a:r>
              <a:rPr lang="en-US" altLang="en-US" sz="2000" i="1"/>
              <a:t>execute a file stored here</a:t>
            </a:r>
            <a:endParaRPr lang="en-US" altLang="en-US" sz="20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  <a:latin typeface="Lucida Console" pitchFamily="49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9750" y="620713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186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Paths </a:t>
            </a:r>
            <a:endParaRPr kumimoji="0" lang="en-GB" altLang="en-US" sz="2800" b="1" i="0" u="none" strike="noStrike" kern="1200" cap="none" spc="0" normalizeH="0" baseline="0" noProof="0">
              <a:ln>
                <a:noFill/>
              </a:ln>
              <a:solidFill>
                <a:srgbClr val="5B186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BE85DC8-244D-4D98-8246-CA615587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7" y="3587975"/>
            <a:ext cx="4322003" cy="2873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8C7239-12FB-434F-8B1D-B86409DB6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91" y="543076"/>
            <a:ext cx="4289714" cy="2885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750EB4-354C-49E8-B546-6D420E7C3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72" y="3587976"/>
            <a:ext cx="4284233" cy="2854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475B973-1B2C-4545-916F-CF5D4D41F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7" y="555580"/>
            <a:ext cx="4336902" cy="2873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077F954-A392-4A1E-A153-6EE9999A21B1}"/>
              </a:ext>
            </a:extLst>
          </p:cNvPr>
          <p:cNvSpPr txBox="1"/>
          <p:nvPr/>
        </p:nvSpPr>
        <p:spPr>
          <a:xfrm>
            <a:off x="1480228" y="3497547"/>
            <a:ext cx="1948158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directories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E258D2-EF66-4001-A2C9-A385FEBC39AE}"/>
              </a:ext>
            </a:extLst>
          </p:cNvPr>
          <p:cNvSpPr txBox="1"/>
          <p:nvPr/>
        </p:nvSpPr>
        <p:spPr>
          <a:xfrm>
            <a:off x="5715615" y="3495512"/>
            <a:ext cx="2304256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Tree and directory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A298C5-2877-40CA-BFD6-60295E3ABE8C}"/>
              </a:ext>
            </a:extLst>
          </p:cNvPr>
          <p:cNvSpPr txBox="1"/>
          <p:nvPr/>
        </p:nvSpPr>
        <p:spPr>
          <a:xfrm>
            <a:off x="2876209" y="6349976"/>
            <a:ext cx="3159840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Press [Tab] to switch sides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DC65DE-7D10-43BF-A8F3-E92F72BE3B45}"/>
              </a:ext>
            </a:extLst>
          </p:cNvPr>
          <p:cNvSpPr txBox="1"/>
          <p:nvPr/>
        </p:nvSpPr>
        <p:spPr>
          <a:xfrm>
            <a:off x="2992080" y="336641"/>
            <a:ext cx="3159839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Press [F9] for the mc menu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93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Symlink</a:t>
            </a:r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569325" cy="5040312"/>
          </a:xfrm>
        </p:spPr>
        <p:txBody>
          <a:bodyPr/>
          <a:lstStyle/>
          <a:p>
            <a:pPr eaLnBrk="1" hangingPunct="1"/>
            <a:r>
              <a:rPr lang="en-GB" altLang="en-US" dirty="0"/>
              <a:t>Soft link or symbolic link (</a:t>
            </a:r>
            <a:r>
              <a:rPr lang="en-GB" altLang="en-US" dirty="0" err="1"/>
              <a:t>symlink</a:t>
            </a:r>
            <a:r>
              <a:rPr lang="en-GB" altLang="en-US" dirty="0"/>
              <a:t>): a small file that is a pointer to another file. </a:t>
            </a:r>
            <a:endParaRPr lang="en-US" altLang="en-US" dirty="0"/>
          </a:p>
          <a:p>
            <a:pPr lvl="1" eaLnBrk="1" hangingPunct="1"/>
            <a:r>
              <a:rPr lang="en-GB" altLang="en-US" sz="2200" dirty="0"/>
              <a:t>contains the path to the target file instead of a physical location on the hard disk</a:t>
            </a:r>
            <a:r>
              <a:rPr lang="en-US" altLang="en-US" sz="2200" dirty="0"/>
              <a:t>; </a:t>
            </a:r>
            <a:r>
              <a:rPr lang="en-GB" altLang="en-US" sz="2200" dirty="0"/>
              <a:t>can </a:t>
            </a:r>
            <a:r>
              <a:rPr lang="en-US" altLang="en-US" sz="2200" dirty="0"/>
              <a:t>point across </a:t>
            </a:r>
            <a:r>
              <a:rPr lang="en-GB" altLang="en-US" sz="2200" dirty="0"/>
              <a:t>partitions.</a:t>
            </a:r>
            <a:endParaRPr lang="en-US" altLang="en-US" sz="2200" dirty="0"/>
          </a:p>
          <a:p>
            <a:pPr lvl="1" eaLnBrk="1" hangingPunct="1"/>
            <a:r>
              <a:rPr lang="en-GB" altLang="en-US" sz="2200" dirty="0"/>
              <a:t>Note that removing the target file for a symbolic link makes the link useless.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Windows: shortcut (right click : file : properties)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GB" altLang="en-US" dirty="0"/>
              <a:t>used </a:t>
            </a:r>
            <a:r>
              <a:rPr lang="en-US" altLang="en-US" dirty="0"/>
              <a:t>to create a new name to satisfy dependencies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altLang="en-US" dirty="0"/>
              <a:t>a program that expects </a:t>
            </a:r>
            <a:r>
              <a:rPr lang="en-US" altLang="en-US" dirty="0"/>
              <a:t>a</a:t>
            </a:r>
            <a:r>
              <a:rPr lang="en-GB" altLang="en-US" dirty="0"/>
              <a:t> </a:t>
            </a:r>
            <a:r>
              <a:rPr lang="en-US" altLang="en-US" dirty="0"/>
              <a:t>file</a:t>
            </a:r>
            <a:r>
              <a:rPr lang="en-GB" altLang="en-US" dirty="0"/>
              <a:t> to be in another location</a:t>
            </a:r>
            <a:endParaRPr lang="en-US" altLang="en-US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A50021"/>
                </a:solidFill>
              </a:rPr>
              <a:t>S</a:t>
            </a:r>
            <a:r>
              <a:rPr lang="en-GB" altLang="en-US" dirty="0" err="1">
                <a:solidFill>
                  <a:srgbClr val="A50021"/>
                </a:solidFill>
              </a:rPr>
              <a:t>ymbolic</a:t>
            </a:r>
            <a:r>
              <a:rPr lang="en-GB" altLang="en-US" dirty="0">
                <a:solidFill>
                  <a:srgbClr val="A50021"/>
                </a:solidFill>
              </a:rPr>
              <a:t> links can generally save a lot of work</a:t>
            </a:r>
          </a:p>
          <a:p>
            <a:pPr lvl="1" eaLnBrk="1" hangingPunct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0912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5E953F-0A1A-4CE3-95F2-BDAA2D44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24744"/>
            <a:ext cx="5184576" cy="55620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DC65DE-7D10-43BF-A8F3-E92F72BE3B45}"/>
              </a:ext>
            </a:extLst>
          </p:cNvPr>
          <p:cNvSpPr txBox="1"/>
          <p:nvPr/>
        </p:nvSpPr>
        <p:spPr>
          <a:xfrm>
            <a:off x="4932040" y="6021288"/>
            <a:ext cx="3159839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Press [F9] for the mc menu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Speech Bubble: Rectangle with Corners Rounded 35">
            <a:extLst>
              <a:ext uri="{FF2B5EF4-FFF2-40B4-BE49-F238E27FC236}">
                <a16:creationId xmlns:a16="http://schemas.microsoft.com/office/drawing/2014/main" xmlns="" id="{BA5577FE-9ED4-48FF-9866-A0446D08E465}"/>
              </a:ext>
            </a:extLst>
          </p:cNvPr>
          <p:cNvSpPr/>
          <p:nvPr/>
        </p:nvSpPr>
        <p:spPr bwMode="auto">
          <a:xfrm>
            <a:off x="755576" y="548680"/>
            <a:ext cx="2232248" cy="416278"/>
          </a:xfrm>
          <a:prstGeom prst="wedgeRoundRectCallout">
            <a:avLst>
              <a:gd name="adj1" fmla="val 92455"/>
              <a:gd name="adj2" fmla="val 291430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Up one Level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Speech Bubble: Rectangle with Corners Rounded 35">
            <a:extLst>
              <a:ext uri="{FF2B5EF4-FFF2-40B4-BE49-F238E27FC236}">
                <a16:creationId xmlns:a16="http://schemas.microsoft.com/office/drawing/2014/main" xmlns="" id="{74FC5F45-58F5-4A0E-A1F9-1B8EB97F97D8}"/>
              </a:ext>
            </a:extLst>
          </p:cNvPr>
          <p:cNvSpPr/>
          <p:nvPr/>
        </p:nvSpPr>
        <p:spPr bwMode="auto">
          <a:xfrm>
            <a:off x="539552" y="1915025"/>
            <a:ext cx="2448272" cy="416278"/>
          </a:xfrm>
          <a:prstGeom prst="wedgeRoundRectCallout">
            <a:avLst>
              <a:gd name="adj1" fmla="val 89304"/>
              <a:gd name="adj2" fmla="val 57689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Directory (Folder)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Speech Bubble: Rectangle with Corners Rounded 35">
            <a:extLst>
              <a:ext uri="{FF2B5EF4-FFF2-40B4-BE49-F238E27FC236}">
                <a16:creationId xmlns:a16="http://schemas.microsoft.com/office/drawing/2014/main" xmlns="" id="{F080B8B1-B15D-486D-A8BE-C21673E73BFF}"/>
              </a:ext>
            </a:extLst>
          </p:cNvPr>
          <p:cNvSpPr/>
          <p:nvPr/>
        </p:nvSpPr>
        <p:spPr bwMode="auto">
          <a:xfrm>
            <a:off x="539552" y="2621004"/>
            <a:ext cx="2448272" cy="416278"/>
          </a:xfrm>
          <a:prstGeom prst="wedgeRoundRectCallout">
            <a:avLst>
              <a:gd name="adj1" fmla="val 89798"/>
              <a:gd name="adj2" fmla="val -49325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Executable File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peech Bubble: Rectangle with Corners Rounded 35">
            <a:extLst>
              <a:ext uri="{FF2B5EF4-FFF2-40B4-BE49-F238E27FC236}">
                <a16:creationId xmlns:a16="http://schemas.microsoft.com/office/drawing/2014/main" xmlns="" id="{54DC9806-DA5D-4BB3-9F5A-4B772B1CDE77}"/>
              </a:ext>
            </a:extLst>
          </p:cNvPr>
          <p:cNvSpPr/>
          <p:nvPr/>
        </p:nvSpPr>
        <p:spPr bwMode="auto">
          <a:xfrm>
            <a:off x="539552" y="6026469"/>
            <a:ext cx="2448272" cy="416278"/>
          </a:xfrm>
          <a:prstGeom prst="wedgeRoundRectCallout">
            <a:avLst>
              <a:gd name="adj1" fmla="val 88779"/>
              <a:gd name="adj2" fmla="val -133810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Symlink Target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Speech Bubble: Rectangle with Corners Rounded 35">
            <a:extLst>
              <a:ext uri="{FF2B5EF4-FFF2-40B4-BE49-F238E27FC236}">
                <a16:creationId xmlns:a16="http://schemas.microsoft.com/office/drawing/2014/main" xmlns="" id="{B7E7434D-7A74-4066-AD0A-39122F9647C9}"/>
              </a:ext>
            </a:extLst>
          </p:cNvPr>
          <p:cNvSpPr/>
          <p:nvPr/>
        </p:nvSpPr>
        <p:spPr bwMode="auto">
          <a:xfrm>
            <a:off x="5652120" y="707831"/>
            <a:ext cx="2232248" cy="416278"/>
          </a:xfrm>
          <a:prstGeom prst="wedgeRoundRectCallout">
            <a:avLst>
              <a:gd name="adj1" fmla="val -71923"/>
              <a:gd name="adj2" fmla="val 144990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Curent Directory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1F0389-EEFB-4C9D-9878-893E2D45EFD4}"/>
              </a:ext>
            </a:extLst>
          </p:cNvPr>
          <p:cNvSpPr txBox="1"/>
          <p:nvPr/>
        </p:nvSpPr>
        <p:spPr>
          <a:xfrm>
            <a:off x="539552" y="3954145"/>
            <a:ext cx="2448272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C:\Users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Windows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 the equivalent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/home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Linux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12821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3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7.xml><?xml version="1.0" encoding="utf-8"?>
<a:theme xmlns:a="http://schemas.openxmlformats.org/drawingml/2006/main" name="5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8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4142</TotalTime>
  <Words>930</Words>
  <Application>Microsoft Office PowerPoint</Application>
  <PresentationFormat>On-screen Show (4:3)</PresentationFormat>
  <Paragraphs>193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1_APU Clean</vt:lpstr>
      <vt:lpstr>LO-CompTIA</vt:lpstr>
      <vt:lpstr>1_LO-CompTIA</vt:lpstr>
      <vt:lpstr>2_LO-CompTIA</vt:lpstr>
      <vt:lpstr>3_APU Clean</vt:lpstr>
      <vt:lpstr>4_LO-CompTIA</vt:lpstr>
      <vt:lpstr>5_LO-CompTIA</vt:lpstr>
      <vt:lpstr>UCTI-Template-foundation-level</vt:lpstr>
      <vt:lpstr>2_APU Clean</vt:lpstr>
      <vt:lpstr>Default Design</vt:lpstr>
      <vt:lpstr>4_APU Clean</vt:lpstr>
      <vt:lpstr>5_APU Clean</vt:lpstr>
      <vt:lpstr>System and Network Administration</vt:lpstr>
      <vt:lpstr>Troubleshooting</vt:lpstr>
      <vt:lpstr>Correcting Faults</vt:lpstr>
      <vt:lpstr>Diagnosis</vt:lpstr>
      <vt:lpstr>Problems?? Check the “4 peas”</vt:lpstr>
      <vt:lpstr>PowerPoint Presentation</vt:lpstr>
      <vt:lpstr>PowerPoint Presentation</vt:lpstr>
      <vt:lpstr>Symlink</vt:lpstr>
      <vt:lpstr>PowerPoint Presentation</vt:lpstr>
      <vt:lpstr>Linux Permissions</vt:lpstr>
      <vt:lpstr>Special Directory Permissions</vt:lpstr>
      <vt:lpstr>PowerPoint Presentation</vt:lpstr>
      <vt:lpstr>Gateway:  One interface for each subnet</vt:lpstr>
      <vt:lpstr>Virtualbox Network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Troubleshooting the DNS Service</vt:lpstr>
      <vt:lpstr>PowerPoint Presentation</vt:lpstr>
      <vt:lpstr>PowerPoint Presentation</vt:lpstr>
      <vt:lpstr>PowerPoint Presentation</vt:lpstr>
      <vt:lpstr>Work the layers</vt:lpstr>
      <vt:lpstr>PowerPoint Presentation</vt:lpstr>
      <vt:lpstr>Troubleshooting </vt:lpstr>
      <vt:lpstr>Troubleshooting</vt:lpstr>
      <vt:lpstr>PowerPoint Presentation</vt:lpstr>
      <vt:lpstr>Diagnosis</vt:lpstr>
      <vt:lpstr>Change Management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user</cp:lastModifiedBy>
  <cp:revision>392</cp:revision>
  <cp:lastPrinted>2007-07-15T04:59:23Z</cp:lastPrinted>
  <dcterms:modified xsi:type="dcterms:W3CDTF">2022-04-05T07:28:21Z</dcterms:modified>
</cp:coreProperties>
</file>