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4395" r:id="rId2"/>
    <p:sldMasterId id="2147484813" r:id="rId3"/>
    <p:sldMasterId id="2147484835" r:id="rId4"/>
    <p:sldMasterId id="2147484858" r:id="rId5"/>
  </p:sldMasterIdLst>
  <p:notesMasterIdLst>
    <p:notesMasterId r:id="rId50"/>
  </p:notesMasterIdLst>
  <p:handoutMasterIdLst>
    <p:handoutMasterId r:id="rId51"/>
  </p:handoutMasterIdLst>
  <p:sldIdLst>
    <p:sldId id="953" r:id="rId6"/>
    <p:sldId id="1041" r:id="rId7"/>
    <p:sldId id="1042" r:id="rId8"/>
    <p:sldId id="1120" r:id="rId9"/>
    <p:sldId id="1083" r:id="rId10"/>
    <p:sldId id="1114" r:id="rId11"/>
    <p:sldId id="1115" r:id="rId12"/>
    <p:sldId id="1108" r:id="rId13"/>
    <p:sldId id="1075" r:id="rId14"/>
    <p:sldId id="1119" r:id="rId15"/>
    <p:sldId id="1118" r:id="rId16"/>
    <p:sldId id="1076" r:id="rId17"/>
    <p:sldId id="1104" r:id="rId18"/>
    <p:sldId id="1109" r:id="rId19"/>
    <p:sldId id="1043" r:id="rId20"/>
    <p:sldId id="1106" r:id="rId21"/>
    <p:sldId id="1110" r:id="rId22"/>
    <p:sldId id="1107" r:id="rId23"/>
    <p:sldId id="1121" r:id="rId24"/>
    <p:sldId id="1122" r:id="rId25"/>
    <p:sldId id="1123" r:id="rId26"/>
    <p:sldId id="1124" r:id="rId27"/>
    <p:sldId id="1127" r:id="rId28"/>
    <p:sldId id="1125" r:id="rId29"/>
    <p:sldId id="1126" r:id="rId30"/>
    <p:sldId id="1044" r:id="rId31"/>
    <p:sldId id="1045" r:id="rId32"/>
    <p:sldId id="1046" r:id="rId33"/>
    <p:sldId id="1047" r:id="rId34"/>
    <p:sldId id="1048" r:id="rId35"/>
    <p:sldId id="1049" r:id="rId36"/>
    <p:sldId id="1111" r:id="rId37"/>
    <p:sldId id="1055" r:id="rId38"/>
    <p:sldId id="1051" r:id="rId39"/>
    <p:sldId id="922" r:id="rId40"/>
    <p:sldId id="1056" r:id="rId41"/>
    <p:sldId id="1007" r:id="rId42"/>
    <p:sldId id="1010" r:id="rId43"/>
    <p:sldId id="1011" r:id="rId44"/>
    <p:sldId id="1012" r:id="rId45"/>
    <p:sldId id="1013" r:id="rId46"/>
    <p:sldId id="1008" r:id="rId47"/>
    <p:sldId id="1004" r:id="rId48"/>
    <p:sldId id="1057" r:id="rId49"/>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528B"/>
    <a:srgbClr val="FF3300"/>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7" autoAdjust="0"/>
    <p:restoredTop sz="94624" autoAdjust="0"/>
  </p:normalViewPr>
  <p:slideViewPr>
    <p:cSldViewPr>
      <p:cViewPr varScale="1">
        <p:scale>
          <a:sx n="79" d="100"/>
          <a:sy n="79" d="100"/>
        </p:scale>
        <p:origin x="-10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8546"/>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DE8D8583-508D-4177-8430-BA4D0F19FFFA}" type="slidenum">
              <a:rPr lang="en-AU" altLang="en-US"/>
              <a:pPr>
                <a:defRPr/>
              </a:pPr>
              <a:t>‹#›</a:t>
            </a:fld>
            <a:endParaRPr lang="en-AU" altLang="en-US"/>
          </a:p>
        </p:txBody>
      </p:sp>
    </p:spTree>
    <p:extLst>
      <p:ext uri="{BB962C8B-B14F-4D97-AF65-F5344CB8AC3E}">
        <p14:creationId xmlns:p14="http://schemas.microsoft.com/office/powerpoint/2010/main" val="18297119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34820"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2C66B677-8122-46AB-BE1D-555D85723DFF}" type="slidenum">
              <a:rPr lang="en-AU" altLang="en-US"/>
              <a:pPr>
                <a:defRPr/>
              </a:pPr>
              <a:t>‹#›</a:t>
            </a:fld>
            <a:endParaRPr lang="en-AU" altLang="en-US"/>
          </a:p>
        </p:txBody>
      </p:sp>
    </p:spTree>
    <p:extLst>
      <p:ext uri="{BB962C8B-B14F-4D97-AF65-F5344CB8AC3E}">
        <p14:creationId xmlns:p14="http://schemas.microsoft.com/office/powerpoint/2010/main" val="30948943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B677-8122-46AB-BE1D-555D85723DFF}"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11352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r" eaLnBrk="1" hangingPunct="1"/>
            <a:fld id="{2AE6B5F9-FED8-48C3-A44B-6C6F68056ED9}" type="slidenum">
              <a:rPr lang="en-US" altLang="en-US" sz="1300"/>
              <a:pPr algn="r" eaLnBrk="1" hangingPunct="1"/>
              <a:t>17</a:t>
            </a:fld>
            <a:endParaRPr lang="en-US" altLang="en-US" sz="1300"/>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smtClean="0">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3999337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r" eaLnBrk="1" hangingPunct="1"/>
            <a:fld id="{2AE6B5F9-FED8-48C3-A44B-6C6F68056ED9}" type="slidenum">
              <a:rPr lang="en-US" altLang="en-US" sz="1300"/>
              <a:pPr algn="r" eaLnBrk="1" hangingPunct="1"/>
              <a:t>22</a:t>
            </a:fld>
            <a:endParaRPr lang="en-US" altLang="en-US" sz="1300"/>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smtClean="0">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2.w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2.w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2.wmf"/></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2.w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2.wmf"/></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294117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93710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080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01570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98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8090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6771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609059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3001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37729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35706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360967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830379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356833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63827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327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301777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3265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11734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8957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8544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smtClean="0">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39680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22930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81562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059231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42204791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525988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707116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31536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690423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846941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696945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4085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5844302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860366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13854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14109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6698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848231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115412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178157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2811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057019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7582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339960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95199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13436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138340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764123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58315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444339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01461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877790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523441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2281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7351788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483588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87131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028479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178054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7337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524620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47452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542917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99540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7126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777694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119190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458757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xfrm>
            <a:off x="6946900" y="6727825"/>
            <a:ext cx="2133600" cy="130175"/>
          </a:xfrm>
          <a:prstGeom prst="rect">
            <a:avLst/>
          </a:prstGeom>
          <a:ln/>
        </p:spPr>
        <p:txBody>
          <a:bodyPr/>
          <a:lstStyle>
            <a:lvl1pPr>
              <a:defRPr/>
            </a:lvl1pPr>
          </a:lstStyle>
          <a:p>
            <a:pPr defTabSz="457200" eaLnBrk="1" fontAlgn="auto" hangingPunct="1">
              <a:spcBef>
                <a:spcPts val="0"/>
              </a:spcBef>
              <a:spcAft>
                <a:spcPts val="0"/>
              </a:spcAft>
              <a:defRPr/>
            </a:pPr>
            <a:r>
              <a:rPr lang="en-US" dirty="0" smtClean="0">
                <a:solidFill>
                  <a:srgbClr val="000000"/>
                </a:solidFill>
                <a:latin typeface="Calibri"/>
              </a:rPr>
              <a:t>Slide </a:t>
            </a:r>
            <a:fld id="{870DD5CD-49D7-9640-A75B-C37B075FCBF1}" type="slidenum">
              <a:rPr lang="en-US" smtClean="0">
                <a:solidFill>
                  <a:srgbClr val="000000"/>
                </a:solidFill>
                <a:latin typeface="Calibri"/>
              </a:rPr>
              <a:pPr defTabSz="457200" eaLnBrk="1" fontAlgn="auto" hangingPunct="1">
                <a:spcBef>
                  <a:spcPts val="0"/>
                </a:spcBef>
                <a:spcAft>
                  <a:spcPts val="0"/>
                </a:spcAft>
                <a:defRPr/>
              </a:pPr>
              <a:t>‹#›</a:t>
            </a:fld>
            <a:r>
              <a:rPr lang="en-US" dirty="0" smtClean="0">
                <a:solidFill>
                  <a:srgbClr val="000000"/>
                </a:solidFill>
                <a:latin typeface="Calibri"/>
              </a:rPr>
              <a:t> of 92</a:t>
            </a:r>
            <a:endParaRPr lang="en-US" dirty="0">
              <a:solidFill>
                <a:srgbClr val="000000"/>
              </a:solidFill>
              <a:latin typeface="Calibri"/>
            </a:endParaRPr>
          </a:p>
        </p:txBody>
      </p:sp>
    </p:spTree>
    <p:extLst>
      <p:ext uri="{BB962C8B-B14F-4D97-AF65-F5344CB8AC3E}">
        <p14:creationId xmlns:p14="http://schemas.microsoft.com/office/powerpoint/2010/main" val="37924019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21866532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6757573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917836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9040773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6545120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119428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135283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35138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46542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66000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4304510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145858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6539170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2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875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1.jpe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1.jpe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t>System &amp; Network Administration</a:t>
            </a:r>
          </a:p>
        </p:txBody>
      </p:sp>
      <p:pic>
        <p:nvPicPr>
          <p:cNvPr id="7" name="Picture 10" descr="APU Logo Final-medium.jpg"/>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10"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 id="2147484795" r:id="rId12"/>
    <p:sldLayoutId id="2147484811" r:id="rId13"/>
    <p:sldLayoutId id="2147484872" r:id="rId14"/>
    <p:sldLayoutId id="2147484873" r:id="rId15"/>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2051"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sp>
        <p:nvSpPr>
          <p:cNvPr id="2053"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2" r:id="rId14"/>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22746637"/>
      </p:ext>
    </p:extLst>
  </p:cSld>
  <p:clrMap bg1="lt1" tx1="dk1" bg2="lt2" tx2="dk2" accent1="accent1" accent2="accent2" accent3="accent3" accent4="accent4" accent5="accent5" accent6="accent6" hlink="hlink" folHlink="folHlink"/>
  <p:sldLayoutIdLst>
    <p:sldLayoutId id="2147484814" r:id="rId1"/>
    <p:sldLayoutId id="2147484815" r:id="rId2"/>
    <p:sldLayoutId id="2147484816" r:id="rId3"/>
    <p:sldLayoutId id="2147484817" r:id="rId4"/>
    <p:sldLayoutId id="2147484818" r:id="rId5"/>
    <p:sldLayoutId id="2147484819" r:id="rId6"/>
    <p:sldLayoutId id="2147484820" r:id="rId7"/>
    <p:sldLayoutId id="2147484821" r:id="rId8"/>
    <p:sldLayoutId id="2147484822" r:id="rId9"/>
    <p:sldLayoutId id="2147484823" r:id="rId10"/>
    <p:sldLayoutId id="2147484824" r:id="rId11"/>
    <p:sldLayoutId id="2147484825" r:id="rId12"/>
    <p:sldLayoutId id="2147484826" r:id="rId13"/>
    <p:sldLayoutId id="2147484827" r:id="rId14"/>
    <p:sldLayoutId id="2147484828" r:id="rId15"/>
    <p:sldLayoutId id="2147484829" r:id="rId16"/>
    <p:sldLayoutId id="2147484830" r:id="rId17"/>
    <p:sldLayoutId id="2147484831" r:id="rId18"/>
    <p:sldLayoutId id="2147484832" r:id="rId19"/>
    <p:sldLayoutId id="2147484833" r:id="rId20"/>
    <p:sldLayoutId id="2147484834"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2214745"/>
      </p:ext>
    </p:extLst>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 id="2147484847" r:id="rId12"/>
    <p:sldLayoutId id="2147484848" r:id="rId13"/>
    <p:sldLayoutId id="2147484849" r:id="rId14"/>
    <p:sldLayoutId id="2147484850" r:id="rId15"/>
    <p:sldLayoutId id="2147484851" r:id="rId16"/>
    <p:sldLayoutId id="2147484852" r:id="rId17"/>
    <p:sldLayoutId id="2147484853" r:id="rId18"/>
    <p:sldLayoutId id="2147484854" r:id="rId19"/>
    <p:sldLayoutId id="2147484855" r:id="rId20"/>
    <p:sldLayoutId id="2147484856" r:id="rId21"/>
    <p:sldLayoutId id="2147484857"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00480"/>
      </p:ext>
    </p:extLst>
  </p:cSld>
  <p:clrMap bg1="lt1" tx1="dk1" bg2="lt2" tx2="dk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4.xml"/><Relationship Id="rId4" Type="http://schemas.openxmlformats.org/officeDocument/2006/relationships/image" Target="../media/image1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5.xml"/><Relationship Id="rId4" Type="http://schemas.openxmlformats.org/officeDocument/2006/relationships/image" Target="../media/image1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hyperlink" Target="https://www.cyberciti.biz/tips/linux-iptables-examples.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4.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4213" y="1952625"/>
            <a:ext cx="7632700" cy="1470025"/>
          </a:xfrm>
        </p:spPr>
        <p:txBody>
          <a:bodyPr/>
          <a:lstStyle/>
          <a:p>
            <a:pPr marL="0" indent="0"/>
            <a:r>
              <a:rPr lang="en-GB" altLang="en-US" smtClean="0">
                <a:solidFill>
                  <a:schemeClr val="tx1"/>
                </a:solidFill>
              </a:rPr>
              <a:t>System and Network Administration</a:t>
            </a:r>
          </a:p>
        </p:txBody>
      </p:sp>
      <p:sp>
        <p:nvSpPr>
          <p:cNvPr id="6147" name="Rectangle 3"/>
          <p:cNvSpPr>
            <a:spLocks noGrp="1" noChangeArrowheads="1"/>
          </p:cNvSpPr>
          <p:nvPr>
            <p:ph type="subTitle" idx="1"/>
          </p:nvPr>
        </p:nvSpPr>
        <p:spPr>
          <a:xfrm>
            <a:off x="2411413" y="3886200"/>
            <a:ext cx="4608512" cy="1558925"/>
          </a:xfrm>
        </p:spPr>
        <p:txBody>
          <a:bodyPr/>
          <a:lstStyle/>
          <a:p>
            <a:r>
              <a:rPr lang="en-US" altLang="en-US" dirty="0" smtClean="0"/>
              <a:t>Firewalls &amp;</a:t>
            </a:r>
          </a:p>
          <a:p>
            <a:r>
              <a:rPr lang="en-US" altLang="en-US" dirty="0" smtClean="0"/>
              <a:t>Packet Filtering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7511752" cy="4572000"/>
          </a:xfrm>
        </p:spPr>
        <p:txBody>
          <a:bodyPr/>
          <a:lstStyle/>
          <a:p>
            <a:r>
              <a:rPr lang="en-US" b="1" dirty="0">
                <a:solidFill>
                  <a:srgbClr val="7030A0"/>
                </a:solidFill>
              </a:rPr>
              <a:t>“</a:t>
            </a:r>
            <a:r>
              <a:rPr lang="en-US" b="1" dirty="0" err="1" smtClean="0">
                <a:solidFill>
                  <a:srgbClr val="7030A0"/>
                </a:solidFill>
              </a:rPr>
              <a:t>Stateful</a:t>
            </a:r>
            <a:r>
              <a:rPr lang="en-US" b="1" dirty="0" smtClean="0">
                <a:solidFill>
                  <a:srgbClr val="7030A0"/>
                </a:solidFill>
              </a:rPr>
              <a:t>” firewall </a:t>
            </a:r>
          </a:p>
          <a:p>
            <a:pPr lvl="1">
              <a:spcBef>
                <a:spcPts val="1800"/>
              </a:spcBef>
            </a:pPr>
            <a:r>
              <a:rPr lang="en-US" sz="2400" dirty="0" smtClean="0"/>
              <a:t>A capability of a packet filtering firewall</a:t>
            </a:r>
          </a:p>
          <a:p>
            <a:pPr lvl="1">
              <a:spcBef>
                <a:spcPts val="1800"/>
              </a:spcBef>
            </a:pPr>
            <a:r>
              <a:rPr lang="en-US" sz="2400" dirty="0" smtClean="0"/>
              <a:t>Keep </a:t>
            </a:r>
            <a:r>
              <a:rPr lang="en-US" sz="2400" dirty="0"/>
              <a:t>track of TCP </a:t>
            </a:r>
            <a:r>
              <a:rPr lang="en-US" sz="2400" dirty="0" smtClean="0"/>
              <a:t>sessions </a:t>
            </a:r>
            <a:r>
              <a:rPr lang="en-US" sz="2400" dirty="0"/>
              <a:t>that are currently </a:t>
            </a:r>
            <a:r>
              <a:rPr lang="en-US" sz="2400" dirty="0" smtClean="0"/>
              <a:t>active</a:t>
            </a:r>
          </a:p>
          <a:p>
            <a:pPr lvl="2">
              <a:spcBef>
                <a:spcPts val="600"/>
              </a:spcBef>
            </a:pPr>
            <a:r>
              <a:rPr lang="en-US" sz="2200" dirty="0" smtClean="0"/>
              <a:t>More properly refers to filtering rules rather than the firewall itself</a:t>
            </a:r>
          </a:p>
          <a:p>
            <a:pPr lvl="1">
              <a:spcBef>
                <a:spcPts val="1800"/>
              </a:spcBef>
            </a:pPr>
            <a:r>
              <a:rPr lang="en-US" sz="2400" dirty="0" smtClean="0"/>
              <a:t>Only TCP maintains state (3-way handshake)</a:t>
            </a:r>
          </a:p>
          <a:p>
            <a:pPr lvl="1">
              <a:spcBef>
                <a:spcPts val="1800"/>
              </a:spcBef>
            </a:pPr>
            <a:r>
              <a:rPr lang="en-US" sz="2400" dirty="0" smtClean="0"/>
              <a:t>IP, UDP, ICMP are </a:t>
            </a:r>
            <a:r>
              <a:rPr lang="en-US" sz="2400" i="1" dirty="0" smtClean="0"/>
              <a:t>stateless</a:t>
            </a:r>
            <a:r>
              <a:rPr lang="en-US" sz="2400" dirty="0" smtClean="0"/>
              <a:t> (every packet is independent)</a:t>
            </a:r>
          </a:p>
        </p:txBody>
      </p:sp>
      <p:sp>
        <p:nvSpPr>
          <p:cNvPr id="3" name="Title 2"/>
          <p:cNvSpPr>
            <a:spLocks noGrp="1"/>
          </p:cNvSpPr>
          <p:nvPr>
            <p:ph type="title"/>
          </p:nvPr>
        </p:nvSpPr>
        <p:spPr/>
        <p:txBody>
          <a:bodyPr/>
          <a:lstStyle/>
          <a:p>
            <a:r>
              <a:rPr lang="en-US" dirty="0"/>
              <a:t>Types of Firewalls</a:t>
            </a:r>
          </a:p>
        </p:txBody>
      </p:sp>
    </p:spTree>
    <p:extLst>
      <p:ext uri="{BB962C8B-B14F-4D97-AF65-F5344CB8AC3E}">
        <p14:creationId xmlns:p14="http://schemas.microsoft.com/office/powerpoint/2010/main" val="334755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a:t>
            </a:r>
            <a:r>
              <a:rPr lang="en-US" dirty="0" smtClean="0"/>
              <a:t>Firewall</a:t>
            </a:r>
            <a:endParaRPr lang="en-US" dirty="0"/>
          </a:p>
        </p:txBody>
      </p:sp>
      <p:sp>
        <p:nvSpPr>
          <p:cNvPr id="4" name="Content Placeholder 1"/>
          <p:cNvSpPr txBox="1">
            <a:spLocks/>
          </p:cNvSpPr>
          <p:nvPr/>
        </p:nvSpPr>
        <p:spPr bwMode="auto">
          <a:xfrm>
            <a:off x="467544" y="5749271"/>
            <a:ext cx="8424936" cy="54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600"/>
              </a:spcBef>
            </a:pPr>
            <a:r>
              <a:rPr lang="en-US" sz="2000" dirty="0" smtClean="0"/>
              <a:t>Good example: Windows Firewall -&gt; Advanced Security settings</a:t>
            </a:r>
            <a:endParaRPr lang="en-US" sz="2000" dirty="0"/>
          </a:p>
        </p:txBody>
      </p:sp>
      <p:sp>
        <p:nvSpPr>
          <p:cNvPr id="6" name="Content Placeholder 1"/>
          <p:cNvSpPr txBox="1">
            <a:spLocks/>
          </p:cNvSpPr>
          <p:nvPr/>
        </p:nvSpPr>
        <p:spPr bwMode="auto">
          <a:xfrm>
            <a:off x="467544" y="1628800"/>
            <a:ext cx="7762654"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98425" indent="0">
              <a:buNone/>
            </a:pPr>
            <a:r>
              <a:rPr lang="en-US" b="1" dirty="0" smtClean="0">
                <a:solidFill>
                  <a:srgbClr val="7030A0"/>
                </a:solidFill>
              </a:rPr>
              <a:t>Host-based </a:t>
            </a:r>
            <a:r>
              <a:rPr lang="en-US" b="1" dirty="0">
                <a:solidFill>
                  <a:srgbClr val="7030A0"/>
                </a:solidFill>
              </a:rPr>
              <a:t>firewalls (Packet Filters</a:t>
            </a:r>
            <a:r>
              <a:rPr lang="en-US" b="1" dirty="0" smtClean="0">
                <a:solidFill>
                  <a:srgbClr val="7030A0"/>
                </a:solidFill>
              </a:rPr>
              <a:t>)</a:t>
            </a:r>
            <a:endParaRPr lang="en-US" sz="2000" dirty="0" smtClean="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557" y="2564904"/>
            <a:ext cx="4422775"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1"/>
          <p:cNvSpPr txBox="1">
            <a:spLocks/>
          </p:cNvSpPr>
          <p:nvPr/>
        </p:nvSpPr>
        <p:spPr bwMode="auto">
          <a:xfrm>
            <a:off x="251520" y="2438391"/>
            <a:ext cx="3888432" cy="331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dirty="0" smtClean="0"/>
              <a:t>Runs on an endpoint system rather than on a gateway or router that links two networks </a:t>
            </a:r>
          </a:p>
          <a:p>
            <a:pPr>
              <a:spcBef>
                <a:spcPts val="1800"/>
              </a:spcBef>
            </a:pPr>
            <a:r>
              <a:rPr lang="en-US" sz="2000" dirty="0" smtClean="0"/>
              <a:t>Allows you to define rules that allow or disallow specific </a:t>
            </a:r>
            <a:r>
              <a:rPr lang="en-US" sz="2000" dirty="0" err="1" smtClean="0"/>
              <a:t>executables</a:t>
            </a:r>
            <a:r>
              <a:rPr lang="en-US" sz="2000" dirty="0" smtClean="0"/>
              <a:t> to run and communicate across the network.</a:t>
            </a:r>
          </a:p>
        </p:txBody>
      </p:sp>
    </p:spTree>
    <p:extLst>
      <p:ext uri="{BB962C8B-B14F-4D97-AF65-F5344CB8AC3E}">
        <p14:creationId xmlns:p14="http://schemas.microsoft.com/office/powerpoint/2010/main" val="335249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dirty="0" smtClean="0"/>
              <a:t>Types of Firewalls</a:t>
            </a:r>
          </a:p>
        </p:txBody>
      </p:sp>
      <p:sp>
        <p:nvSpPr>
          <p:cNvPr id="47107" name="Content Placeholder 2"/>
          <p:cNvSpPr>
            <a:spLocks noGrp="1"/>
          </p:cNvSpPr>
          <p:nvPr>
            <p:ph idx="1"/>
          </p:nvPr>
        </p:nvSpPr>
        <p:spPr>
          <a:xfrm>
            <a:off x="611560" y="1447800"/>
            <a:ext cx="8087816" cy="2197224"/>
          </a:xfrm>
        </p:spPr>
        <p:txBody>
          <a:bodyPr/>
          <a:lstStyle/>
          <a:p>
            <a:pPr eaLnBrk="1" hangingPunct="1">
              <a:spcBef>
                <a:spcPts val="1800"/>
              </a:spcBef>
            </a:pPr>
            <a:r>
              <a:rPr lang="en-US" b="1" dirty="0" smtClean="0">
                <a:solidFill>
                  <a:srgbClr val="7030A0"/>
                </a:solidFill>
              </a:rPr>
              <a:t>Proxy (application layer) firewalls</a:t>
            </a:r>
          </a:p>
          <a:p>
            <a:pPr eaLnBrk="1" hangingPunct="1">
              <a:spcBef>
                <a:spcPts val="600"/>
              </a:spcBef>
            </a:pPr>
            <a:r>
              <a:rPr lang="en-US" sz="2000" i="1" dirty="0" smtClean="0"/>
              <a:t>proxy servers</a:t>
            </a:r>
            <a:r>
              <a:rPr lang="en-US" sz="2000" dirty="0" smtClean="0"/>
              <a:t>  do not permit traffic directly between networks.</a:t>
            </a:r>
          </a:p>
          <a:p>
            <a:pPr eaLnBrk="1" hangingPunct="1">
              <a:spcBef>
                <a:spcPts val="600"/>
              </a:spcBef>
            </a:pPr>
            <a:r>
              <a:rPr lang="en-US" sz="2000" dirty="0" smtClean="0"/>
              <a:t>They can examine traffic and perform elaborate logging. </a:t>
            </a:r>
          </a:p>
          <a:p>
            <a:pPr eaLnBrk="1" hangingPunct="1">
              <a:spcBef>
                <a:spcPts val="600"/>
              </a:spcBef>
            </a:pPr>
            <a:r>
              <a:rPr lang="en-US" sz="2000" dirty="0" smtClean="0"/>
              <a:t>They can also be used for Network Address Translation (NAT, which uses port forwarding), to hide the origin of a connection.</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645024"/>
            <a:ext cx="6848475" cy="3028950"/>
          </a:xfrm>
          <a:prstGeom prst="rect">
            <a:avLst/>
          </a:prstGeom>
        </p:spPr>
      </p:pic>
    </p:spTree>
    <p:extLst>
      <p:ext uri="{BB962C8B-B14F-4D97-AF65-F5344CB8AC3E}">
        <p14:creationId xmlns:p14="http://schemas.microsoft.com/office/powerpoint/2010/main" val="331570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5639544" cy="5005536"/>
          </a:xfrm>
        </p:spPr>
        <p:txBody>
          <a:bodyPr/>
          <a:lstStyle/>
          <a:p>
            <a:pPr marL="98425" indent="0">
              <a:spcBef>
                <a:spcPts val="0"/>
              </a:spcBef>
              <a:buNone/>
            </a:pPr>
            <a:r>
              <a:rPr lang="en-US" b="1" dirty="0" smtClean="0">
                <a:solidFill>
                  <a:srgbClr val="7030A0"/>
                </a:solidFill>
              </a:rPr>
              <a:t>Layer 7 firewalls</a:t>
            </a:r>
            <a:endParaRPr lang="en-US" b="1" dirty="0">
              <a:solidFill>
                <a:srgbClr val="7030A0"/>
              </a:solidFill>
            </a:endParaRPr>
          </a:p>
          <a:p>
            <a:pPr>
              <a:spcBef>
                <a:spcPts val="1200"/>
              </a:spcBef>
            </a:pPr>
            <a:r>
              <a:rPr lang="en-US" dirty="0" smtClean="0"/>
              <a:t>Also called </a:t>
            </a:r>
          </a:p>
          <a:p>
            <a:pPr lvl="1">
              <a:spcBef>
                <a:spcPts val="0"/>
              </a:spcBef>
            </a:pPr>
            <a:r>
              <a:rPr lang="en-US" sz="2400" dirty="0" smtClean="0">
                <a:solidFill>
                  <a:srgbClr val="7030A0"/>
                </a:solidFill>
              </a:rPr>
              <a:t>application </a:t>
            </a:r>
            <a:r>
              <a:rPr lang="en-US" sz="2400" dirty="0">
                <a:solidFill>
                  <a:srgbClr val="7030A0"/>
                </a:solidFill>
              </a:rPr>
              <a:t>layer </a:t>
            </a:r>
            <a:r>
              <a:rPr lang="en-US" sz="2400" dirty="0" smtClean="0">
                <a:solidFill>
                  <a:srgbClr val="7030A0"/>
                </a:solidFill>
              </a:rPr>
              <a:t>gateways </a:t>
            </a:r>
          </a:p>
          <a:p>
            <a:pPr lvl="1">
              <a:spcBef>
                <a:spcPts val="0"/>
              </a:spcBef>
            </a:pPr>
            <a:r>
              <a:rPr lang="en-US" sz="2400" dirty="0" smtClean="0">
                <a:solidFill>
                  <a:srgbClr val="7030A0"/>
                </a:solidFill>
              </a:rPr>
              <a:t>deep </a:t>
            </a:r>
            <a:r>
              <a:rPr lang="en-US" sz="2400" dirty="0">
                <a:solidFill>
                  <a:srgbClr val="7030A0"/>
                </a:solidFill>
              </a:rPr>
              <a:t>packet </a:t>
            </a:r>
            <a:r>
              <a:rPr lang="en-US" sz="2400" dirty="0" smtClean="0">
                <a:solidFill>
                  <a:srgbClr val="7030A0"/>
                </a:solidFill>
              </a:rPr>
              <a:t>inspection </a:t>
            </a:r>
          </a:p>
          <a:p>
            <a:pPr lvl="1">
              <a:spcBef>
                <a:spcPts val="0"/>
              </a:spcBef>
            </a:pPr>
            <a:r>
              <a:rPr lang="en-US" sz="2400" dirty="0" smtClean="0">
                <a:solidFill>
                  <a:srgbClr val="7030A0"/>
                </a:solidFill>
              </a:rPr>
              <a:t>next </a:t>
            </a:r>
            <a:r>
              <a:rPr lang="en-US" sz="2400" dirty="0">
                <a:solidFill>
                  <a:srgbClr val="7030A0"/>
                </a:solidFill>
              </a:rPr>
              <a:t>generation </a:t>
            </a:r>
            <a:r>
              <a:rPr lang="en-US" sz="2400" dirty="0" smtClean="0">
                <a:solidFill>
                  <a:srgbClr val="7030A0"/>
                </a:solidFill>
              </a:rPr>
              <a:t>firewalls</a:t>
            </a:r>
          </a:p>
          <a:p>
            <a:pPr>
              <a:spcBef>
                <a:spcPts val="1200"/>
              </a:spcBef>
            </a:pPr>
            <a:r>
              <a:rPr lang="en-US" dirty="0" smtClean="0"/>
              <a:t>These watch </a:t>
            </a:r>
            <a:r>
              <a:rPr lang="en-US" dirty="0"/>
              <a:t>traffic at the packet level </a:t>
            </a:r>
            <a:r>
              <a:rPr lang="en-US" dirty="0" smtClean="0"/>
              <a:t>but examine </a:t>
            </a:r>
            <a:r>
              <a:rPr lang="en-US" dirty="0"/>
              <a:t>the data </a:t>
            </a:r>
            <a:r>
              <a:rPr lang="en-US" dirty="0" smtClean="0"/>
              <a:t>within each one. They are </a:t>
            </a:r>
            <a:r>
              <a:rPr lang="en-US" dirty="0"/>
              <a:t>able </a:t>
            </a:r>
            <a:r>
              <a:rPr lang="en-US" dirty="0" smtClean="0"/>
              <a:t>to decode that </a:t>
            </a:r>
            <a:r>
              <a:rPr lang="en-US" dirty="0"/>
              <a:t>information and determine exactly what application is </a:t>
            </a:r>
            <a:r>
              <a:rPr lang="en-US" dirty="0" smtClean="0"/>
              <a:t>generating those </a:t>
            </a:r>
            <a:r>
              <a:rPr lang="en-US" dirty="0"/>
              <a:t>data frames</a:t>
            </a:r>
            <a:r>
              <a:rPr lang="en-US" dirty="0" smtClean="0"/>
              <a:t>.</a:t>
            </a:r>
          </a:p>
          <a:p>
            <a:pPr marL="620713" lvl="1" indent="0">
              <a:spcBef>
                <a:spcPts val="600"/>
              </a:spcBef>
              <a:buNone/>
            </a:pPr>
            <a:r>
              <a:rPr lang="en-US" dirty="0"/>
              <a:t>e</a:t>
            </a:r>
            <a:r>
              <a:rPr lang="en-US" dirty="0" smtClean="0"/>
              <a:t>.g., SQL </a:t>
            </a:r>
            <a:r>
              <a:rPr lang="en-US" dirty="0"/>
              <a:t>Server, </a:t>
            </a:r>
            <a:r>
              <a:rPr lang="en-US" dirty="0" smtClean="0"/>
              <a:t>Twitter, Facebook, etc.</a:t>
            </a:r>
            <a:endParaRPr lang="en-US" dirty="0"/>
          </a:p>
        </p:txBody>
      </p:sp>
      <p:sp>
        <p:nvSpPr>
          <p:cNvPr id="3" name="Title 2"/>
          <p:cNvSpPr>
            <a:spLocks noGrp="1"/>
          </p:cNvSpPr>
          <p:nvPr>
            <p:ph type="title"/>
          </p:nvPr>
        </p:nvSpPr>
        <p:spPr/>
        <p:txBody>
          <a:bodyPr/>
          <a:lstStyle/>
          <a:p>
            <a:r>
              <a:rPr lang="en-US" dirty="0"/>
              <a:t>Types of Firewalls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2636912"/>
            <a:ext cx="3156145" cy="2548919"/>
          </a:xfrm>
          <a:prstGeom prst="rect">
            <a:avLst/>
          </a:prstGeom>
        </p:spPr>
      </p:pic>
    </p:spTree>
    <p:extLst>
      <p:ext uri="{BB962C8B-B14F-4D97-AF65-F5344CB8AC3E}">
        <p14:creationId xmlns:p14="http://schemas.microsoft.com/office/powerpoint/2010/main" val="1448525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733971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468313" y="2060575"/>
            <a:ext cx="8001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79425" indent="-381000" eaLnBrk="0" hangingPunct="0">
              <a:defRPr>
                <a:solidFill>
                  <a:schemeClr val="tx1"/>
                </a:solidFill>
                <a:latin typeface="Arial" pitchFamily="34" charset="0"/>
              </a:defRPr>
            </a:lvl1pPr>
            <a:lvl2pPr marL="838200" indent="-38100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l" eaLnBrk="1" hangingPunct="1">
              <a:spcBef>
                <a:spcPct val="50000"/>
              </a:spcBef>
              <a:buClr>
                <a:srgbClr val="2F57FF"/>
              </a:buClr>
              <a:buFont typeface="Wingdings" pitchFamily="2" charset="2"/>
              <a:buNone/>
              <a:defRPr/>
            </a:pPr>
            <a:r>
              <a:rPr lang="en-AU" sz="2000" dirty="0" smtClean="0"/>
              <a:t>Access Control Lists (ACLs) can be set up on routers and servers to accept or deny packets from particular addresses or services.</a:t>
            </a:r>
          </a:p>
          <a:p>
            <a:pPr algn="l" eaLnBrk="1" hangingPunct="1">
              <a:spcBef>
                <a:spcPct val="50000"/>
              </a:spcBef>
              <a:buClr>
                <a:srgbClr val="2F57FF"/>
              </a:buClr>
              <a:buFont typeface="Wingdings" pitchFamily="2" charset="2"/>
              <a:buNone/>
              <a:defRPr/>
            </a:pPr>
            <a:r>
              <a:rPr lang="en-AU" sz="2000" b="1" dirty="0" smtClean="0">
                <a:solidFill>
                  <a:schemeClr val="accent2">
                    <a:lumMod val="60000"/>
                    <a:lumOff val="40000"/>
                  </a:schemeClr>
                </a:solidFill>
              </a:rPr>
              <a:t>Security policy: </a:t>
            </a:r>
            <a:r>
              <a:rPr lang="en-AU" sz="2000" dirty="0" smtClean="0"/>
              <a:t>packet filter will either </a:t>
            </a:r>
          </a:p>
          <a:p>
            <a:pPr algn="l" eaLnBrk="1" hangingPunct="1">
              <a:spcBef>
                <a:spcPct val="50000"/>
              </a:spcBef>
              <a:buClr>
                <a:srgbClr val="2F57FF"/>
              </a:buClr>
              <a:buFontTx/>
              <a:buAutoNum type="arabicParenR"/>
              <a:defRPr/>
            </a:pPr>
            <a:r>
              <a:rPr lang="en-AU" sz="2000" b="1" dirty="0" smtClean="0">
                <a:solidFill>
                  <a:schemeClr val="accent2"/>
                </a:solidFill>
              </a:rPr>
              <a:t>Deny specific types of packets and accept all else</a:t>
            </a:r>
            <a:r>
              <a:rPr lang="en-AU" sz="2000" b="1" dirty="0" smtClean="0">
                <a:solidFill>
                  <a:srgbClr val="3BA1E3"/>
                </a:solidFill>
              </a:rPr>
              <a:t> </a:t>
            </a:r>
          </a:p>
          <a:p>
            <a:pPr lvl="1" algn="l" eaLnBrk="1" hangingPunct="1">
              <a:buClr>
                <a:srgbClr val="2F57FF"/>
              </a:buClr>
              <a:buFontTx/>
              <a:buChar char="•"/>
              <a:defRPr/>
            </a:pPr>
            <a:r>
              <a:rPr lang="en-AU" sz="2000" dirty="0" smtClean="0">
                <a:solidFill>
                  <a:srgbClr val="C00000"/>
                </a:solidFill>
              </a:rPr>
              <a:t>requires a thorough understanding of specific security threats</a:t>
            </a:r>
            <a:r>
              <a:rPr lang="en-AU" sz="2000" dirty="0" smtClean="0">
                <a:solidFill>
                  <a:srgbClr val="00528B"/>
                </a:solidFill>
              </a:rPr>
              <a:t> </a:t>
            </a:r>
          </a:p>
          <a:p>
            <a:pPr lvl="1" algn="l" eaLnBrk="1" hangingPunct="1">
              <a:buClr>
                <a:srgbClr val="2F57FF"/>
              </a:buClr>
              <a:buFontTx/>
              <a:buChar char="•"/>
              <a:defRPr/>
            </a:pPr>
            <a:r>
              <a:rPr lang="en-AU" sz="2000" dirty="0" smtClean="0">
                <a:solidFill>
                  <a:srgbClr val="00528B"/>
                </a:solidFill>
              </a:rPr>
              <a:t>can be hard to implement</a:t>
            </a:r>
          </a:p>
          <a:p>
            <a:pPr algn="l" eaLnBrk="1" hangingPunct="1">
              <a:spcBef>
                <a:spcPct val="50000"/>
              </a:spcBef>
              <a:buClr>
                <a:srgbClr val="2F57FF"/>
              </a:buClr>
              <a:buFont typeface="Wingdings" pitchFamily="2" charset="2"/>
              <a:buAutoNum type="arabicParenR" startAt="2"/>
              <a:defRPr/>
            </a:pPr>
            <a:r>
              <a:rPr lang="en-AU" sz="2000" b="1" dirty="0" smtClean="0">
                <a:solidFill>
                  <a:schemeClr val="accent2"/>
                </a:solidFill>
              </a:rPr>
              <a:t>Accept specific types of packets and deny all else </a:t>
            </a:r>
          </a:p>
          <a:p>
            <a:pPr lvl="1" algn="l" eaLnBrk="1" hangingPunct="1">
              <a:buClr>
                <a:srgbClr val="2F57FF"/>
              </a:buClr>
              <a:buFontTx/>
              <a:buChar char="•"/>
              <a:defRPr/>
            </a:pPr>
            <a:r>
              <a:rPr lang="en-AU" sz="2000" dirty="0" smtClean="0">
                <a:solidFill>
                  <a:srgbClr val="00528B"/>
                </a:solidFill>
              </a:rPr>
              <a:t>does not have to predict future attacks </a:t>
            </a:r>
          </a:p>
          <a:p>
            <a:pPr lvl="1" algn="l" eaLnBrk="1" hangingPunct="1">
              <a:buClr>
                <a:srgbClr val="2F57FF"/>
              </a:buClr>
              <a:buFontTx/>
              <a:buChar char="•"/>
              <a:defRPr/>
            </a:pPr>
            <a:r>
              <a:rPr lang="en-AU" sz="2000" dirty="0" smtClean="0">
                <a:solidFill>
                  <a:srgbClr val="C00000"/>
                </a:solidFill>
              </a:rPr>
              <a:t>requires a good understanding of network requirements</a:t>
            </a:r>
          </a:p>
        </p:txBody>
      </p:sp>
      <p:sp>
        <p:nvSpPr>
          <p:cNvPr id="28675" name="Rectangle 2"/>
          <p:cNvSpPr>
            <a:spLocks noChangeArrowheads="1"/>
          </p:cNvSpPr>
          <p:nvPr/>
        </p:nvSpPr>
        <p:spPr bwMode="auto">
          <a:xfrm>
            <a:off x="354013" y="260648"/>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algn="l"/>
            <a:r>
              <a:rPr lang="en-AU" sz="2800" dirty="0"/>
              <a:t>Access Control Lists (ACLs)</a:t>
            </a:r>
            <a:endParaRPr lang="en-AU" sz="2800" b="1" dirty="0">
              <a:solidFill>
                <a:srgbClr val="5B1868"/>
              </a:solidFill>
            </a:endParaRPr>
          </a:p>
        </p:txBody>
      </p:sp>
    </p:spTree>
    <p:extLst>
      <p:ext uri="{BB962C8B-B14F-4D97-AF65-F5344CB8AC3E}">
        <p14:creationId xmlns:p14="http://schemas.microsoft.com/office/powerpoint/2010/main" val="1802532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556792"/>
            <a:ext cx="7511752" cy="4572000"/>
          </a:xfrm>
        </p:spPr>
        <p:txBody>
          <a:bodyPr/>
          <a:lstStyle/>
          <a:p>
            <a:pPr>
              <a:spcBef>
                <a:spcPts val="1800"/>
              </a:spcBef>
            </a:pPr>
            <a:r>
              <a:rPr lang="en-US" dirty="0"/>
              <a:t>Firewall rule lists are usually examined from the top of the list, down through </a:t>
            </a:r>
            <a:r>
              <a:rPr lang="en-US" dirty="0" smtClean="0"/>
              <a:t>to the </a:t>
            </a:r>
            <a:r>
              <a:rPr lang="en-US" dirty="0"/>
              <a:t>bottom. </a:t>
            </a:r>
            <a:endParaRPr lang="en-US" dirty="0" smtClean="0"/>
          </a:p>
          <a:p>
            <a:pPr>
              <a:spcBef>
                <a:spcPts val="1800"/>
              </a:spcBef>
            </a:pPr>
            <a:r>
              <a:rPr lang="en-US" dirty="0" smtClean="0"/>
              <a:t>Firewall </a:t>
            </a:r>
            <a:r>
              <a:rPr lang="en-US" dirty="0"/>
              <a:t>will look at the first rule, see if anything matches in that particular rule. If it doesn’t, it goes to the next rule and see if that rule matches the traffic, and so on</a:t>
            </a:r>
            <a:r>
              <a:rPr lang="en-US" dirty="0" smtClean="0"/>
              <a:t>.</a:t>
            </a:r>
          </a:p>
          <a:p>
            <a:pPr>
              <a:spcBef>
                <a:spcPts val="1800"/>
              </a:spcBef>
            </a:pPr>
            <a:r>
              <a:rPr lang="en-US" dirty="0" smtClean="0"/>
              <a:t>On </a:t>
            </a:r>
            <a:r>
              <a:rPr lang="en-US" dirty="0"/>
              <a:t>most firewalls, </a:t>
            </a:r>
            <a:r>
              <a:rPr lang="en-US" dirty="0" smtClean="0"/>
              <a:t>at </a:t>
            </a:r>
            <a:r>
              <a:rPr lang="en-US" dirty="0"/>
              <a:t>the bottom of the list is an </a:t>
            </a:r>
            <a:r>
              <a:rPr lang="en-US" dirty="0" smtClean="0"/>
              <a:t>“implicit deny”. This </a:t>
            </a:r>
            <a:r>
              <a:rPr lang="en-US" dirty="0"/>
              <a:t>means that if the traffic coming through the firewall doesn’t match any of </a:t>
            </a:r>
            <a:r>
              <a:rPr lang="en-US" dirty="0" smtClean="0"/>
              <a:t>the rules above, </a:t>
            </a:r>
            <a:r>
              <a:rPr lang="en-US" dirty="0"/>
              <a:t>it is dropped by the firewall.</a:t>
            </a:r>
          </a:p>
        </p:txBody>
      </p:sp>
      <p:sp>
        <p:nvSpPr>
          <p:cNvPr id="3" name="Title 2"/>
          <p:cNvSpPr>
            <a:spLocks noGrp="1"/>
          </p:cNvSpPr>
          <p:nvPr>
            <p:ph type="title"/>
          </p:nvPr>
        </p:nvSpPr>
        <p:spPr/>
        <p:txBody>
          <a:bodyPr/>
          <a:lstStyle/>
          <a:p>
            <a:r>
              <a:rPr lang="en-US" dirty="0" smtClean="0"/>
              <a:t>ACL</a:t>
            </a:r>
            <a:endParaRPr lang="en-US" dirty="0"/>
          </a:p>
        </p:txBody>
      </p:sp>
    </p:spTree>
    <p:extLst>
      <p:ext uri="{BB962C8B-B14F-4D97-AF65-F5344CB8AC3E}">
        <p14:creationId xmlns:p14="http://schemas.microsoft.com/office/powerpoint/2010/main" val="85898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Box 18"/>
          <p:cNvSpPr txBox="1">
            <a:spLocks noChangeArrowheads="1"/>
          </p:cNvSpPr>
          <p:nvPr/>
        </p:nvSpPr>
        <p:spPr bwMode="auto">
          <a:xfrm>
            <a:off x="5840413" y="2374900"/>
            <a:ext cx="295433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solidFill>
                  <a:srgbClr val="FA1C27"/>
                </a:solidFill>
                <a:latin typeface="Arial Unicode MS" pitchFamily="34" charset="-128"/>
              </a:rPr>
              <a:t>DMZ: demilitarized zone</a:t>
            </a:r>
          </a:p>
          <a:p>
            <a:pPr eaLnBrk="1" hangingPunct="1"/>
            <a:r>
              <a:rPr lang="en-US" altLang="en-US" b="1">
                <a:solidFill>
                  <a:srgbClr val="FA1C27"/>
                </a:solidFill>
                <a:latin typeface="Arial Unicode MS" pitchFamily="34" charset="-128"/>
              </a:rPr>
              <a:t>(uncontrolled access)</a:t>
            </a:r>
          </a:p>
        </p:txBody>
      </p:sp>
      <p:sp>
        <p:nvSpPr>
          <p:cNvPr id="10243" name="Text Box 12"/>
          <p:cNvSpPr txBox="1">
            <a:spLocks noChangeArrowheads="1"/>
          </p:cNvSpPr>
          <p:nvPr/>
        </p:nvSpPr>
        <p:spPr bwMode="auto">
          <a:xfrm>
            <a:off x="3938588" y="9112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DMZ</a:t>
            </a:r>
            <a:endParaRPr lang="en-US" altLang="en-US" sz="2400"/>
          </a:p>
        </p:txBody>
      </p:sp>
      <p:grpSp>
        <p:nvGrpSpPr>
          <p:cNvPr id="10244" name="Group 1"/>
          <p:cNvGrpSpPr>
            <a:grpSpLocks/>
          </p:cNvGrpSpPr>
          <p:nvPr/>
        </p:nvGrpSpPr>
        <p:grpSpPr bwMode="auto">
          <a:xfrm>
            <a:off x="409575" y="839788"/>
            <a:ext cx="8035925" cy="2373312"/>
            <a:chOff x="410368" y="840574"/>
            <a:chExt cx="8035925" cy="2372402"/>
          </a:xfrm>
        </p:grpSpPr>
        <p:grpSp>
          <p:nvGrpSpPr>
            <p:cNvPr id="10273" name="Group 6"/>
            <p:cNvGrpSpPr>
              <a:grpSpLocks/>
            </p:cNvGrpSpPr>
            <p:nvPr/>
          </p:nvGrpSpPr>
          <p:grpSpPr bwMode="auto">
            <a:xfrm>
              <a:off x="410368" y="912011"/>
              <a:ext cx="1655763" cy="1152525"/>
              <a:chOff x="113" y="1434"/>
              <a:chExt cx="1043" cy="726"/>
            </a:xfrm>
          </p:grpSpPr>
          <p:pic>
            <p:nvPicPr>
              <p:cNvPr id="1028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90"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Enterprise</a:t>
                </a:r>
              </a:p>
              <a:p>
                <a:r>
                  <a:rPr lang="en-US" altLang="en-US" sz="1600" b="1"/>
                  <a:t>Network</a:t>
                </a:r>
                <a:endParaRPr lang="en-US" altLang="en-US" sz="1600"/>
              </a:p>
            </p:txBody>
          </p:sp>
        </p:grpSp>
        <p:sp>
          <p:nvSpPr>
            <p:cNvPr id="10274" name="Line 5"/>
            <p:cNvSpPr>
              <a:spLocks noChangeShapeType="1"/>
            </p:cNvSpPr>
            <p:nvPr/>
          </p:nvSpPr>
          <p:spPr bwMode="auto">
            <a:xfrm flipV="1">
              <a:off x="2715418" y="1416836"/>
              <a:ext cx="3276600" cy="158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75" name="Text Box 13"/>
            <p:cNvSpPr txBox="1">
              <a:spLocks noChangeArrowheads="1"/>
            </p:cNvSpPr>
            <p:nvPr/>
          </p:nvSpPr>
          <p:spPr bwMode="auto">
            <a:xfrm>
              <a:off x="3218656" y="2351874"/>
              <a:ext cx="2305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Web, File, DNS, Mail Servers</a:t>
              </a:r>
              <a:endParaRPr lang="en-US" altLang="en-US" sz="1600"/>
            </a:p>
          </p:txBody>
        </p:sp>
        <p:pic>
          <p:nvPicPr>
            <p:cNvPr id="1027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4693" y="1200936"/>
              <a:ext cx="776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7"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6943" y="1127911"/>
              <a:ext cx="776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78" name="Group 13"/>
            <p:cNvGrpSpPr>
              <a:grpSpLocks/>
            </p:cNvGrpSpPr>
            <p:nvPr/>
          </p:nvGrpSpPr>
          <p:grpSpPr bwMode="auto">
            <a:xfrm>
              <a:off x="6747668" y="840574"/>
              <a:ext cx="1698625" cy="1152525"/>
              <a:chOff x="295" y="2387"/>
              <a:chExt cx="1070" cy="726"/>
            </a:xfrm>
          </p:grpSpPr>
          <p:pic>
            <p:nvPicPr>
              <p:cNvPr id="102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8"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Internet Service Provider</a:t>
                </a:r>
                <a:endParaRPr lang="en-US" altLang="en-US" sz="1600"/>
              </a:p>
            </p:txBody>
          </p:sp>
        </p:grpSp>
        <p:grpSp>
          <p:nvGrpSpPr>
            <p:cNvPr id="10279" name="Group 16"/>
            <p:cNvGrpSpPr>
              <a:grpSpLocks/>
            </p:cNvGrpSpPr>
            <p:nvPr/>
          </p:nvGrpSpPr>
          <p:grpSpPr bwMode="auto">
            <a:xfrm>
              <a:off x="3434556" y="1416836"/>
              <a:ext cx="1755775" cy="881062"/>
              <a:chOff x="2290" y="1968"/>
              <a:chExt cx="1106" cy="555"/>
            </a:xfrm>
          </p:grpSpPr>
          <p:sp>
            <p:nvSpPr>
              <p:cNvPr id="10281" name="Line 6"/>
              <p:cNvSpPr>
                <a:spLocks noChangeShapeType="1"/>
              </p:cNvSpPr>
              <p:nvPr/>
            </p:nvSpPr>
            <p:spPr bwMode="auto">
              <a:xfrm flipV="1">
                <a:off x="2381" y="1979"/>
                <a:ext cx="3" cy="23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82" name="Line 7"/>
              <p:cNvSpPr>
                <a:spLocks noChangeShapeType="1"/>
              </p:cNvSpPr>
              <p:nvPr/>
            </p:nvSpPr>
            <p:spPr bwMode="auto">
              <a:xfrm flipH="1" flipV="1">
                <a:off x="2880" y="1968"/>
                <a:ext cx="1" cy="336"/>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83"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2208"/>
                <a:ext cx="49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4" name="Line 10"/>
              <p:cNvSpPr>
                <a:spLocks noChangeShapeType="1"/>
              </p:cNvSpPr>
              <p:nvPr/>
            </p:nvSpPr>
            <p:spPr bwMode="auto">
              <a:xfrm flipH="1" flipV="1">
                <a:off x="3288" y="1979"/>
                <a:ext cx="0" cy="272"/>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85"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8"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6"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0"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0280" name="Oval 23"/>
            <p:cNvSpPr>
              <a:spLocks noChangeArrowheads="1"/>
            </p:cNvSpPr>
            <p:nvPr/>
          </p:nvSpPr>
          <p:spPr bwMode="auto">
            <a:xfrm>
              <a:off x="2805906" y="840574"/>
              <a:ext cx="2933700" cy="2372402"/>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grpSp>
      <p:sp>
        <p:nvSpPr>
          <p:cNvPr id="10245" name="TextBox 18"/>
          <p:cNvSpPr txBox="1">
            <a:spLocks noChangeArrowheads="1"/>
          </p:cNvSpPr>
          <p:nvPr/>
        </p:nvSpPr>
        <p:spPr bwMode="auto">
          <a:xfrm>
            <a:off x="361950" y="2382838"/>
            <a:ext cx="2519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solidFill>
                  <a:srgbClr val="00528B"/>
                </a:solidFill>
                <a:latin typeface="Arial Unicode MS" pitchFamily="34" charset="-128"/>
              </a:rPr>
              <a:t>ACLs on router and individual servers</a:t>
            </a:r>
          </a:p>
        </p:txBody>
      </p:sp>
      <p:grpSp>
        <p:nvGrpSpPr>
          <p:cNvPr id="10246" name="Group 2"/>
          <p:cNvGrpSpPr>
            <a:grpSpLocks/>
          </p:cNvGrpSpPr>
          <p:nvPr/>
        </p:nvGrpSpPr>
        <p:grpSpPr bwMode="auto">
          <a:xfrm>
            <a:off x="293688" y="3848100"/>
            <a:ext cx="8534400" cy="2668588"/>
            <a:chOff x="304800" y="4005263"/>
            <a:chExt cx="8534400" cy="2668587"/>
          </a:xfrm>
        </p:grpSpPr>
        <p:sp>
          <p:nvSpPr>
            <p:cNvPr id="10247" name="Line 5"/>
            <p:cNvSpPr>
              <a:spLocks noChangeShapeType="1"/>
            </p:cNvSpPr>
            <p:nvPr/>
          </p:nvSpPr>
          <p:spPr bwMode="auto">
            <a:xfrm>
              <a:off x="5003800" y="4508500"/>
              <a:ext cx="1152525"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10248" name="Group 25"/>
            <p:cNvGrpSpPr>
              <a:grpSpLocks/>
            </p:cNvGrpSpPr>
            <p:nvPr/>
          </p:nvGrpSpPr>
          <p:grpSpPr bwMode="auto">
            <a:xfrm>
              <a:off x="539750" y="4221163"/>
              <a:ext cx="2360613" cy="1152525"/>
              <a:chOff x="340" y="2749"/>
              <a:chExt cx="1487" cy="726"/>
            </a:xfrm>
          </p:grpSpPr>
          <p:grpSp>
            <p:nvGrpSpPr>
              <p:cNvPr id="10269" name="Group 26"/>
              <p:cNvGrpSpPr>
                <a:grpSpLocks/>
              </p:cNvGrpSpPr>
              <p:nvPr/>
            </p:nvGrpSpPr>
            <p:grpSpPr bwMode="auto">
              <a:xfrm>
                <a:off x="340" y="2749"/>
                <a:ext cx="1043" cy="726"/>
                <a:chOff x="113" y="1434"/>
                <a:chExt cx="1043" cy="726"/>
              </a:xfrm>
            </p:grpSpPr>
            <p:pic>
              <p:nvPicPr>
                <p:cNvPr id="1027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72"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Enterprise</a:t>
                  </a:r>
                </a:p>
                <a:p>
                  <a:r>
                    <a:rPr lang="en-US" altLang="en-US" sz="1600" b="1"/>
                    <a:t>Network</a:t>
                  </a:r>
                  <a:endParaRPr lang="en-US" altLang="en-US" sz="1600"/>
                </a:p>
              </p:txBody>
            </p:sp>
          </p:grpSp>
          <p:pic>
            <p:nvPicPr>
              <p:cNvPr id="10270"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8" y="2931"/>
                <a:ext cx="48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0249" name="Group 30"/>
            <p:cNvGrpSpPr>
              <a:grpSpLocks/>
            </p:cNvGrpSpPr>
            <p:nvPr/>
          </p:nvGrpSpPr>
          <p:grpSpPr bwMode="auto">
            <a:xfrm>
              <a:off x="6156325" y="4005263"/>
              <a:ext cx="2419350" cy="1152525"/>
              <a:chOff x="3878" y="2704"/>
              <a:chExt cx="1524" cy="726"/>
            </a:xfrm>
          </p:grpSpPr>
          <p:pic>
            <p:nvPicPr>
              <p:cNvPr id="10265"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 y="2885"/>
                <a:ext cx="48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66" name="Group 32"/>
              <p:cNvGrpSpPr>
                <a:grpSpLocks/>
              </p:cNvGrpSpPr>
              <p:nvPr/>
            </p:nvGrpSpPr>
            <p:grpSpPr bwMode="auto">
              <a:xfrm>
                <a:off x="4332" y="2704"/>
                <a:ext cx="1070" cy="726"/>
                <a:chOff x="295" y="2387"/>
                <a:chExt cx="1070" cy="726"/>
              </a:xfrm>
            </p:grpSpPr>
            <p:pic>
              <p:nvPicPr>
                <p:cNvPr id="1026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68" name="Text Box 4"/>
                <p:cNvSpPr txBox="1">
                  <a:spLocks noChangeArrowheads="1"/>
                </p:cNvSpPr>
                <p:nvPr/>
              </p:nvSpPr>
              <p:spPr bwMode="auto">
                <a:xfrm>
                  <a:off x="521" y="2478"/>
                  <a:ext cx="84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Internet Service Provider</a:t>
                  </a:r>
                  <a:endParaRPr lang="en-US" altLang="en-US" sz="1600"/>
                </a:p>
              </p:txBody>
            </p:sp>
          </p:grpSp>
        </p:grpSp>
        <p:grpSp>
          <p:nvGrpSpPr>
            <p:cNvPr id="10250" name="Group 35"/>
            <p:cNvGrpSpPr>
              <a:grpSpLocks/>
            </p:cNvGrpSpPr>
            <p:nvPr/>
          </p:nvGrpSpPr>
          <p:grpSpPr bwMode="auto">
            <a:xfrm>
              <a:off x="3348038" y="5157788"/>
              <a:ext cx="2305050" cy="1516062"/>
              <a:chOff x="2109" y="3067"/>
              <a:chExt cx="1452" cy="955"/>
            </a:xfrm>
          </p:grpSpPr>
          <p:sp>
            <p:nvSpPr>
              <p:cNvPr id="10257" name="Text Box 13"/>
              <p:cNvSpPr txBox="1">
                <a:spLocks noChangeArrowheads="1"/>
              </p:cNvSpPr>
              <p:nvPr/>
            </p:nvSpPr>
            <p:spPr bwMode="auto">
              <a:xfrm>
                <a:off x="2109" y="3656"/>
                <a:ext cx="145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Web, File, DNS, Mail Servers</a:t>
                </a:r>
                <a:endParaRPr lang="en-US" altLang="en-US" sz="1600"/>
              </a:p>
            </p:txBody>
          </p:sp>
          <p:grpSp>
            <p:nvGrpSpPr>
              <p:cNvPr id="10258" name="Group 37"/>
              <p:cNvGrpSpPr>
                <a:grpSpLocks/>
              </p:cNvGrpSpPr>
              <p:nvPr/>
            </p:nvGrpSpPr>
            <p:grpSpPr bwMode="auto">
              <a:xfrm>
                <a:off x="2245" y="3067"/>
                <a:ext cx="1106" cy="555"/>
                <a:chOff x="2290" y="1968"/>
                <a:chExt cx="1106" cy="555"/>
              </a:xfrm>
            </p:grpSpPr>
            <p:sp>
              <p:nvSpPr>
                <p:cNvPr id="10259" name="Line 6"/>
                <p:cNvSpPr>
                  <a:spLocks noChangeShapeType="1"/>
                </p:cNvSpPr>
                <p:nvPr/>
              </p:nvSpPr>
              <p:spPr bwMode="auto">
                <a:xfrm flipV="1">
                  <a:off x="2381" y="1979"/>
                  <a:ext cx="3" cy="23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60" name="Line 7"/>
                <p:cNvSpPr>
                  <a:spLocks noChangeShapeType="1"/>
                </p:cNvSpPr>
                <p:nvPr/>
              </p:nvSpPr>
              <p:spPr bwMode="auto">
                <a:xfrm flipH="1" flipV="1">
                  <a:off x="2880" y="1968"/>
                  <a:ext cx="1" cy="336"/>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61"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2208"/>
                  <a:ext cx="49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62" name="Line 10"/>
                <p:cNvSpPr>
                  <a:spLocks noChangeShapeType="1"/>
                </p:cNvSpPr>
                <p:nvPr/>
              </p:nvSpPr>
              <p:spPr bwMode="auto">
                <a:xfrm flipH="1" flipV="1">
                  <a:off x="3288" y="1979"/>
                  <a:ext cx="0" cy="272"/>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63"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8"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64"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0"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pic>
          <p:nvPicPr>
            <p:cNvPr id="10251" name="Picture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38" y="4365625"/>
              <a:ext cx="10810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2" name="Line 5"/>
            <p:cNvSpPr>
              <a:spLocks noChangeShapeType="1"/>
            </p:cNvSpPr>
            <p:nvPr/>
          </p:nvSpPr>
          <p:spPr bwMode="auto">
            <a:xfrm flipV="1">
              <a:off x="3708400" y="5157788"/>
              <a:ext cx="1439863"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3" name="Line 5"/>
            <p:cNvSpPr>
              <a:spLocks noChangeShapeType="1"/>
            </p:cNvSpPr>
            <p:nvPr/>
          </p:nvSpPr>
          <p:spPr bwMode="auto">
            <a:xfrm>
              <a:off x="2771775" y="4797425"/>
              <a:ext cx="1223963"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4" name="Line 5"/>
            <p:cNvSpPr>
              <a:spLocks noChangeShapeType="1"/>
            </p:cNvSpPr>
            <p:nvPr/>
          </p:nvSpPr>
          <p:spPr bwMode="auto">
            <a:xfrm flipV="1">
              <a:off x="4500563" y="4868863"/>
              <a:ext cx="0" cy="43180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5" name="TextBox 18"/>
            <p:cNvSpPr txBox="1">
              <a:spLocks noChangeArrowheads="1"/>
            </p:cNvSpPr>
            <p:nvPr/>
          </p:nvSpPr>
          <p:spPr bwMode="auto">
            <a:xfrm>
              <a:off x="5791200" y="5334000"/>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solidFill>
                    <a:srgbClr val="00528B"/>
                  </a:solidFill>
                </a:rPr>
                <a:t>ACLs on dedicated firewall or “Bastion Host”</a:t>
              </a:r>
            </a:p>
          </p:txBody>
        </p:sp>
        <p:sp>
          <p:nvSpPr>
            <p:cNvPr id="10256" name="TextBox 18"/>
            <p:cNvSpPr txBox="1">
              <a:spLocks noChangeArrowheads="1"/>
            </p:cNvSpPr>
            <p:nvPr/>
          </p:nvSpPr>
          <p:spPr bwMode="auto">
            <a:xfrm>
              <a:off x="304800" y="5334000"/>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solidFill>
                    <a:srgbClr val="FA1C27"/>
                  </a:solidFill>
                </a:rPr>
                <a:t>“Militarized”: </a:t>
              </a:r>
              <a:r>
                <a:rPr lang="en-US" altLang="en-US" b="1" i="1" u="sng">
                  <a:solidFill>
                    <a:srgbClr val="FA1C27"/>
                  </a:solidFill>
                </a:rPr>
                <a:t>Every</a:t>
              </a:r>
              <a:r>
                <a:rPr lang="en-US" altLang="en-US" b="1">
                  <a:solidFill>
                    <a:srgbClr val="FA1C27"/>
                  </a:solidFill>
                </a:rPr>
                <a:t> access is examined and logged</a:t>
              </a:r>
            </a:p>
          </p:txBody>
        </p:sp>
      </p:grpSp>
    </p:spTree>
    <p:extLst>
      <p:ext uri="{BB962C8B-B14F-4D97-AF65-F5344CB8AC3E}">
        <p14:creationId xmlns:p14="http://schemas.microsoft.com/office/powerpoint/2010/main" val="4034886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484650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3675" y="179388"/>
            <a:ext cx="6575425" cy="1023937"/>
          </a:xfrm>
        </p:spPr>
        <p:txBody>
          <a:bodyPr/>
          <a:lstStyle/>
          <a:p>
            <a:r>
              <a:rPr lang="en-US" altLang="en-US" smtClean="0"/>
              <a:t>IDS: Intrusion Detection System</a:t>
            </a:r>
            <a:endParaRPr lang="ms-MY" altLang="en-US" smtClean="0"/>
          </a:p>
        </p:txBody>
      </p:sp>
      <p:sp>
        <p:nvSpPr>
          <p:cNvPr id="23555" name="Content Placeholder 2"/>
          <p:cNvSpPr>
            <a:spLocks noGrp="1"/>
          </p:cNvSpPr>
          <p:nvPr>
            <p:ph idx="1"/>
          </p:nvPr>
        </p:nvSpPr>
        <p:spPr>
          <a:xfrm>
            <a:off x="228600" y="1447800"/>
            <a:ext cx="8519864" cy="5077544"/>
          </a:xfrm>
        </p:spPr>
        <p:txBody>
          <a:bodyPr/>
          <a:lstStyle/>
          <a:p>
            <a:pPr>
              <a:spcBef>
                <a:spcPts val="1800"/>
              </a:spcBef>
            </a:pPr>
            <a:r>
              <a:rPr lang="ms-MY" altLang="en-US" dirty="0" smtClean="0"/>
              <a:t>Gathers and analyzes information from within a computer or a network to identify the possible violations of security policy, including unauthorized access and misuse</a:t>
            </a:r>
          </a:p>
          <a:p>
            <a:pPr marL="849312" lvl="2" indent="-342900">
              <a:spcBef>
                <a:spcPts val="600"/>
              </a:spcBef>
              <a:buFontTx/>
              <a:buChar char="•"/>
            </a:pPr>
            <a:r>
              <a:rPr lang="en-US" altLang="en-US" sz="2200" dirty="0" smtClean="0"/>
              <a:t>The ultimate aim is to catch perpetrators before they do real damage to your resources</a:t>
            </a:r>
          </a:p>
          <a:p>
            <a:pPr marL="849312" lvl="2" indent="-342900">
              <a:spcBef>
                <a:spcPts val="600"/>
              </a:spcBef>
              <a:buFontTx/>
              <a:buChar char="•"/>
            </a:pPr>
            <a:r>
              <a:rPr lang="en-US" altLang="en-US" sz="2200" dirty="0" smtClean="0"/>
              <a:t>Based on your security policy and administrator intuition and experience</a:t>
            </a:r>
          </a:p>
          <a:p>
            <a:pPr>
              <a:spcBef>
                <a:spcPts val="1200"/>
              </a:spcBef>
            </a:pPr>
            <a:r>
              <a:rPr lang="en-US" dirty="0"/>
              <a:t>Uses:</a:t>
            </a:r>
          </a:p>
          <a:p>
            <a:pPr lvl="1"/>
            <a:r>
              <a:rPr lang="en-US" dirty="0">
                <a:solidFill>
                  <a:srgbClr val="C00000"/>
                </a:solidFill>
              </a:rPr>
              <a:t>Rogue system detection.</a:t>
            </a:r>
          </a:p>
          <a:p>
            <a:pPr lvl="1"/>
            <a:r>
              <a:rPr lang="en-US" dirty="0">
                <a:solidFill>
                  <a:srgbClr val="C00000"/>
                </a:solidFill>
              </a:rPr>
              <a:t>Reconnaissance identification.</a:t>
            </a:r>
          </a:p>
          <a:p>
            <a:pPr lvl="1"/>
            <a:r>
              <a:rPr lang="en-US" dirty="0">
                <a:solidFill>
                  <a:srgbClr val="C00000"/>
                </a:solidFill>
              </a:rPr>
              <a:t>Attack pattern identification.</a:t>
            </a:r>
          </a:p>
          <a:p>
            <a:pPr marL="441325" lvl="1" indent="-342900">
              <a:spcBef>
                <a:spcPts val="1800"/>
              </a:spcBef>
              <a:buFontTx/>
              <a:buChar char="•"/>
            </a:pPr>
            <a:endParaRPr lang="en-US" altLang="en-US" sz="2400" dirty="0" smtClean="0"/>
          </a:p>
          <a:p>
            <a:pPr>
              <a:spcBef>
                <a:spcPts val="1800"/>
              </a:spcBef>
            </a:pPr>
            <a:endParaRPr lang="en-US" altLang="en-US" dirty="0" smtClean="0"/>
          </a:p>
          <a:p>
            <a:endParaRPr lang="ms-MY" altLang="en-US" dirty="0" smtClean="0"/>
          </a:p>
          <a:p>
            <a:endParaRPr lang="ms-MY" altLang="en-US" dirty="0" smtClean="0"/>
          </a:p>
        </p:txBody>
      </p:sp>
      <p:pic>
        <p:nvPicPr>
          <p:cNvPr id="4" name="Picture 3"/>
          <p:cNvPicPr>
            <a:picLocks noChangeAspect="1"/>
          </p:cNvPicPr>
          <p:nvPr/>
        </p:nvPicPr>
        <p:blipFill>
          <a:blip r:embed="rId2"/>
          <a:stretch>
            <a:fillRect/>
          </a:stretch>
        </p:blipFill>
        <p:spPr>
          <a:xfrm>
            <a:off x="7271740" y="5029200"/>
            <a:ext cx="1682444" cy="1682444"/>
          </a:xfrm>
          <a:prstGeom prst="rect">
            <a:avLst/>
          </a:prstGeom>
        </p:spPr>
      </p:pic>
    </p:spTree>
    <p:extLst>
      <p:ext uri="{BB962C8B-B14F-4D97-AF65-F5344CB8AC3E}">
        <p14:creationId xmlns:p14="http://schemas.microsoft.com/office/powerpoint/2010/main" val="161184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1520" y="260648"/>
            <a:ext cx="7042150" cy="1143000"/>
          </a:xfrm>
        </p:spPr>
        <p:txBody>
          <a:bodyPr/>
          <a:lstStyle/>
          <a:p>
            <a:pPr eaLnBrk="1" hangingPunct="1"/>
            <a:r>
              <a:rPr lang="en-US" smtClean="0"/>
              <a:t>Controlling Access to Services</a:t>
            </a:r>
          </a:p>
        </p:txBody>
      </p:sp>
      <p:sp>
        <p:nvSpPr>
          <p:cNvPr id="22531" name="Rectangle 3"/>
          <p:cNvSpPr>
            <a:spLocks noGrp="1" noChangeArrowheads="1"/>
          </p:cNvSpPr>
          <p:nvPr>
            <p:ph idx="1"/>
          </p:nvPr>
        </p:nvSpPr>
        <p:spPr>
          <a:xfrm>
            <a:off x="539552" y="1556792"/>
            <a:ext cx="7929563" cy="4824536"/>
          </a:xfrm>
        </p:spPr>
        <p:txBody>
          <a:bodyPr/>
          <a:lstStyle/>
          <a:p>
            <a:pPr eaLnBrk="1" hangingPunct="1">
              <a:buFontTx/>
              <a:buNone/>
            </a:pPr>
            <a:r>
              <a:rPr lang="en-US" dirty="0" smtClean="0"/>
              <a:t>“Trust is a substitute for security”</a:t>
            </a:r>
          </a:p>
          <a:p>
            <a:pPr eaLnBrk="1" hangingPunct="1">
              <a:buFontTx/>
              <a:buNone/>
            </a:pPr>
            <a:r>
              <a:rPr lang="en-AU" dirty="0" smtClean="0"/>
              <a:t>“More Security = Less Convenience”</a:t>
            </a:r>
            <a:endParaRPr lang="en-AU" sz="2400" dirty="0" smtClean="0"/>
          </a:p>
          <a:p>
            <a:pPr eaLnBrk="1" hangingPunct="1">
              <a:spcBef>
                <a:spcPts val="2400"/>
              </a:spcBef>
              <a:buFontTx/>
              <a:buNone/>
            </a:pPr>
            <a:r>
              <a:rPr lang="en-US" dirty="0" smtClean="0"/>
              <a:t>Trusted hosts – listed in </a:t>
            </a:r>
            <a:r>
              <a:rPr lang="en-US" sz="2000" dirty="0" smtClean="0">
                <a:latin typeface="Lucida Console" pitchFamily="49" charset="0"/>
              </a:rPr>
              <a:t>/</a:t>
            </a:r>
            <a:r>
              <a:rPr lang="en-US" sz="2000" dirty="0" err="1" smtClean="0">
                <a:latin typeface="Lucida Console" pitchFamily="49" charset="0"/>
              </a:rPr>
              <a:t>etc</a:t>
            </a:r>
            <a:r>
              <a:rPr lang="en-US" sz="2000" dirty="0" smtClean="0">
                <a:latin typeface="Lucida Console" pitchFamily="49" charset="0"/>
              </a:rPr>
              <a:t>/</a:t>
            </a:r>
            <a:r>
              <a:rPr lang="en-US" sz="2000" dirty="0" err="1" smtClean="0">
                <a:latin typeface="Lucida Console" pitchFamily="49" charset="0"/>
              </a:rPr>
              <a:t>hosts.equiv</a:t>
            </a:r>
            <a:endParaRPr lang="en-US" sz="2000" dirty="0" smtClean="0">
              <a:latin typeface="Lucida Console" pitchFamily="49" charset="0"/>
            </a:endParaRPr>
          </a:p>
          <a:p>
            <a:pPr lvl="1" eaLnBrk="1" hangingPunct="1">
              <a:buNone/>
            </a:pPr>
            <a:r>
              <a:rPr lang="en-US" dirty="0" err="1">
                <a:latin typeface="Lucida Console" pitchFamily="49" charset="0"/>
              </a:rPr>
              <a:t>rcp</a:t>
            </a:r>
            <a:r>
              <a:rPr lang="en-US" dirty="0">
                <a:latin typeface="Lucida Console" pitchFamily="49" charset="0"/>
              </a:rPr>
              <a:t>, </a:t>
            </a:r>
            <a:r>
              <a:rPr lang="en-US" dirty="0" err="1">
                <a:latin typeface="Lucida Console" pitchFamily="49" charset="0"/>
              </a:rPr>
              <a:t>rdist</a:t>
            </a:r>
            <a:r>
              <a:rPr lang="en-US" dirty="0">
                <a:latin typeface="Lucida Console" pitchFamily="49" charset="0"/>
              </a:rPr>
              <a:t>, </a:t>
            </a:r>
            <a:r>
              <a:rPr lang="en-US" dirty="0" err="1">
                <a:latin typeface="Lucida Console" pitchFamily="49" charset="0"/>
              </a:rPr>
              <a:t>rsync</a:t>
            </a:r>
            <a:r>
              <a:rPr lang="en-US" dirty="0">
                <a:latin typeface="Lucida Console" pitchFamily="49" charset="0"/>
              </a:rPr>
              <a:t>  </a:t>
            </a:r>
            <a:r>
              <a:rPr lang="en-US" dirty="0"/>
              <a:t>	</a:t>
            </a:r>
            <a:r>
              <a:rPr lang="en-US" i="1" dirty="0"/>
              <a:t>push files </a:t>
            </a:r>
          </a:p>
          <a:p>
            <a:pPr lvl="1" eaLnBrk="1" hangingPunct="1">
              <a:buFontTx/>
              <a:buNone/>
            </a:pPr>
            <a:r>
              <a:rPr lang="en-US" dirty="0" err="1" smtClean="0">
                <a:latin typeface="Lucida Console" pitchFamily="49" charset="0"/>
              </a:rPr>
              <a:t>rsh</a:t>
            </a:r>
            <a:r>
              <a:rPr lang="en-US" dirty="0" smtClean="0">
                <a:latin typeface="Lucida Console" pitchFamily="49" charset="0"/>
              </a:rPr>
              <a:t>, rlogin   </a:t>
            </a:r>
            <a:r>
              <a:rPr lang="en-US" i="1" dirty="0" smtClean="0"/>
              <a:t>remote shell/login for command execution</a:t>
            </a:r>
          </a:p>
          <a:p>
            <a:pPr lvl="1" eaLnBrk="1" hangingPunct="1">
              <a:buFontTx/>
              <a:buNone/>
            </a:pPr>
            <a:r>
              <a:rPr lang="en-US" dirty="0" smtClean="0"/>
              <a:t>					</a:t>
            </a:r>
            <a:r>
              <a:rPr lang="en-US" i="1" dirty="0" smtClean="0"/>
              <a:t>(like telnet, but not interactive)</a:t>
            </a:r>
            <a:endParaRPr lang="en-US" sz="2400" dirty="0" smtClean="0"/>
          </a:p>
          <a:p>
            <a:pPr eaLnBrk="1" hangingPunct="1">
              <a:spcBef>
                <a:spcPts val="2400"/>
              </a:spcBef>
            </a:pPr>
            <a:r>
              <a:rPr lang="en-US" dirty="0" smtClean="0"/>
              <a:t>Insecure, but useful  for maintenance </a:t>
            </a:r>
          </a:p>
          <a:p>
            <a:pPr lvl="1" eaLnBrk="1" hangingPunct="1"/>
            <a:r>
              <a:rPr lang="en-US" sz="2400" i="1" dirty="0" smtClean="0"/>
              <a:t>from the same “Good Old Days” as telnet</a:t>
            </a:r>
          </a:p>
          <a:p>
            <a:pPr eaLnBrk="1" hangingPunct="1"/>
            <a:r>
              <a:rPr lang="en-US" dirty="0" smtClean="0"/>
              <a:t>Must be carefully controlled</a:t>
            </a:r>
          </a:p>
        </p:txBody>
      </p:sp>
    </p:spTree>
    <p:extLst>
      <p:ext uri="{BB962C8B-B14F-4D97-AF65-F5344CB8AC3E}">
        <p14:creationId xmlns:p14="http://schemas.microsoft.com/office/powerpoint/2010/main" val="1715487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3675" y="179388"/>
            <a:ext cx="6575425" cy="1023937"/>
          </a:xfrm>
        </p:spPr>
        <p:txBody>
          <a:bodyPr/>
          <a:lstStyle/>
          <a:p>
            <a:r>
              <a:rPr lang="en-US" altLang="en-US" smtClean="0"/>
              <a:t>Types of IDS</a:t>
            </a:r>
          </a:p>
        </p:txBody>
      </p:sp>
      <p:sp>
        <p:nvSpPr>
          <p:cNvPr id="25603" name="Content Placeholder 2"/>
          <p:cNvSpPr>
            <a:spLocks noGrp="1"/>
          </p:cNvSpPr>
          <p:nvPr>
            <p:ph idx="1"/>
          </p:nvPr>
        </p:nvSpPr>
        <p:spPr>
          <a:xfrm>
            <a:off x="395288" y="1773238"/>
            <a:ext cx="8229600" cy="4679950"/>
          </a:xfrm>
        </p:spPr>
        <p:txBody>
          <a:bodyPr/>
          <a:lstStyle/>
          <a:p>
            <a:r>
              <a:rPr lang="en-US" altLang="en-US" smtClean="0"/>
              <a:t>Network-Based Intrusion Detection</a:t>
            </a:r>
          </a:p>
          <a:p>
            <a:pPr lvl="1"/>
            <a:r>
              <a:rPr lang="en-US" altLang="en-US" sz="2400" smtClean="0"/>
              <a:t>Listening for patterns indicative of an intrusion</a:t>
            </a:r>
          </a:p>
          <a:p>
            <a:endParaRPr lang="en-US" altLang="en-US" smtClean="0"/>
          </a:p>
          <a:p>
            <a:r>
              <a:rPr lang="en-US" altLang="en-US" smtClean="0"/>
              <a:t>Log File Monitoring</a:t>
            </a:r>
          </a:p>
          <a:p>
            <a:pPr lvl="1"/>
            <a:r>
              <a:rPr lang="en-US" altLang="en-US" sz="2400" smtClean="0"/>
              <a:t>Programs that parse log files after an event has already occurred, eg. Failed log in attempts</a:t>
            </a:r>
          </a:p>
          <a:p>
            <a:pPr lvl="1"/>
            <a:endParaRPr lang="en-US" altLang="en-US" sz="2400" smtClean="0"/>
          </a:p>
          <a:p>
            <a:r>
              <a:rPr lang="en-US" altLang="en-US" smtClean="0"/>
              <a:t>File Integrity Checking</a:t>
            </a:r>
          </a:p>
          <a:p>
            <a:pPr lvl="1"/>
            <a:r>
              <a:rPr lang="en-US" altLang="en-US" sz="2400" smtClean="0"/>
              <a:t>Check files been modified indicating an intruder has already been there</a:t>
            </a:r>
          </a:p>
        </p:txBody>
      </p:sp>
    </p:spTree>
    <p:extLst>
      <p:ext uri="{BB962C8B-B14F-4D97-AF65-F5344CB8AC3E}">
        <p14:creationId xmlns:p14="http://schemas.microsoft.com/office/powerpoint/2010/main" val="189427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375006" y="4921022"/>
            <a:ext cx="6390397" cy="1310204"/>
            <a:chOff x="1949801" y="5518833"/>
            <a:chExt cx="6060268" cy="1092579"/>
          </a:xfrm>
        </p:grpSpPr>
        <p:cxnSp>
          <p:nvCxnSpPr>
            <p:cNvPr id="12" name="Straight Arrow Connector 11"/>
            <p:cNvCxnSpPr>
              <a:stCxn id="16" idx="0"/>
              <a:endCxn id="10" idx="1"/>
            </p:cNvCxnSpPr>
            <p:nvPr/>
          </p:nvCxnSpPr>
          <p:spPr>
            <a:xfrm flipV="1">
              <a:off x="5206548" y="5795903"/>
              <a:ext cx="418092" cy="204804"/>
            </a:xfrm>
            <a:prstGeom prst="straightConnector1">
              <a:avLst/>
            </a:prstGeom>
            <a:ln w="19050">
              <a:solidFill>
                <a:srgbClr val="00B0F0"/>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3" name="Rounded Rectangle 51"/>
            <p:cNvSpPr/>
            <p:nvPr/>
          </p:nvSpPr>
          <p:spPr>
            <a:xfrm>
              <a:off x="6311130" y="5575287"/>
              <a:ext cx="1698939" cy="161608"/>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C00000"/>
                  </a:solidFill>
                  <a:latin typeface="Calibri"/>
                  <a:cs typeface="Calibri"/>
                </a:rPr>
                <a:t>Possible SYN flood!</a:t>
              </a:r>
            </a:p>
          </p:txBody>
        </p:sp>
        <p:pic>
          <p:nvPicPr>
            <p:cNvPr id="14" name="Picture 13"/>
            <p:cNvPicPr>
              <a:picLocks noChangeAspect="1"/>
            </p:cNvPicPr>
            <p:nvPr/>
          </p:nvPicPr>
          <p:blipFill>
            <a:blip r:embed="rId2"/>
            <a:stretch>
              <a:fillRect/>
            </a:stretch>
          </p:blipFill>
          <p:spPr>
            <a:xfrm>
              <a:off x="1949801" y="6003519"/>
              <a:ext cx="652092" cy="607893"/>
            </a:xfrm>
            <a:prstGeom prst="rect">
              <a:avLst/>
            </a:prstGeom>
          </p:spPr>
        </p:pic>
        <p:pic>
          <p:nvPicPr>
            <p:cNvPr id="10" name="Picture 9"/>
            <p:cNvPicPr>
              <a:picLocks noChangeAspect="1"/>
            </p:cNvPicPr>
            <p:nvPr/>
          </p:nvPicPr>
          <p:blipFill>
            <a:blip r:embed="rId3"/>
            <a:stretch>
              <a:fillRect/>
            </a:stretch>
          </p:blipFill>
          <p:spPr>
            <a:xfrm>
              <a:off x="5624640" y="5518833"/>
              <a:ext cx="687341" cy="554139"/>
            </a:xfrm>
            <a:prstGeom prst="rect">
              <a:avLst/>
            </a:prstGeom>
          </p:spPr>
        </p:pic>
        <p:pic>
          <p:nvPicPr>
            <p:cNvPr id="6" name="Picture 5"/>
            <p:cNvPicPr>
              <a:picLocks noChangeAspect="1"/>
            </p:cNvPicPr>
            <p:nvPr/>
          </p:nvPicPr>
          <p:blipFill>
            <a:blip r:embed="rId4"/>
            <a:stretch>
              <a:fillRect/>
            </a:stretch>
          </p:blipFill>
          <p:spPr>
            <a:xfrm>
              <a:off x="3448315" y="5967855"/>
              <a:ext cx="494994" cy="549365"/>
            </a:xfrm>
            <a:prstGeom prst="rect">
              <a:avLst/>
            </a:prstGeom>
          </p:spPr>
        </p:pic>
        <p:pic>
          <p:nvPicPr>
            <p:cNvPr id="8" name="Picture 7"/>
            <p:cNvPicPr>
              <a:picLocks noChangeAspect="1"/>
            </p:cNvPicPr>
            <p:nvPr/>
          </p:nvPicPr>
          <p:blipFill>
            <a:blip r:embed="rId5"/>
            <a:stretch>
              <a:fillRect/>
            </a:stretch>
          </p:blipFill>
          <p:spPr>
            <a:xfrm>
              <a:off x="6503465" y="5972277"/>
              <a:ext cx="804840" cy="550017"/>
            </a:xfrm>
            <a:prstGeom prst="rect">
              <a:avLst/>
            </a:prstGeom>
          </p:spPr>
        </p:pic>
        <p:pic>
          <p:nvPicPr>
            <p:cNvPr id="16" name="Picture 15"/>
            <p:cNvPicPr>
              <a:picLocks noChangeAspect="1"/>
            </p:cNvPicPr>
            <p:nvPr/>
          </p:nvPicPr>
          <p:blipFill>
            <a:blip r:embed="rId6"/>
            <a:stretch>
              <a:fillRect/>
            </a:stretch>
          </p:blipFill>
          <p:spPr>
            <a:xfrm>
              <a:off x="4788455" y="6000707"/>
              <a:ext cx="836185" cy="472993"/>
            </a:xfrm>
            <a:prstGeom prst="rect">
              <a:avLst/>
            </a:prstGeom>
          </p:spPr>
        </p:pic>
      </p:grpSp>
      <p:sp>
        <p:nvSpPr>
          <p:cNvPr id="24578" name="Rectangle 2"/>
          <p:cNvSpPr>
            <a:spLocks noGrp="1" noChangeArrowheads="1"/>
          </p:cNvSpPr>
          <p:nvPr>
            <p:ph type="title"/>
          </p:nvPr>
        </p:nvSpPr>
        <p:spPr>
          <a:xfrm>
            <a:off x="193675" y="179388"/>
            <a:ext cx="6575425" cy="1023937"/>
          </a:xfrm>
        </p:spPr>
        <p:txBody>
          <a:bodyPr/>
          <a:lstStyle/>
          <a:p>
            <a:r>
              <a:rPr lang="en-US" altLang="en-US" smtClean="0"/>
              <a:t>IDS vs. Firewall</a:t>
            </a:r>
          </a:p>
        </p:txBody>
      </p:sp>
      <p:sp>
        <p:nvSpPr>
          <p:cNvPr id="24579" name="Rectangle 3"/>
          <p:cNvSpPr>
            <a:spLocks noGrp="1" noChangeArrowheads="1"/>
          </p:cNvSpPr>
          <p:nvPr>
            <p:ph idx="1"/>
          </p:nvPr>
        </p:nvSpPr>
        <p:spPr>
          <a:xfrm>
            <a:off x="188913" y="1557338"/>
            <a:ext cx="8703567" cy="3023790"/>
          </a:xfrm>
        </p:spPr>
        <p:txBody>
          <a:bodyPr/>
          <a:lstStyle/>
          <a:p>
            <a:r>
              <a:rPr lang="en-US" altLang="en-US" sz="2000" dirty="0" smtClean="0"/>
              <a:t>Firewall </a:t>
            </a:r>
            <a:r>
              <a:rPr lang="en-US" altLang="en-US" sz="2000" dirty="0" smtClean="0">
                <a:solidFill>
                  <a:schemeClr val="tx1"/>
                </a:solidFill>
              </a:rPr>
              <a:t>directly allows or denies access to services</a:t>
            </a:r>
            <a:r>
              <a:rPr lang="en-US" altLang="en-US" sz="2000" dirty="0" smtClean="0"/>
              <a:t>  based on network and transport layer header information in </a:t>
            </a:r>
            <a:r>
              <a:rPr lang="en-US" altLang="en-US" sz="2000" b="1" dirty="0" smtClean="0">
                <a:solidFill>
                  <a:srgbClr val="C00000"/>
                </a:solidFill>
              </a:rPr>
              <a:t>individual packets </a:t>
            </a:r>
            <a:r>
              <a:rPr lang="en-US" altLang="en-US" sz="2000" dirty="0" smtClean="0"/>
              <a:t>such as address, service, and direction of the packet.</a:t>
            </a:r>
          </a:p>
          <a:p>
            <a:pPr>
              <a:spcBef>
                <a:spcPts val="1800"/>
              </a:spcBef>
            </a:pPr>
            <a:r>
              <a:rPr lang="en-US" altLang="en-US" sz="2000" dirty="0" smtClean="0">
                <a:solidFill>
                  <a:schemeClr val="tx1"/>
                </a:solidFill>
              </a:rPr>
              <a:t>Network IDS </a:t>
            </a:r>
            <a:r>
              <a:rPr lang="en-US" altLang="en-US" sz="2000" dirty="0" smtClean="0"/>
              <a:t>analyses </a:t>
            </a:r>
            <a:r>
              <a:rPr lang="en-US" altLang="en-US" sz="2000" b="1" dirty="0" smtClean="0">
                <a:solidFill>
                  <a:srgbClr val="C00000"/>
                </a:solidFill>
              </a:rPr>
              <a:t>sets of packets (</a:t>
            </a:r>
            <a:r>
              <a:rPr lang="en-US" altLang="en-US" sz="2000" dirty="0" smtClean="0">
                <a:solidFill>
                  <a:srgbClr val="C00000"/>
                </a:solidFill>
              </a:rPr>
              <a:t>traffic patterns) </a:t>
            </a:r>
            <a:r>
              <a:rPr lang="en-US" altLang="en-US" sz="2000" dirty="0" smtClean="0">
                <a:solidFill>
                  <a:schemeClr val="tx1"/>
                </a:solidFill>
              </a:rPr>
              <a:t>to determine misuse </a:t>
            </a:r>
            <a:r>
              <a:rPr lang="en-US" altLang="en-US" sz="2000" dirty="0" smtClean="0"/>
              <a:t>(malicious or abusive activity inside the network) </a:t>
            </a:r>
            <a:r>
              <a:rPr lang="en-US" altLang="en-US" sz="2000" dirty="0" smtClean="0">
                <a:solidFill>
                  <a:schemeClr val="tx1"/>
                </a:solidFill>
              </a:rPr>
              <a:t>or intrusion </a:t>
            </a:r>
            <a:r>
              <a:rPr lang="en-US" altLang="en-US" sz="2000" dirty="0" smtClean="0"/>
              <a:t>(from the outside).</a:t>
            </a:r>
          </a:p>
          <a:p>
            <a:pPr>
              <a:spcBef>
                <a:spcPts val="1800"/>
              </a:spcBef>
            </a:pPr>
            <a:r>
              <a:rPr lang="en-US" altLang="en-US" sz="2000" dirty="0" smtClean="0">
                <a:solidFill>
                  <a:schemeClr val="tx1"/>
                </a:solidFill>
              </a:rPr>
              <a:t>When something suspicious has been identified it </a:t>
            </a:r>
            <a:r>
              <a:rPr lang="en-US" altLang="en-US" sz="2000" b="1" dirty="0" smtClean="0">
                <a:solidFill>
                  <a:srgbClr val="FF0000"/>
                </a:solidFill>
              </a:rPr>
              <a:t>signals an alarm</a:t>
            </a:r>
          </a:p>
          <a:p>
            <a:pPr lvl="1">
              <a:spcBef>
                <a:spcPts val="600"/>
              </a:spcBef>
            </a:pPr>
            <a:endParaRPr lang="en-US" altLang="en-US" dirty="0" smtClean="0"/>
          </a:p>
        </p:txBody>
      </p:sp>
      <p:cxnSp>
        <p:nvCxnSpPr>
          <p:cNvPr id="11" name="Straight Arrow Connector 10"/>
          <p:cNvCxnSpPr/>
          <p:nvPr/>
        </p:nvCxnSpPr>
        <p:spPr>
          <a:xfrm flipV="1">
            <a:off x="2143828" y="5866738"/>
            <a:ext cx="4032900"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7"/>
          <a:stretch>
            <a:fillRect/>
          </a:stretch>
        </p:blipFill>
        <p:spPr>
          <a:xfrm>
            <a:off x="1837558" y="5743591"/>
            <a:ext cx="306270" cy="246294"/>
          </a:xfrm>
          <a:prstGeom prst="rect">
            <a:avLst/>
          </a:prstGeom>
        </p:spPr>
      </p:pic>
    </p:spTree>
    <p:extLst>
      <p:ext uri="{BB962C8B-B14F-4D97-AF65-F5344CB8AC3E}">
        <p14:creationId xmlns:p14="http://schemas.microsoft.com/office/powerpoint/2010/main" val="1901209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2"/>
          <p:cNvSpPr txBox="1">
            <a:spLocks noChangeArrowheads="1"/>
          </p:cNvSpPr>
          <p:nvPr/>
        </p:nvSpPr>
        <p:spPr bwMode="auto">
          <a:xfrm>
            <a:off x="3955280" y="2393854"/>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DMZ</a:t>
            </a:r>
            <a:endParaRPr lang="en-US" altLang="en-US" sz="2400" dirty="0"/>
          </a:p>
        </p:txBody>
      </p:sp>
      <p:sp>
        <p:nvSpPr>
          <p:cNvPr id="54" name="TextBox 18"/>
          <p:cNvSpPr txBox="1">
            <a:spLocks noChangeArrowheads="1"/>
          </p:cNvSpPr>
          <p:nvPr/>
        </p:nvSpPr>
        <p:spPr bwMode="auto">
          <a:xfrm>
            <a:off x="4782368" y="1605392"/>
            <a:ext cx="295433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dirty="0">
                <a:solidFill>
                  <a:srgbClr val="FA1C27"/>
                </a:solidFill>
                <a:latin typeface="Arial Unicode MS" pitchFamily="34" charset="-128"/>
              </a:rPr>
              <a:t>DMZ: demilitarized zone</a:t>
            </a:r>
          </a:p>
          <a:p>
            <a:pPr eaLnBrk="1" hangingPunct="1"/>
            <a:r>
              <a:rPr lang="en-US" altLang="en-US" b="1" dirty="0">
                <a:solidFill>
                  <a:srgbClr val="FA1C27"/>
                </a:solidFill>
                <a:latin typeface="Arial Unicode MS" pitchFamily="34" charset="-128"/>
              </a:rPr>
              <a:t>(uncontrolled access)</a:t>
            </a:r>
          </a:p>
        </p:txBody>
      </p:sp>
      <p:sp>
        <p:nvSpPr>
          <p:cNvPr id="58" name="Text Box 13"/>
          <p:cNvSpPr txBox="1">
            <a:spLocks noChangeArrowheads="1"/>
          </p:cNvSpPr>
          <p:nvPr/>
        </p:nvSpPr>
        <p:spPr bwMode="auto">
          <a:xfrm>
            <a:off x="3441599" y="3798554"/>
            <a:ext cx="17995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Web, File, DNS, Mail Servers</a:t>
            </a:r>
            <a:endParaRPr lang="en-US" altLang="en-US" sz="1600" dirty="0"/>
          </a:p>
        </p:txBody>
      </p:sp>
      <p:grpSp>
        <p:nvGrpSpPr>
          <p:cNvPr id="56" name="Group 6"/>
          <p:cNvGrpSpPr>
            <a:grpSpLocks/>
          </p:cNvGrpSpPr>
          <p:nvPr/>
        </p:nvGrpSpPr>
        <p:grpSpPr bwMode="auto">
          <a:xfrm>
            <a:off x="283392" y="2376309"/>
            <a:ext cx="1655763" cy="1152967"/>
            <a:chOff x="113" y="1434"/>
            <a:chExt cx="1043" cy="726"/>
          </a:xfrm>
        </p:grpSpPr>
        <p:pic>
          <p:nvPicPr>
            <p:cNvPr id="7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3"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Enterprise</a:t>
              </a:r>
            </a:p>
            <a:p>
              <a:r>
                <a:rPr lang="en-US" altLang="en-US" sz="1600" b="1"/>
                <a:t>Network</a:t>
              </a:r>
              <a:endParaRPr lang="en-US" altLang="en-US" sz="1600"/>
            </a:p>
          </p:txBody>
        </p:sp>
      </p:grpSp>
      <p:sp>
        <p:nvSpPr>
          <p:cNvPr id="57" name="Line 5"/>
          <p:cNvSpPr>
            <a:spLocks noChangeShapeType="1"/>
          </p:cNvSpPr>
          <p:nvPr/>
        </p:nvSpPr>
        <p:spPr bwMode="auto">
          <a:xfrm flipV="1">
            <a:off x="2540023" y="2881328"/>
            <a:ext cx="3502819" cy="1588"/>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59"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1879" y="2665345"/>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0"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7767" y="2592292"/>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1" name="Group 13"/>
          <p:cNvGrpSpPr>
            <a:grpSpLocks/>
          </p:cNvGrpSpPr>
          <p:nvPr/>
        </p:nvGrpSpPr>
        <p:grpSpPr bwMode="auto">
          <a:xfrm>
            <a:off x="7147742" y="2304845"/>
            <a:ext cx="1698625" cy="1152967"/>
            <a:chOff x="295" y="2387"/>
            <a:chExt cx="1070" cy="726"/>
          </a:xfrm>
        </p:grpSpPr>
        <p:pic>
          <p:nvPicPr>
            <p:cNvPr id="70"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Internet Service Provider</a:t>
              </a:r>
              <a:endParaRPr lang="en-US" altLang="en-US" sz="1600" dirty="0"/>
            </a:p>
          </p:txBody>
        </p:sp>
      </p:grpSp>
      <p:grpSp>
        <p:nvGrpSpPr>
          <p:cNvPr id="62" name="Group 16"/>
          <p:cNvGrpSpPr>
            <a:grpSpLocks/>
          </p:cNvGrpSpPr>
          <p:nvPr/>
        </p:nvGrpSpPr>
        <p:grpSpPr bwMode="auto">
          <a:xfrm>
            <a:off x="3485380" y="2881328"/>
            <a:ext cx="1755775" cy="881400"/>
            <a:chOff x="2290" y="1968"/>
            <a:chExt cx="1106" cy="555"/>
          </a:xfrm>
        </p:grpSpPr>
        <p:sp>
          <p:nvSpPr>
            <p:cNvPr id="64" name="Line 6"/>
            <p:cNvSpPr>
              <a:spLocks noChangeShapeType="1"/>
            </p:cNvSpPr>
            <p:nvPr/>
          </p:nvSpPr>
          <p:spPr bwMode="auto">
            <a:xfrm flipV="1">
              <a:off x="2381" y="1979"/>
              <a:ext cx="3" cy="23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 name="Line 7"/>
            <p:cNvSpPr>
              <a:spLocks noChangeShapeType="1"/>
            </p:cNvSpPr>
            <p:nvPr/>
          </p:nvSpPr>
          <p:spPr bwMode="auto">
            <a:xfrm flipH="1" flipV="1">
              <a:off x="2880" y="1968"/>
              <a:ext cx="1" cy="336"/>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6"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2208"/>
              <a:ext cx="49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 name="Line 10"/>
            <p:cNvSpPr>
              <a:spLocks noChangeShapeType="1"/>
            </p:cNvSpPr>
            <p:nvPr/>
          </p:nvSpPr>
          <p:spPr bwMode="auto">
            <a:xfrm flipH="1" flipV="1">
              <a:off x="3288" y="1979"/>
              <a:ext cx="0" cy="272"/>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8"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8"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9"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0"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63" name="Oval 23"/>
          <p:cNvSpPr>
            <a:spLocks noChangeArrowheads="1"/>
          </p:cNvSpPr>
          <p:nvPr/>
        </p:nvSpPr>
        <p:spPr bwMode="auto">
          <a:xfrm>
            <a:off x="2856730" y="2304845"/>
            <a:ext cx="2933700" cy="2373312"/>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74" name="TextBox 18"/>
          <p:cNvSpPr txBox="1">
            <a:spLocks noChangeArrowheads="1"/>
          </p:cNvSpPr>
          <p:nvPr/>
        </p:nvSpPr>
        <p:spPr bwMode="auto">
          <a:xfrm>
            <a:off x="1280342" y="1634013"/>
            <a:ext cx="2519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dirty="0">
                <a:solidFill>
                  <a:srgbClr val="00528B"/>
                </a:solidFill>
                <a:latin typeface="Arial Unicode MS" pitchFamily="34" charset="-128"/>
              </a:rPr>
              <a:t>ACLs on router and individual servers</a:t>
            </a:r>
          </a:p>
        </p:txBody>
      </p:sp>
      <p:pic>
        <p:nvPicPr>
          <p:cNvPr id="51" name="Picture 50"/>
          <p:cNvPicPr>
            <a:picLocks noChangeAspect="1"/>
          </p:cNvPicPr>
          <p:nvPr/>
        </p:nvPicPr>
        <p:blipFill>
          <a:blip r:embed="rId7"/>
          <a:stretch>
            <a:fillRect/>
          </a:stretch>
        </p:blipFill>
        <p:spPr>
          <a:xfrm>
            <a:off x="1495347" y="2779783"/>
            <a:ext cx="1044676" cy="1044676"/>
          </a:xfrm>
          <a:prstGeom prst="rect">
            <a:avLst/>
          </a:prstGeom>
        </p:spPr>
      </p:pic>
      <p:pic>
        <p:nvPicPr>
          <p:cNvPr id="78" name="Picture 77"/>
          <p:cNvPicPr>
            <a:picLocks noChangeAspect="1"/>
          </p:cNvPicPr>
          <p:nvPr/>
        </p:nvPicPr>
        <p:blipFill>
          <a:blip r:embed="rId7"/>
          <a:stretch>
            <a:fillRect/>
          </a:stretch>
        </p:blipFill>
        <p:spPr>
          <a:xfrm>
            <a:off x="6465911" y="2735372"/>
            <a:ext cx="1044676" cy="1044676"/>
          </a:xfrm>
          <a:prstGeom prst="rect">
            <a:avLst/>
          </a:prstGeom>
        </p:spPr>
      </p:pic>
      <p:sp>
        <p:nvSpPr>
          <p:cNvPr id="2" name="Rounded Rectangular Callout 1"/>
          <p:cNvSpPr/>
          <p:nvPr/>
        </p:nvSpPr>
        <p:spPr>
          <a:xfrm>
            <a:off x="5811212" y="4714088"/>
            <a:ext cx="2289180" cy="1440160"/>
          </a:xfrm>
          <a:prstGeom prst="wedgeRoundRectCallout">
            <a:avLst>
              <a:gd name="adj1" fmla="val -3538"/>
              <a:gd name="adj2" fmla="val -124371"/>
              <a:gd name="adj3" fmla="val 16667"/>
            </a:avLst>
          </a:prstGeom>
          <a:noFill/>
          <a:ln w="28575" cap="flat" cmpd="sng" algn="ctr">
            <a:solidFill>
              <a:schemeClr val="accent5">
                <a:lumMod val="60000"/>
                <a:lumOff val="40000"/>
              </a:schemeClr>
            </a:solidFill>
            <a:prstDash val="solid"/>
          </a:ln>
          <a:effectLst/>
        </p:spPr>
        <p:txBody>
          <a:bodyPr rtlCol="0" anchor="ctr"/>
          <a:lstStyle/>
          <a:p>
            <a:r>
              <a:rPr lang="en-US" dirty="0"/>
              <a:t>IDS Outside:</a:t>
            </a:r>
          </a:p>
          <a:p>
            <a:r>
              <a:rPr lang="en-US" dirty="0"/>
              <a:t>Catches everything the world throws at you – Good for research</a:t>
            </a:r>
          </a:p>
        </p:txBody>
      </p:sp>
      <p:sp>
        <p:nvSpPr>
          <p:cNvPr id="29" name="Rounded Rectangular Callout 28"/>
          <p:cNvSpPr/>
          <p:nvPr/>
        </p:nvSpPr>
        <p:spPr>
          <a:xfrm>
            <a:off x="1019434" y="4709183"/>
            <a:ext cx="1839442" cy="1440160"/>
          </a:xfrm>
          <a:prstGeom prst="wedgeRoundRectCallout">
            <a:avLst>
              <a:gd name="adj1" fmla="val 2577"/>
              <a:gd name="adj2" fmla="val -120042"/>
              <a:gd name="adj3" fmla="val 16667"/>
            </a:avLst>
          </a:prstGeom>
          <a:noFill/>
          <a:ln w="28575" cap="flat" cmpd="sng" algn="ctr">
            <a:solidFill>
              <a:schemeClr val="accent5">
                <a:lumMod val="60000"/>
                <a:lumOff val="40000"/>
              </a:schemeClr>
            </a:solidFill>
            <a:prstDash val="solid"/>
          </a:ln>
          <a:effectLst/>
        </p:spPr>
        <p:txBody>
          <a:bodyPr rtlCol="0" anchor="ctr"/>
          <a:lstStyle/>
          <a:p>
            <a:r>
              <a:rPr lang="en-US" dirty="0"/>
              <a:t>IDS Inside:</a:t>
            </a:r>
          </a:p>
          <a:p>
            <a:r>
              <a:rPr lang="en-US" dirty="0"/>
              <a:t>Catches what was missed by the </a:t>
            </a:r>
            <a:r>
              <a:rPr lang="en-US" dirty="0" smtClean="0"/>
              <a:t>Firewall</a:t>
            </a:r>
            <a:endParaRPr lang="en-US" dirty="0"/>
          </a:p>
        </p:txBody>
      </p:sp>
    </p:spTree>
    <p:extLst>
      <p:ext uri="{BB962C8B-B14F-4D97-AF65-F5344CB8AC3E}">
        <p14:creationId xmlns:p14="http://schemas.microsoft.com/office/powerpoint/2010/main" val="3182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954" y="304800"/>
            <a:ext cx="8455566" cy="844611"/>
          </a:xfrm>
        </p:spPr>
        <p:txBody>
          <a:bodyPr/>
          <a:lstStyle/>
          <a:p>
            <a:r>
              <a:rPr lang="en-US" dirty="0" smtClean="0"/>
              <a:t>False Positives are an issue with IDS</a:t>
            </a:r>
            <a:endParaRPr lang="en-US" dirty="0"/>
          </a:p>
        </p:txBody>
      </p:sp>
      <p:sp>
        <p:nvSpPr>
          <p:cNvPr id="5" name="Title 2"/>
          <p:cNvSpPr txBox="1">
            <a:spLocks/>
          </p:cNvSpPr>
          <p:nvPr/>
        </p:nvSpPr>
        <p:spPr>
          <a:xfrm>
            <a:off x="497279" y="3910269"/>
            <a:ext cx="4644234" cy="5855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kern="1200">
                <a:solidFill>
                  <a:srgbClr val="ED1C24"/>
                </a:solidFill>
                <a:latin typeface="Myriad Pro"/>
                <a:ea typeface="+mj-ea"/>
                <a:cs typeface="Myriad Pro"/>
              </a:defRPr>
            </a:lvl1pPr>
          </a:lstStyle>
          <a:p>
            <a:r>
              <a:rPr lang="en-US" dirty="0"/>
              <a:t>False Negative</a:t>
            </a:r>
          </a:p>
        </p:txBody>
      </p:sp>
      <p:sp>
        <p:nvSpPr>
          <p:cNvPr id="6" name="Content Placeholder 2"/>
          <p:cNvSpPr txBox="1">
            <a:spLocks/>
          </p:cNvSpPr>
          <p:nvPr/>
        </p:nvSpPr>
        <p:spPr>
          <a:xfrm>
            <a:off x="573192" y="4495800"/>
            <a:ext cx="5150936" cy="111967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C00000"/>
                </a:solidFill>
              </a:rPr>
              <a:t>Something incorrectly identified as secure.</a:t>
            </a:r>
          </a:p>
          <a:p>
            <a:pPr marL="0" indent="0">
              <a:buNone/>
            </a:pPr>
            <a:r>
              <a:rPr lang="en-US" sz="2000" dirty="0">
                <a:solidFill>
                  <a:srgbClr val="C00000"/>
                </a:solidFill>
              </a:rPr>
              <a:t>Malicious activity identified as normal</a:t>
            </a:r>
          </a:p>
          <a:p>
            <a:pPr marL="0" indent="0">
              <a:buNone/>
            </a:pPr>
            <a:r>
              <a:rPr lang="en-US" sz="2000" i="1" u="sng" dirty="0">
                <a:solidFill>
                  <a:srgbClr val="C00000"/>
                </a:solidFill>
              </a:rPr>
              <a:t>Security Breach </a:t>
            </a:r>
            <a:r>
              <a:rPr lang="en-US" sz="2000" dirty="0">
                <a:solidFill>
                  <a:srgbClr val="C00000"/>
                </a:solidFill>
              </a:rPr>
              <a:t>– </a:t>
            </a:r>
            <a:r>
              <a:rPr lang="en-US" sz="2000" i="1" u="sng" dirty="0">
                <a:solidFill>
                  <a:srgbClr val="C00000"/>
                </a:solidFill>
              </a:rPr>
              <a:t>Mission Failure!</a:t>
            </a:r>
          </a:p>
        </p:txBody>
      </p:sp>
      <p:sp>
        <p:nvSpPr>
          <p:cNvPr id="8" name="Title 2"/>
          <p:cNvSpPr txBox="1">
            <a:spLocks/>
          </p:cNvSpPr>
          <p:nvPr/>
        </p:nvSpPr>
        <p:spPr>
          <a:xfrm>
            <a:off x="497279" y="1600200"/>
            <a:ext cx="3435537" cy="5855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kern="1200">
                <a:solidFill>
                  <a:srgbClr val="ED1C24"/>
                </a:solidFill>
                <a:latin typeface="Myriad Pro"/>
                <a:ea typeface="+mj-ea"/>
                <a:cs typeface="Myriad Pro"/>
              </a:defRPr>
            </a:lvl1pPr>
          </a:lstStyle>
          <a:p>
            <a:r>
              <a:rPr lang="en-US" dirty="0"/>
              <a:t>False Positive</a:t>
            </a:r>
          </a:p>
        </p:txBody>
      </p:sp>
      <p:sp>
        <p:nvSpPr>
          <p:cNvPr id="9" name="Content Placeholder 2"/>
          <p:cNvSpPr txBox="1">
            <a:spLocks/>
          </p:cNvSpPr>
          <p:nvPr/>
        </p:nvSpPr>
        <p:spPr>
          <a:xfrm>
            <a:off x="572586" y="2195050"/>
            <a:ext cx="5943629" cy="111967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C00000"/>
                </a:solidFill>
              </a:rPr>
              <a:t>Something incorrectly identified as a vulnerability.</a:t>
            </a:r>
          </a:p>
          <a:p>
            <a:pPr marL="0" indent="0">
              <a:buNone/>
            </a:pPr>
            <a:r>
              <a:rPr lang="en-US" sz="2000" dirty="0">
                <a:solidFill>
                  <a:srgbClr val="C00000"/>
                </a:solidFill>
              </a:rPr>
              <a:t>Normal activity identified as malicious</a:t>
            </a:r>
          </a:p>
          <a:p>
            <a:pPr marL="0" indent="0">
              <a:buNone/>
            </a:pPr>
            <a:r>
              <a:rPr lang="en-US" sz="2000" dirty="0">
                <a:solidFill>
                  <a:srgbClr val="C00000"/>
                </a:solidFill>
              </a:rPr>
              <a:t>Annoying, but no security breach</a:t>
            </a:r>
          </a:p>
        </p:txBody>
      </p:sp>
      <p:sp>
        <p:nvSpPr>
          <p:cNvPr id="10" name="Rounded Rectangular Callout 9"/>
          <p:cNvSpPr/>
          <p:nvPr/>
        </p:nvSpPr>
        <p:spPr>
          <a:xfrm>
            <a:off x="6588224" y="2060848"/>
            <a:ext cx="1905000" cy="898534"/>
          </a:xfrm>
          <a:prstGeom prst="wedgeRoundRectCallout">
            <a:avLst>
              <a:gd name="adj1" fmla="val -161165"/>
              <a:gd name="adj2" fmla="val 65729"/>
              <a:gd name="adj3" fmla="val 16667"/>
            </a:avLst>
          </a:prstGeom>
          <a:solidFill>
            <a:schemeClr val="accent2">
              <a:lumMod val="20000"/>
              <a:lumOff val="80000"/>
            </a:schemeClr>
          </a:solidFill>
          <a:ln w="28575" cap="flat" cmpd="sng" algn="ctr">
            <a:solidFill>
              <a:srgbClr val="FF0000"/>
            </a:solidFill>
            <a:prstDash val="solid"/>
          </a:ln>
          <a:effectLst/>
        </p:spPr>
        <p:txBody>
          <a:bodyPr rtlCol="0" anchor="ctr"/>
          <a:lstStyle/>
          <a:p>
            <a:pPr algn="ctr" defTabSz="914400"/>
            <a:r>
              <a:rPr lang="en-US" sz="1400" b="1" kern="0" dirty="0">
                <a:solidFill>
                  <a:srgbClr val="0070C0"/>
                </a:solidFill>
                <a:latin typeface="Arial"/>
              </a:rPr>
              <a:t>Impact is Opposite of Biometric Systems!</a:t>
            </a:r>
          </a:p>
        </p:txBody>
      </p:sp>
      <p:sp>
        <p:nvSpPr>
          <p:cNvPr id="11" name="Rounded Rectangular Callout 10"/>
          <p:cNvSpPr/>
          <p:nvPr/>
        </p:nvSpPr>
        <p:spPr>
          <a:xfrm>
            <a:off x="6588224" y="4293096"/>
            <a:ext cx="1905000" cy="898534"/>
          </a:xfrm>
          <a:prstGeom prst="wedgeRoundRectCallout">
            <a:avLst>
              <a:gd name="adj1" fmla="val -151180"/>
              <a:gd name="adj2" fmla="val 73255"/>
              <a:gd name="adj3" fmla="val 16667"/>
            </a:avLst>
          </a:prstGeom>
          <a:solidFill>
            <a:schemeClr val="accent2">
              <a:lumMod val="20000"/>
              <a:lumOff val="80000"/>
            </a:schemeClr>
          </a:solidFill>
          <a:ln w="28575" cap="flat" cmpd="sng" algn="ctr">
            <a:solidFill>
              <a:srgbClr val="FF0000"/>
            </a:solidFill>
            <a:prstDash val="solid"/>
          </a:ln>
          <a:effectLst/>
        </p:spPr>
        <p:txBody>
          <a:bodyPr rtlCol="0" anchor="ctr"/>
          <a:lstStyle/>
          <a:p>
            <a:pPr algn="ctr" defTabSz="914400"/>
            <a:r>
              <a:rPr lang="en-US" sz="1400" b="1" kern="0" dirty="0">
                <a:solidFill>
                  <a:srgbClr val="0070C0"/>
                </a:solidFill>
                <a:latin typeface="Arial"/>
              </a:rPr>
              <a:t>Impact is Opposite of Biometric Systems!</a:t>
            </a:r>
          </a:p>
        </p:txBody>
      </p:sp>
    </p:spTree>
    <p:extLst>
      <p:ext uri="{BB962C8B-B14F-4D97-AF65-F5344CB8AC3E}">
        <p14:creationId xmlns:p14="http://schemas.microsoft.com/office/powerpoint/2010/main" val="2061110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347865" y="5882437"/>
            <a:ext cx="687614" cy="728976"/>
          </a:xfrm>
          <a:prstGeom prst="rect">
            <a:avLst/>
          </a:prstGeom>
        </p:spPr>
      </p:pic>
      <p:sp>
        <p:nvSpPr>
          <p:cNvPr id="24578" name="Rectangle 2"/>
          <p:cNvSpPr>
            <a:spLocks noGrp="1" noChangeArrowheads="1"/>
          </p:cNvSpPr>
          <p:nvPr>
            <p:ph type="title"/>
          </p:nvPr>
        </p:nvSpPr>
        <p:spPr>
          <a:xfrm>
            <a:off x="193675" y="179388"/>
            <a:ext cx="6575425" cy="1023937"/>
          </a:xfrm>
        </p:spPr>
        <p:txBody>
          <a:bodyPr/>
          <a:lstStyle/>
          <a:p>
            <a:r>
              <a:rPr lang="en-US" altLang="en-US" dirty="0"/>
              <a:t>Intrusion Prevention </a:t>
            </a:r>
            <a:r>
              <a:rPr lang="en-US" altLang="en-US" dirty="0" smtClean="0"/>
              <a:t>System (IPS)</a:t>
            </a:r>
          </a:p>
        </p:txBody>
      </p:sp>
      <p:sp>
        <p:nvSpPr>
          <p:cNvPr id="24579" name="Rectangle 3"/>
          <p:cNvSpPr>
            <a:spLocks noGrp="1" noChangeArrowheads="1"/>
          </p:cNvSpPr>
          <p:nvPr>
            <p:ph idx="1"/>
          </p:nvPr>
        </p:nvSpPr>
        <p:spPr>
          <a:xfrm>
            <a:off x="188913" y="1557338"/>
            <a:ext cx="8703567" cy="3678922"/>
          </a:xfrm>
        </p:spPr>
        <p:txBody>
          <a:bodyPr/>
          <a:lstStyle/>
          <a:p>
            <a:r>
              <a:rPr lang="en-US" altLang="en-US" sz="2000" dirty="0"/>
              <a:t>A system that performs the functions of an IDS but that can also take action </a:t>
            </a:r>
            <a:r>
              <a:rPr lang="en-US" altLang="en-US" sz="2000" dirty="0" smtClean="0"/>
              <a:t>(like a firewall) to </a:t>
            </a:r>
            <a:r>
              <a:rPr lang="en-US" altLang="en-US" sz="2000" dirty="0"/>
              <a:t>block threats.</a:t>
            </a:r>
          </a:p>
          <a:p>
            <a:pPr>
              <a:spcBef>
                <a:spcPts val="1800"/>
              </a:spcBef>
            </a:pPr>
            <a:r>
              <a:rPr lang="en-US" sz="2000" dirty="0"/>
              <a:t>Configure the threats that should be handled automatically.</a:t>
            </a:r>
          </a:p>
          <a:p>
            <a:pPr lvl="1"/>
            <a:r>
              <a:rPr lang="en-US" dirty="0"/>
              <a:t>Passive response still implemented for other incidents.</a:t>
            </a:r>
          </a:p>
          <a:p>
            <a:pPr>
              <a:spcBef>
                <a:spcPts val="1800"/>
              </a:spcBef>
            </a:pPr>
            <a:r>
              <a:rPr lang="en-US" sz="2000" dirty="0"/>
              <a:t>Useful, but with some pitfalls:</a:t>
            </a:r>
          </a:p>
          <a:p>
            <a:pPr lvl="1"/>
            <a:r>
              <a:rPr lang="en-US" dirty="0"/>
              <a:t>False positives may lead to the blocking of legitimate behavior.</a:t>
            </a:r>
          </a:p>
          <a:p>
            <a:pPr lvl="1"/>
            <a:r>
              <a:rPr lang="en-US" dirty="0"/>
              <a:t>False negatives may lull you into a false sense of security.</a:t>
            </a:r>
          </a:p>
          <a:p>
            <a:pPr>
              <a:spcBef>
                <a:spcPts val="1800"/>
              </a:spcBef>
            </a:pPr>
            <a:r>
              <a:rPr lang="en-US" sz="2000" dirty="0"/>
              <a:t>A well-managed and finely tuned IPS is </a:t>
            </a:r>
            <a:r>
              <a:rPr lang="en-US" sz="2000" dirty="0" smtClean="0"/>
              <a:t>a </a:t>
            </a:r>
            <a:r>
              <a:rPr lang="en-US" sz="2000" dirty="0"/>
              <a:t>powerful defense option.</a:t>
            </a:r>
          </a:p>
          <a:p>
            <a:pPr lvl="1">
              <a:spcBef>
                <a:spcPts val="600"/>
              </a:spcBef>
            </a:pPr>
            <a:endParaRPr lang="en-US" altLang="en-US" dirty="0" smtClean="0"/>
          </a:p>
        </p:txBody>
      </p:sp>
      <p:cxnSp>
        <p:nvCxnSpPr>
          <p:cNvPr id="11" name="Straight Arrow Connector 10"/>
          <p:cNvCxnSpPr>
            <a:stCxn id="15" idx="3"/>
          </p:cNvCxnSpPr>
          <p:nvPr/>
        </p:nvCxnSpPr>
        <p:spPr>
          <a:xfrm>
            <a:off x="2035479" y="6244620"/>
            <a:ext cx="4370900" cy="7879"/>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stretch>
            <a:fillRect/>
          </a:stretch>
        </p:blipFill>
        <p:spPr>
          <a:xfrm>
            <a:off x="1729209" y="6121473"/>
            <a:ext cx="306270" cy="246294"/>
          </a:xfrm>
          <a:prstGeom prst="rect">
            <a:avLst/>
          </a:prstGeom>
        </p:spPr>
      </p:pic>
      <p:cxnSp>
        <p:nvCxnSpPr>
          <p:cNvPr id="12" name="Straight Arrow Connector 11"/>
          <p:cNvCxnSpPr/>
          <p:nvPr/>
        </p:nvCxnSpPr>
        <p:spPr>
          <a:xfrm flipV="1">
            <a:off x="4782021" y="5618947"/>
            <a:ext cx="440867" cy="245598"/>
          </a:xfrm>
          <a:prstGeom prst="straightConnector1">
            <a:avLst/>
          </a:prstGeom>
          <a:ln w="19050">
            <a:solidFill>
              <a:srgbClr val="00B0F0"/>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3" name="Rounded Rectangle 51"/>
          <p:cNvSpPr/>
          <p:nvPr/>
        </p:nvSpPr>
        <p:spPr>
          <a:xfrm>
            <a:off x="5946774" y="5368908"/>
            <a:ext cx="1791488" cy="193798"/>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C00000"/>
                </a:solidFill>
                <a:latin typeface="Calibri"/>
                <a:cs typeface="Calibri"/>
              </a:rPr>
              <a:t>Possible SYN flood!</a:t>
            </a:r>
          </a:p>
        </p:txBody>
      </p:sp>
      <p:pic>
        <p:nvPicPr>
          <p:cNvPr id="10" name="Picture 9"/>
          <p:cNvPicPr>
            <a:picLocks noChangeAspect="1"/>
          </p:cNvPicPr>
          <p:nvPr/>
        </p:nvPicPr>
        <p:blipFill>
          <a:blip r:embed="rId4"/>
          <a:stretch>
            <a:fillRect/>
          </a:stretch>
        </p:blipFill>
        <p:spPr>
          <a:xfrm>
            <a:off x="5222888" y="5301209"/>
            <a:ext cx="724783" cy="664515"/>
          </a:xfrm>
          <a:prstGeom prst="rect">
            <a:avLst/>
          </a:prstGeom>
        </p:spPr>
      </p:pic>
      <p:pic>
        <p:nvPicPr>
          <p:cNvPr id="6" name="Picture 5"/>
          <p:cNvPicPr>
            <a:picLocks noChangeAspect="1"/>
          </p:cNvPicPr>
          <p:nvPr/>
        </p:nvPicPr>
        <p:blipFill>
          <a:blip r:embed="rId5"/>
          <a:stretch>
            <a:fillRect/>
          </a:stretch>
        </p:blipFill>
        <p:spPr>
          <a:xfrm>
            <a:off x="2928010" y="5839669"/>
            <a:ext cx="521958" cy="658790"/>
          </a:xfrm>
          <a:prstGeom prst="rect">
            <a:avLst/>
          </a:prstGeom>
        </p:spPr>
      </p:pic>
      <p:pic>
        <p:nvPicPr>
          <p:cNvPr id="8" name="Picture 7"/>
          <p:cNvPicPr>
            <a:picLocks noChangeAspect="1"/>
          </p:cNvPicPr>
          <p:nvPr/>
        </p:nvPicPr>
        <p:blipFill>
          <a:blip r:embed="rId6"/>
          <a:stretch>
            <a:fillRect/>
          </a:stretch>
        </p:blipFill>
        <p:spPr>
          <a:xfrm>
            <a:off x="6149587" y="5844972"/>
            <a:ext cx="848683" cy="659572"/>
          </a:xfrm>
          <a:prstGeom prst="rect">
            <a:avLst/>
          </a:prstGeom>
        </p:spPr>
      </p:pic>
      <p:pic>
        <p:nvPicPr>
          <p:cNvPr id="16" name="Picture 15"/>
          <p:cNvPicPr>
            <a:picLocks noChangeAspect="1"/>
          </p:cNvPicPr>
          <p:nvPr/>
        </p:nvPicPr>
        <p:blipFill>
          <a:blip r:embed="rId7"/>
          <a:stretch>
            <a:fillRect/>
          </a:stretch>
        </p:blipFill>
        <p:spPr>
          <a:xfrm>
            <a:off x="4341153" y="5879065"/>
            <a:ext cx="881736" cy="567206"/>
          </a:xfrm>
          <a:prstGeom prst="rect">
            <a:avLst/>
          </a:prstGeom>
        </p:spPr>
      </p:pic>
      <p:pic>
        <p:nvPicPr>
          <p:cNvPr id="24" name="Picture 23"/>
          <p:cNvPicPr>
            <a:picLocks noChangeAspect="1"/>
          </p:cNvPicPr>
          <p:nvPr/>
        </p:nvPicPr>
        <p:blipFill>
          <a:blip r:embed="rId8"/>
          <a:stretch>
            <a:fillRect/>
          </a:stretch>
        </p:blipFill>
        <p:spPr>
          <a:xfrm>
            <a:off x="5785845" y="5910128"/>
            <a:ext cx="486401" cy="484632"/>
          </a:xfrm>
          <a:prstGeom prst="rect">
            <a:avLst/>
          </a:prstGeom>
        </p:spPr>
      </p:pic>
      <p:sp>
        <p:nvSpPr>
          <p:cNvPr id="25" name="Rounded Rectangle 51"/>
          <p:cNvSpPr/>
          <p:nvPr/>
        </p:nvSpPr>
        <p:spPr>
          <a:xfrm>
            <a:off x="7073305" y="5741746"/>
            <a:ext cx="1329914"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C00000"/>
                </a:solidFill>
                <a:latin typeface="Calibri"/>
                <a:cs typeface="Calibri"/>
              </a:rPr>
              <a:t>Traffic dropped!</a:t>
            </a:r>
          </a:p>
        </p:txBody>
      </p:sp>
      <p:cxnSp>
        <p:nvCxnSpPr>
          <p:cNvPr id="21" name="Straight Arrow Connector 20"/>
          <p:cNvCxnSpPr>
            <a:stCxn id="24" idx="1"/>
          </p:cNvCxnSpPr>
          <p:nvPr/>
        </p:nvCxnSpPr>
        <p:spPr>
          <a:xfrm flipH="1" flipV="1">
            <a:off x="5585280" y="5844972"/>
            <a:ext cx="200565" cy="307472"/>
          </a:xfrm>
          <a:prstGeom prst="straightConnector1">
            <a:avLst/>
          </a:prstGeom>
          <a:ln w="19050">
            <a:solidFill>
              <a:srgbClr val="00B0F0"/>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3655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909" y="260648"/>
            <a:ext cx="8455567" cy="844611"/>
          </a:xfrm>
        </p:spPr>
        <p:txBody>
          <a:bodyPr/>
          <a:lstStyle/>
          <a:p>
            <a:r>
              <a:rPr lang="en-US" dirty="0"/>
              <a:t>Unified Threat Management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25</a:t>
            </a:fld>
            <a:endParaRPr lang="en-US" dirty="0"/>
          </a:p>
        </p:txBody>
      </p:sp>
      <p:sp>
        <p:nvSpPr>
          <p:cNvPr id="3" name="Content Placeholder 2"/>
          <p:cNvSpPr>
            <a:spLocks noGrp="1"/>
          </p:cNvSpPr>
          <p:nvPr>
            <p:ph idx="1"/>
          </p:nvPr>
        </p:nvSpPr>
        <p:spPr>
          <a:xfrm>
            <a:off x="323528" y="2513091"/>
            <a:ext cx="6466673" cy="3632200"/>
          </a:xfrm>
        </p:spPr>
        <p:txBody>
          <a:bodyPr/>
          <a:lstStyle/>
          <a:p>
            <a:r>
              <a:rPr lang="en-US" sz="2000" dirty="0"/>
              <a:t>Usually include a single console from which to administrate defenses.</a:t>
            </a:r>
          </a:p>
          <a:p>
            <a:r>
              <a:rPr lang="en-US" sz="2000" dirty="0"/>
              <a:t>Created in response to cost and complexity issues of discrete systems.</a:t>
            </a:r>
          </a:p>
          <a:p>
            <a:r>
              <a:rPr lang="en-US" sz="2000" dirty="0"/>
              <a:t>Can streamline security process and make management of defenses easier.</a:t>
            </a:r>
          </a:p>
          <a:p>
            <a:r>
              <a:rPr lang="en-US" sz="2000" dirty="0"/>
              <a:t>Downsides:</a:t>
            </a:r>
          </a:p>
          <a:p>
            <a:pPr lvl="1"/>
            <a:r>
              <a:rPr lang="en-US" sz="2000" dirty="0"/>
              <a:t>Creates a single point of failure in the network.</a:t>
            </a:r>
          </a:p>
          <a:p>
            <a:pPr lvl="1"/>
            <a:r>
              <a:rPr lang="en-US" sz="2000" dirty="0"/>
              <a:t>Can struggle with network latency issues.</a:t>
            </a:r>
          </a:p>
        </p:txBody>
      </p:sp>
      <p:sp>
        <p:nvSpPr>
          <p:cNvPr id="5" name="Content Placeholder 2"/>
          <p:cNvSpPr txBox="1">
            <a:spLocks/>
          </p:cNvSpPr>
          <p:nvPr/>
        </p:nvSpPr>
        <p:spPr>
          <a:xfrm>
            <a:off x="517764" y="1484784"/>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a:solidFill>
                  <a:srgbClr val="C00000"/>
                </a:solidFill>
              </a:rPr>
              <a:t>A system that centralizes various security techniques into a single appliance.</a:t>
            </a:r>
          </a:p>
        </p:txBody>
      </p:sp>
      <p:grpSp>
        <p:nvGrpSpPr>
          <p:cNvPr id="8" name="Group 7"/>
          <p:cNvGrpSpPr/>
          <p:nvPr/>
        </p:nvGrpSpPr>
        <p:grpSpPr>
          <a:xfrm>
            <a:off x="7490676" y="5149245"/>
            <a:ext cx="1513539" cy="1315476"/>
            <a:chOff x="7490676" y="5149245"/>
            <a:chExt cx="1513539" cy="1315476"/>
          </a:xfrm>
        </p:grpSpPr>
        <p:grpSp>
          <p:nvGrpSpPr>
            <p:cNvPr id="17" name="Group 16"/>
            <p:cNvGrpSpPr>
              <a:grpSpLocks noChangeAspect="1"/>
            </p:cNvGrpSpPr>
            <p:nvPr/>
          </p:nvGrpSpPr>
          <p:grpSpPr>
            <a:xfrm>
              <a:off x="7490676" y="6126167"/>
              <a:ext cx="996505" cy="338554"/>
              <a:chOff x="7443501" y="6396052"/>
              <a:chExt cx="1121664" cy="381076"/>
            </a:xfrm>
          </p:grpSpPr>
          <p:pic>
            <p:nvPicPr>
              <p:cNvPr id="13" name="Picture 2" descr="D:\content\093022\tunn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3501" y="6454325"/>
                <a:ext cx="1121664" cy="27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677994" y="6396052"/>
                <a:ext cx="652678" cy="381076"/>
              </a:xfrm>
              <a:prstGeom prst="rect">
                <a:avLst/>
              </a:prstGeom>
              <a:noFill/>
            </p:spPr>
            <p:txBody>
              <a:bodyPr wrap="square" rtlCol="0">
                <a:spAutoFit/>
              </a:bodyPr>
              <a:lstStyle/>
              <a:p>
                <a:pPr algn="ctr" defTabSz="457200" eaLnBrk="1" fontAlgn="auto" hangingPunct="1">
                  <a:spcBef>
                    <a:spcPts val="0"/>
                  </a:spcBef>
                  <a:spcAft>
                    <a:spcPts val="0"/>
                  </a:spcAft>
                </a:pPr>
                <a:r>
                  <a:rPr lang="en-US" sz="1600" dirty="0">
                    <a:solidFill>
                      <a:srgbClr val="000000"/>
                    </a:solidFill>
                    <a:latin typeface="Calibri"/>
                  </a:rPr>
                  <a:t>VPN</a:t>
                </a:r>
              </a:p>
            </p:txBody>
          </p:sp>
        </p:grpSp>
        <p:pic>
          <p:nvPicPr>
            <p:cNvPr id="7" name="Picture 6"/>
            <p:cNvPicPr>
              <a:picLocks noChangeAspect="1"/>
            </p:cNvPicPr>
            <p:nvPr/>
          </p:nvPicPr>
          <p:blipFill>
            <a:blip r:embed="rId3"/>
            <a:stretch>
              <a:fillRect/>
            </a:stretch>
          </p:blipFill>
          <p:spPr>
            <a:xfrm>
              <a:off x="8591233" y="5149245"/>
              <a:ext cx="412982" cy="411480"/>
            </a:xfrm>
            <a:prstGeom prst="rect">
              <a:avLst/>
            </a:prstGeom>
          </p:spPr>
        </p:pic>
      </p:grpSp>
      <p:pic>
        <p:nvPicPr>
          <p:cNvPr id="18" name="Picture 17"/>
          <p:cNvPicPr>
            <a:picLocks noChangeAspect="1"/>
          </p:cNvPicPr>
          <p:nvPr/>
        </p:nvPicPr>
        <p:blipFill>
          <a:blip r:embed="rId4"/>
          <a:stretch>
            <a:fillRect/>
          </a:stretch>
        </p:blipFill>
        <p:spPr>
          <a:xfrm>
            <a:off x="7468025" y="4634775"/>
            <a:ext cx="1038299" cy="1493811"/>
          </a:xfrm>
          <a:prstGeom prst="rect">
            <a:avLst/>
          </a:prstGeom>
        </p:spPr>
      </p:pic>
      <p:pic>
        <p:nvPicPr>
          <p:cNvPr id="20" name="Picture 19"/>
          <p:cNvPicPr>
            <a:picLocks noChangeAspect="1"/>
          </p:cNvPicPr>
          <p:nvPr/>
        </p:nvPicPr>
        <p:blipFill>
          <a:blip r:embed="rId5"/>
          <a:stretch>
            <a:fillRect/>
          </a:stretch>
        </p:blipFill>
        <p:spPr>
          <a:xfrm>
            <a:off x="7615720" y="3948805"/>
            <a:ext cx="685970" cy="685970"/>
          </a:xfrm>
          <a:prstGeom prst="rect">
            <a:avLst/>
          </a:prstGeom>
        </p:spPr>
      </p:pic>
      <p:pic>
        <p:nvPicPr>
          <p:cNvPr id="22" name="Picture 21"/>
          <p:cNvPicPr>
            <a:picLocks noChangeAspect="1"/>
          </p:cNvPicPr>
          <p:nvPr/>
        </p:nvPicPr>
        <p:blipFill>
          <a:blip r:embed="rId6"/>
          <a:stretch>
            <a:fillRect/>
          </a:stretch>
        </p:blipFill>
        <p:spPr>
          <a:xfrm>
            <a:off x="6971569" y="5078689"/>
            <a:ext cx="401410" cy="552591"/>
          </a:xfrm>
          <a:prstGeom prst="rect">
            <a:avLst/>
          </a:prstGeom>
        </p:spPr>
      </p:pic>
    </p:spTree>
    <p:extLst>
      <p:ext uri="{BB962C8B-B14F-4D97-AF65-F5344CB8AC3E}">
        <p14:creationId xmlns:p14="http://schemas.microsoft.com/office/powerpoint/2010/main" val="2212937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Packet Filtering: iptables</a:t>
            </a:r>
          </a:p>
        </p:txBody>
      </p:sp>
      <p:sp>
        <p:nvSpPr>
          <p:cNvPr id="29699" name="Rectangle 3"/>
          <p:cNvSpPr>
            <a:spLocks noGrp="1" noChangeArrowheads="1"/>
          </p:cNvSpPr>
          <p:nvPr>
            <p:ph idx="1"/>
          </p:nvPr>
        </p:nvSpPr>
        <p:spPr>
          <a:xfrm>
            <a:off x="468313" y="1557338"/>
            <a:ext cx="8424862" cy="4967287"/>
          </a:xfrm>
        </p:spPr>
        <p:txBody>
          <a:bodyPr/>
          <a:lstStyle/>
          <a:p>
            <a:pPr eaLnBrk="1" hangingPunct="1"/>
            <a:r>
              <a:rPr lang="en-US" sz="2000" smtClean="0"/>
              <a:t>Configure tables of packet-filter rules in Linux kernel</a:t>
            </a:r>
          </a:p>
          <a:p>
            <a:pPr lvl="1" eaLnBrk="1" hangingPunct="1"/>
            <a:r>
              <a:rPr lang="en-US" sz="2000" smtClean="0"/>
              <a:t>Each table has a number of </a:t>
            </a:r>
            <a:r>
              <a:rPr lang="en-US" sz="2000" i="1" smtClean="0"/>
              <a:t>chains</a:t>
            </a:r>
          </a:p>
          <a:p>
            <a:pPr lvl="1" eaLnBrk="1" hangingPunct="1"/>
            <a:r>
              <a:rPr lang="en-US" sz="2000" smtClean="0"/>
              <a:t>Each chain consists of a list of rules</a:t>
            </a:r>
          </a:p>
          <a:p>
            <a:pPr lvl="1" eaLnBrk="1" hangingPunct="1"/>
            <a:r>
              <a:rPr lang="en-US" sz="2000" smtClean="0"/>
              <a:t>Each rule specifies what to do with a matching packet</a:t>
            </a:r>
          </a:p>
          <a:p>
            <a:pPr eaLnBrk="1" hangingPunct="1"/>
            <a:endParaRPr lang="en-US" sz="2000" smtClean="0"/>
          </a:p>
          <a:p>
            <a:pPr eaLnBrk="1" hangingPunct="1"/>
            <a:r>
              <a:rPr lang="en-US" sz="2000" smtClean="0"/>
              <a:t>The default table (</a:t>
            </a:r>
            <a:r>
              <a:rPr lang="en-US" sz="2000" i="1" smtClean="0"/>
              <a:t>filter)</a:t>
            </a:r>
            <a:r>
              <a:rPr lang="en-US" sz="2000" smtClean="0"/>
              <a:t> has 3 built-in chains:</a:t>
            </a:r>
          </a:p>
          <a:p>
            <a:pPr lvl="1" eaLnBrk="1" hangingPunct="1"/>
            <a:r>
              <a:rPr lang="en-US" sz="2000" smtClean="0"/>
              <a:t>INPUT		controls traffic from outside the LAN</a:t>
            </a:r>
          </a:p>
          <a:p>
            <a:pPr lvl="1" eaLnBrk="1" hangingPunct="1"/>
            <a:r>
              <a:rPr lang="en-US" sz="2000" smtClean="0"/>
              <a:t>OUTPUT		places restrictions on outbound connections</a:t>
            </a:r>
          </a:p>
          <a:p>
            <a:pPr lvl="1" eaLnBrk="1" hangingPunct="1"/>
            <a:r>
              <a:rPr lang="en-US" sz="2000" smtClean="0"/>
              <a:t>FORWARD	allows control over routing between interfaces</a:t>
            </a:r>
          </a:p>
        </p:txBody>
      </p:sp>
    </p:spTree>
    <p:extLst>
      <p:ext uri="{BB962C8B-B14F-4D97-AF65-F5344CB8AC3E}">
        <p14:creationId xmlns:p14="http://schemas.microsoft.com/office/powerpoint/2010/main" val="1366177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iptables - rules</a:t>
            </a:r>
          </a:p>
        </p:txBody>
      </p:sp>
      <p:sp>
        <p:nvSpPr>
          <p:cNvPr id="30723" name="Rectangle 3"/>
          <p:cNvSpPr>
            <a:spLocks noGrp="1" noChangeArrowheads="1"/>
          </p:cNvSpPr>
          <p:nvPr>
            <p:ph idx="1"/>
          </p:nvPr>
        </p:nvSpPr>
        <p:spPr>
          <a:xfrm>
            <a:off x="468313" y="1484313"/>
            <a:ext cx="8567737" cy="4897437"/>
          </a:xfrm>
        </p:spPr>
        <p:txBody>
          <a:bodyPr/>
          <a:lstStyle/>
          <a:p>
            <a:pPr eaLnBrk="1" hangingPunct="1">
              <a:buFontTx/>
              <a:buNone/>
            </a:pPr>
            <a:r>
              <a:rPr lang="en-US" sz="2000" smtClean="0"/>
              <a:t>IPTables uses policies (-P) to create default rules</a:t>
            </a:r>
          </a:p>
          <a:p>
            <a:pPr eaLnBrk="1" hangingPunct="1"/>
            <a:r>
              <a:rPr lang="en-US" sz="2000" smtClean="0"/>
              <a:t>The following rules will block all traffic on a network gateway, </a:t>
            </a:r>
          </a:p>
          <a:p>
            <a:pPr lvl="2" eaLnBrk="1" hangingPunct="1">
              <a:buFontTx/>
              <a:buNone/>
            </a:pPr>
            <a:r>
              <a:rPr lang="en-US" smtClean="0">
                <a:latin typeface="Lucida Console" pitchFamily="49" charset="0"/>
              </a:rPr>
              <a:t>iptables -P INPUT DENY</a:t>
            </a:r>
          </a:p>
          <a:p>
            <a:pPr lvl="2" eaLnBrk="1" hangingPunct="1">
              <a:buFontTx/>
              <a:buNone/>
            </a:pPr>
            <a:r>
              <a:rPr lang="en-US" smtClean="0">
                <a:latin typeface="Lucida Console" pitchFamily="49" charset="0"/>
              </a:rPr>
              <a:t>iptables -P OUTPUT REJECT</a:t>
            </a:r>
          </a:p>
          <a:p>
            <a:pPr lvl="2" eaLnBrk="1" hangingPunct="1">
              <a:buFontTx/>
              <a:buNone/>
            </a:pPr>
            <a:r>
              <a:rPr lang="en-US" smtClean="0">
                <a:latin typeface="Lucida Console" pitchFamily="49" charset="0"/>
              </a:rPr>
              <a:t>iptables -P FORWARD REJECT</a:t>
            </a:r>
          </a:p>
          <a:p>
            <a:pPr lvl="1" eaLnBrk="1" hangingPunct="1">
              <a:spcBef>
                <a:spcPct val="50000"/>
              </a:spcBef>
            </a:pPr>
            <a:r>
              <a:rPr lang="en-US" sz="2000" smtClean="0"/>
              <a:t>DROP and DENY silently drop packets, REJECT returns a </a:t>
            </a:r>
            <a:r>
              <a:rPr lang="en-US" sz="2000" i="1" smtClean="0"/>
              <a:t>connection refused</a:t>
            </a:r>
            <a:r>
              <a:rPr lang="en-US" sz="2000" smtClean="0"/>
              <a:t> error to users </a:t>
            </a:r>
          </a:p>
          <a:p>
            <a:pPr eaLnBrk="1" hangingPunct="1">
              <a:spcBef>
                <a:spcPts val="1200"/>
              </a:spcBef>
            </a:pPr>
            <a:r>
              <a:rPr lang="en-US" sz="2000" smtClean="0"/>
              <a:t>Specific rules are appended (-A) at the end of an existing ruleset. </a:t>
            </a:r>
          </a:p>
          <a:p>
            <a:pPr lvl="1" eaLnBrk="1" hangingPunct="1">
              <a:buFontTx/>
              <a:buNone/>
            </a:pPr>
            <a:r>
              <a:rPr lang="en-US" sz="2000" smtClean="0"/>
              <a:t>-A is followed by the name of the chain for a rule. then Flags like </a:t>
            </a:r>
          </a:p>
          <a:p>
            <a:pPr lvl="3" eaLnBrk="1" hangingPunct="1"/>
            <a:r>
              <a:rPr lang="en-US" smtClean="0"/>
              <a:t>(p)rotocol </a:t>
            </a:r>
          </a:p>
          <a:p>
            <a:pPr lvl="3" eaLnBrk="1" hangingPunct="1"/>
            <a:r>
              <a:rPr lang="en-US" smtClean="0"/>
              <a:t>(i)nterface</a:t>
            </a:r>
          </a:p>
          <a:p>
            <a:pPr lvl="3" eaLnBrk="1" hangingPunct="1"/>
            <a:r>
              <a:rPr lang="en-US" smtClean="0"/>
              <a:t>(s)ource (d)estination (sport) (dport)</a:t>
            </a:r>
          </a:p>
        </p:txBody>
      </p:sp>
    </p:spTree>
    <p:extLst>
      <p:ext uri="{BB962C8B-B14F-4D97-AF65-F5344CB8AC3E}">
        <p14:creationId xmlns:p14="http://schemas.microsoft.com/office/powerpoint/2010/main" val="992208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iptables – Rule examples</a:t>
            </a:r>
          </a:p>
        </p:txBody>
      </p:sp>
      <p:sp>
        <p:nvSpPr>
          <p:cNvPr id="31747" name="Rectangle 3"/>
          <p:cNvSpPr>
            <a:spLocks noGrp="1" noChangeArrowheads="1"/>
          </p:cNvSpPr>
          <p:nvPr>
            <p:ph idx="1"/>
          </p:nvPr>
        </p:nvSpPr>
        <p:spPr>
          <a:xfrm>
            <a:off x="228600" y="1844824"/>
            <a:ext cx="8001000" cy="3666976"/>
          </a:xfrm>
        </p:spPr>
        <p:txBody>
          <a:bodyPr/>
          <a:lstStyle/>
          <a:p>
            <a:pPr lvl="1" eaLnBrk="1" hangingPunct="1">
              <a:buFontTx/>
              <a:buNone/>
            </a:pPr>
            <a:r>
              <a:rPr lang="en-US" sz="1600" dirty="0" smtClean="0">
                <a:latin typeface="Lucida Console" pitchFamily="49" charset="0"/>
              </a:rPr>
              <a:t># refuse telnet connections</a:t>
            </a:r>
          </a:p>
          <a:p>
            <a:pPr lvl="1" eaLnBrk="1" hangingPunct="1">
              <a:spcBef>
                <a:spcPct val="0"/>
              </a:spcBef>
              <a:buFontTx/>
              <a:buNone/>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tcp</a:t>
            </a:r>
            <a:r>
              <a:rPr lang="en-US" sz="1600" dirty="0" smtClean="0">
                <a:latin typeface="Lucida Console" pitchFamily="49" charset="0"/>
              </a:rPr>
              <a:t> --sport telnet -j REJECT</a:t>
            </a:r>
          </a:p>
          <a:p>
            <a:pPr lvl="1" eaLnBrk="1" hangingPunct="1">
              <a:spcBef>
                <a:spcPct val="0"/>
              </a:spcBef>
              <a:buFontTx/>
              <a:buNone/>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udp</a:t>
            </a:r>
            <a:r>
              <a:rPr lang="en-US" sz="1600" dirty="0" smtClean="0">
                <a:latin typeface="Lucida Console" pitchFamily="49" charset="0"/>
              </a:rPr>
              <a:t> --sport telnet -j REJECT</a:t>
            </a:r>
          </a:p>
          <a:p>
            <a:pPr lvl="1" eaLnBrk="1" hangingPunct="1">
              <a:spcBef>
                <a:spcPct val="0"/>
              </a:spcBef>
              <a:buFontTx/>
              <a:buNone/>
            </a:pPr>
            <a:endParaRPr lang="en-US" sz="1600" dirty="0" smtClean="0">
              <a:latin typeface="Lucida Console" pitchFamily="49" charset="0"/>
            </a:endParaRPr>
          </a:p>
          <a:p>
            <a:pPr lvl="1" eaLnBrk="1" hangingPunct="1">
              <a:spcBef>
                <a:spcPct val="0"/>
              </a:spcBef>
              <a:buFontTx/>
              <a:buNone/>
            </a:pPr>
            <a:r>
              <a:rPr lang="en-US" sz="1600" dirty="0" smtClean="0">
                <a:latin typeface="Lucida Console" pitchFamily="49" charset="0"/>
              </a:rPr>
              <a:t># allow </a:t>
            </a:r>
            <a:r>
              <a:rPr lang="en-US" sz="1600" dirty="0" err="1" smtClean="0">
                <a:latin typeface="Lucida Console" pitchFamily="49" charset="0"/>
              </a:rPr>
              <a:t>ssh</a:t>
            </a:r>
            <a:r>
              <a:rPr lang="en-US" sz="1600" dirty="0" smtClean="0">
                <a:latin typeface="Lucida Console" pitchFamily="49" charset="0"/>
              </a:rPr>
              <a:t> connections</a:t>
            </a:r>
          </a:p>
          <a:p>
            <a:pPr lvl="1" eaLnBrk="1" hangingPunct="1">
              <a:spcBef>
                <a:spcPct val="0"/>
              </a:spcBef>
              <a:buFontTx/>
              <a:buNone/>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tcp</a:t>
            </a:r>
            <a:r>
              <a:rPr lang="en-US" sz="1600" dirty="0" smtClean="0">
                <a:latin typeface="Lucida Console" pitchFamily="49" charset="0"/>
              </a:rPr>
              <a:t> --sport 22 -j ACCEPT</a:t>
            </a:r>
          </a:p>
          <a:p>
            <a:pPr lvl="1" eaLnBrk="1" hangingPunct="1">
              <a:spcBef>
                <a:spcPct val="0"/>
              </a:spcBef>
              <a:buFontTx/>
              <a:buNone/>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udp</a:t>
            </a:r>
            <a:r>
              <a:rPr lang="en-US" sz="1600" dirty="0" smtClean="0">
                <a:latin typeface="Lucida Console" pitchFamily="49" charset="0"/>
              </a:rPr>
              <a:t> --sport 22 -j ACCEPT</a:t>
            </a:r>
          </a:p>
          <a:p>
            <a:pPr lvl="1" eaLnBrk="1" hangingPunct="1">
              <a:buFontTx/>
              <a:buNone/>
            </a:pPr>
            <a:endParaRPr lang="en-US" sz="1600" dirty="0" smtClean="0">
              <a:latin typeface="Lucida Console" pitchFamily="49" charset="0"/>
            </a:endParaRPr>
          </a:p>
          <a:p>
            <a:pPr lvl="1" eaLnBrk="1" hangingPunct="1">
              <a:buFontTx/>
              <a:buNone/>
            </a:pPr>
            <a:r>
              <a:rPr lang="en-US" sz="1600" dirty="0" smtClean="0">
                <a:latin typeface="Lucida Console" pitchFamily="49" charset="0"/>
              </a:rPr>
              <a:t># Allow new TCP connections from hosts in the </a:t>
            </a:r>
          </a:p>
          <a:p>
            <a:pPr lvl="1" eaLnBrk="1" hangingPunct="1">
              <a:buFontTx/>
              <a:buNone/>
            </a:pPr>
            <a:r>
              <a:rPr lang="en-US" sz="1600" dirty="0" smtClean="0">
                <a:latin typeface="Lucida Console" pitchFamily="49" charset="0"/>
              </a:rPr>
              <a:t># 192.168.1.0/24 network to port 137 (</a:t>
            </a:r>
            <a:r>
              <a:rPr lang="en-US" sz="1600" dirty="0" err="1" smtClean="0">
                <a:latin typeface="Lucida Console" pitchFamily="49" charset="0"/>
              </a:rPr>
              <a:t>stateful</a:t>
            </a:r>
            <a:r>
              <a:rPr lang="en-US" sz="1600" dirty="0" smtClean="0">
                <a:latin typeface="Lucida Console" pitchFamily="49" charset="0"/>
              </a:rPr>
              <a:t>)</a:t>
            </a:r>
          </a:p>
          <a:p>
            <a:pPr lvl="1" eaLnBrk="1" hangingPunct="1">
              <a:buFontTx/>
              <a:buNone/>
            </a:pPr>
            <a:r>
              <a:rPr lang="en-US" sz="1600" dirty="0" err="1" smtClean="0">
                <a:latin typeface="Lucida Console" pitchFamily="49" charset="0"/>
              </a:rPr>
              <a:t>iptables</a:t>
            </a:r>
            <a:r>
              <a:rPr lang="en-US" sz="1600" dirty="0" smtClean="0">
                <a:latin typeface="Lucida Console" pitchFamily="49" charset="0"/>
              </a:rPr>
              <a:t> -A INPUT -m state --state NEW -m </a:t>
            </a:r>
            <a:r>
              <a:rPr lang="en-US" sz="1600" dirty="0" err="1" smtClean="0">
                <a:latin typeface="Lucida Console" pitchFamily="49" charset="0"/>
              </a:rPr>
              <a:t>tcp</a:t>
            </a:r>
            <a:r>
              <a:rPr lang="en-US" sz="1600" dirty="0" smtClean="0">
                <a:latin typeface="Lucida Console" pitchFamily="49" charset="0"/>
              </a:rPr>
              <a:t> -p </a:t>
            </a:r>
            <a:r>
              <a:rPr lang="en-US" sz="1600" dirty="0" err="1" smtClean="0">
                <a:latin typeface="Lucida Console" pitchFamily="49" charset="0"/>
              </a:rPr>
              <a:t>tcp</a:t>
            </a:r>
            <a:r>
              <a:rPr lang="en-US" sz="1600" dirty="0" smtClean="0">
                <a:latin typeface="Lucida Console" pitchFamily="49" charset="0"/>
              </a:rPr>
              <a:t> </a:t>
            </a:r>
          </a:p>
          <a:p>
            <a:pPr lvl="1" eaLnBrk="1" hangingPunct="1">
              <a:buFontTx/>
              <a:buNone/>
            </a:pPr>
            <a:r>
              <a:rPr lang="en-US" sz="1600" dirty="0" smtClean="0">
                <a:latin typeface="Lucida Console" pitchFamily="49" charset="0"/>
              </a:rPr>
              <a:t>			-s 192.168.1.0/24 --</a:t>
            </a:r>
            <a:r>
              <a:rPr lang="en-US" sz="1600" dirty="0" err="1" smtClean="0">
                <a:latin typeface="Lucida Console" pitchFamily="49" charset="0"/>
              </a:rPr>
              <a:t>dport</a:t>
            </a:r>
            <a:r>
              <a:rPr lang="en-US" sz="1600" dirty="0" smtClean="0">
                <a:latin typeface="Lucida Console" pitchFamily="49" charset="0"/>
              </a:rPr>
              <a:t> 137 -j ACCEPT</a:t>
            </a:r>
          </a:p>
        </p:txBody>
      </p:sp>
      <p:sp>
        <p:nvSpPr>
          <p:cNvPr id="31748" name="Text Box 4"/>
          <p:cNvSpPr txBox="1">
            <a:spLocks noChangeArrowheads="1"/>
          </p:cNvSpPr>
          <p:nvPr/>
        </p:nvSpPr>
        <p:spPr bwMode="auto">
          <a:xfrm>
            <a:off x="395536" y="5511800"/>
            <a:ext cx="83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b="1" i="1" dirty="0"/>
              <a:t>Rules </a:t>
            </a:r>
            <a:r>
              <a:rPr lang="en-US" sz="2400" b="1" i="1" dirty="0" smtClean="0"/>
              <a:t>must be defined </a:t>
            </a:r>
            <a:r>
              <a:rPr lang="en-US" sz="2400" b="1" i="1" dirty="0"/>
              <a:t>in </a:t>
            </a:r>
            <a:r>
              <a:rPr lang="en-US" sz="2400" b="1" i="1" dirty="0" smtClean="0"/>
              <a:t>a script that runs at </a:t>
            </a:r>
            <a:r>
              <a:rPr lang="en-US" sz="2400" b="1" i="1" dirty="0"/>
              <a:t>boot time </a:t>
            </a:r>
          </a:p>
        </p:txBody>
      </p:sp>
    </p:spTree>
    <p:extLst>
      <p:ext uri="{BB962C8B-B14F-4D97-AF65-F5344CB8AC3E}">
        <p14:creationId xmlns:p14="http://schemas.microsoft.com/office/powerpoint/2010/main" val="4206384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a:xfrm>
            <a:off x="193675" y="179388"/>
            <a:ext cx="6575425" cy="1023937"/>
          </a:xfrm>
        </p:spPr>
        <p:txBody>
          <a:bodyPr/>
          <a:lstStyle/>
          <a:p>
            <a:r>
              <a:rPr lang="en-GB" altLang="en-US" smtClean="0"/>
              <a:t>Actual rules</a:t>
            </a:r>
          </a:p>
        </p:txBody>
      </p:sp>
      <p:sp>
        <p:nvSpPr>
          <p:cNvPr id="32771" name="TextBox 1"/>
          <p:cNvSpPr txBox="1">
            <a:spLocks noChangeArrowheads="1"/>
          </p:cNvSpPr>
          <p:nvPr/>
        </p:nvSpPr>
        <p:spPr bwMode="auto">
          <a:xfrm>
            <a:off x="323850" y="3386138"/>
            <a:ext cx="8135938"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a:t># Once an approved connection is up, go no further than this rule </a:t>
            </a:r>
          </a:p>
          <a:p>
            <a:pPr eaLnBrk="1" hangingPunct="1"/>
            <a:endParaRPr lang="en-US"/>
          </a:p>
          <a:p>
            <a:pPr eaLnBrk="1" hangingPunct="1"/>
            <a:r>
              <a:rPr lang="en-US" sz="1600">
                <a:latin typeface="Lucida Console" pitchFamily="49" charset="0"/>
              </a:rPr>
              <a:t>iptables -A INPUT -m state --state RELATED,ESTABLISHED -j ACCEPT</a:t>
            </a:r>
          </a:p>
        </p:txBody>
      </p:sp>
      <p:sp>
        <p:nvSpPr>
          <p:cNvPr id="32772" name="TextBox 2"/>
          <p:cNvSpPr txBox="1">
            <a:spLocks noChangeArrowheads="1"/>
          </p:cNvSpPr>
          <p:nvPr/>
        </p:nvSpPr>
        <p:spPr bwMode="auto">
          <a:xfrm>
            <a:off x="468313" y="1628775"/>
            <a:ext cx="75025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a:t># Allow new TCP connections from hosts in the 192.168.1.0/24 network to port 137 (stateful)</a:t>
            </a:r>
          </a:p>
          <a:p>
            <a:pPr eaLnBrk="1" hangingPunct="1"/>
            <a:endParaRPr lang="en-US"/>
          </a:p>
          <a:p>
            <a:pPr eaLnBrk="1" hangingPunct="1"/>
            <a:r>
              <a:rPr lang="en-US">
                <a:latin typeface="Lucida Console" pitchFamily="49" charset="0"/>
              </a:rPr>
              <a:t>iptables -A INPUT -m state --state NEW -m tcp -p tcp -s 192.168.1.0/24 --dport 137 -j ACCEPT</a:t>
            </a:r>
          </a:p>
        </p:txBody>
      </p:sp>
    </p:spTree>
    <p:extLst>
      <p:ext uri="{BB962C8B-B14F-4D97-AF65-F5344CB8AC3E}">
        <p14:creationId xmlns:p14="http://schemas.microsoft.com/office/powerpoint/2010/main" val="25093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3675" y="179388"/>
            <a:ext cx="6575425" cy="1023937"/>
          </a:xfrm>
        </p:spPr>
        <p:txBody>
          <a:bodyPr/>
          <a:lstStyle/>
          <a:p>
            <a:r>
              <a:rPr lang="en-US" altLang="en-US" smtClean="0"/>
              <a:t>Security Policy</a:t>
            </a:r>
          </a:p>
        </p:txBody>
      </p:sp>
      <p:sp>
        <p:nvSpPr>
          <p:cNvPr id="8195" name="Rectangle 3"/>
          <p:cNvSpPr>
            <a:spLocks noGrp="1" noChangeArrowheads="1"/>
          </p:cNvSpPr>
          <p:nvPr>
            <p:ph idx="1"/>
          </p:nvPr>
        </p:nvSpPr>
        <p:spPr>
          <a:xfrm>
            <a:off x="539750" y="1557338"/>
            <a:ext cx="8424863" cy="4824412"/>
          </a:xfrm>
        </p:spPr>
        <p:txBody>
          <a:bodyPr/>
          <a:lstStyle/>
          <a:p>
            <a:r>
              <a:rPr lang="en-US" altLang="en-US" smtClean="0">
                <a:solidFill>
                  <a:schemeClr val="tx1"/>
                </a:solidFill>
              </a:rPr>
              <a:t>Strict control over access to system configuration files</a:t>
            </a:r>
          </a:p>
          <a:p>
            <a:r>
              <a:rPr lang="en-US" altLang="en-US" smtClean="0">
                <a:solidFill>
                  <a:schemeClr val="tx1"/>
                </a:solidFill>
              </a:rPr>
              <a:t>Control privileges </a:t>
            </a:r>
          </a:p>
          <a:p>
            <a:pPr lvl="1"/>
            <a:r>
              <a:rPr lang="en-GB" altLang="en-US" smtClean="0"/>
              <a:t>Users should only have access to the services that they have been specifically authorised to use and any access by remote users or connections to remote computer systems must be authenticated.</a:t>
            </a:r>
            <a:endParaRPr lang="en-US" altLang="en-US" smtClean="0"/>
          </a:p>
          <a:p>
            <a:r>
              <a:rPr lang="en-US" altLang="en-US" smtClean="0">
                <a:solidFill>
                  <a:schemeClr val="tx1"/>
                </a:solidFill>
              </a:rPr>
              <a:t>Encrypted communication channels</a:t>
            </a:r>
          </a:p>
          <a:p>
            <a:pPr lvl="1"/>
            <a:r>
              <a:rPr lang="en-US" altLang="en-US" smtClean="0"/>
              <a:t>Close telnet and ftp ports – use ssh</a:t>
            </a:r>
          </a:p>
          <a:p>
            <a:r>
              <a:rPr lang="en-US" altLang="en-US" smtClean="0">
                <a:solidFill>
                  <a:schemeClr val="tx1"/>
                </a:solidFill>
              </a:rPr>
              <a:t>Monitor system use and performance</a:t>
            </a:r>
          </a:p>
          <a:p>
            <a:r>
              <a:rPr lang="en-US" altLang="en-US" smtClean="0">
                <a:solidFill>
                  <a:schemeClr val="tx1"/>
                </a:solidFill>
              </a:rPr>
              <a:t>Track reports of attacks and vulnerabilities</a:t>
            </a:r>
          </a:p>
          <a:p>
            <a:r>
              <a:rPr lang="en-US" altLang="en-US" smtClean="0">
                <a:solidFill>
                  <a:schemeClr val="tx1"/>
                </a:solidFill>
              </a:rPr>
              <a:t>Test and evaluate failure modes</a:t>
            </a:r>
          </a:p>
          <a:p>
            <a:pPr lvl="1"/>
            <a:r>
              <a:rPr lang="en-US" altLang="en-US" smtClean="0"/>
              <a:t>Avoid single point of failure	</a:t>
            </a:r>
          </a:p>
        </p:txBody>
      </p:sp>
    </p:spTree>
    <p:extLst>
      <p:ext uri="{BB962C8B-B14F-4D97-AF65-F5344CB8AC3E}">
        <p14:creationId xmlns:p14="http://schemas.microsoft.com/office/powerpoint/2010/main" val="4260734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a:xfrm>
            <a:off x="193675" y="179388"/>
            <a:ext cx="6575425" cy="1023937"/>
          </a:xfrm>
        </p:spPr>
        <p:txBody>
          <a:bodyPr/>
          <a:lstStyle/>
          <a:p>
            <a:r>
              <a:rPr lang="en-GB" altLang="en-US" smtClean="0"/>
              <a:t>Actual rules</a:t>
            </a:r>
          </a:p>
        </p:txBody>
      </p:sp>
      <p:sp>
        <p:nvSpPr>
          <p:cNvPr id="33795" name="TextBox 4"/>
          <p:cNvSpPr txBox="1">
            <a:spLocks noChangeArrowheads="1"/>
          </p:cNvSpPr>
          <p:nvPr/>
        </p:nvSpPr>
        <p:spPr bwMode="auto">
          <a:xfrm>
            <a:off x="327025" y="1484313"/>
            <a:ext cx="8135938"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a:t>--state	</a:t>
            </a:r>
          </a:p>
          <a:p>
            <a:pPr eaLnBrk="1" hangingPunct="1"/>
            <a:r>
              <a:rPr lang="en-US"/>
              <a:t>A comma separated list of the connection states to match. </a:t>
            </a:r>
          </a:p>
          <a:p>
            <a:pPr eaLnBrk="1" hangingPunct="1"/>
            <a:r>
              <a:rPr lang="en-US"/>
              <a:t>Possible states are:</a:t>
            </a:r>
          </a:p>
          <a:p>
            <a:pPr eaLnBrk="1" hangingPunct="1"/>
            <a:endParaRPr lang="en-US"/>
          </a:p>
          <a:p>
            <a:pPr eaLnBrk="1" hangingPunct="1"/>
            <a:r>
              <a:rPr lang="en-US"/>
              <a:t>NEW	the packet has started a new connection, or otherwise associated with a connection which has not seen packets in both directions</a:t>
            </a:r>
          </a:p>
          <a:p>
            <a:pPr eaLnBrk="1" hangingPunct="1"/>
            <a:endParaRPr lang="en-US"/>
          </a:p>
          <a:p>
            <a:pPr eaLnBrk="1" hangingPunct="1"/>
            <a:r>
              <a:rPr lang="en-US"/>
              <a:t>ESTABLISHED  	the packet is associated with a connection which has seen packets in both directions</a:t>
            </a:r>
          </a:p>
          <a:p>
            <a:pPr eaLnBrk="1" hangingPunct="1"/>
            <a:endParaRPr lang="en-US"/>
          </a:p>
          <a:p>
            <a:pPr eaLnBrk="1" hangingPunct="1"/>
            <a:r>
              <a:rPr lang="en-US"/>
              <a:t>RELATED	the packet is starting a new connection that is associated with an existing connection, such as an FTP data transfer or an ICMP error</a:t>
            </a:r>
          </a:p>
          <a:p>
            <a:pPr eaLnBrk="1" hangingPunct="1"/>
            <a:endParaRPr lang="en-US"/>
          </a:p>
        </p:txBody>
      </p:sp>
    </p:spTree>
    <p:extLst>
      <p:ext uri="{BB962C8B-B14F-4D97-AF65-F5344CB8AC3E}">
        <p14:creationId xmlns:p14="http://schemas.microsoft.com/office/powerpoint/2010/main" val="1332155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NSF Shares: Protecting Portmap</a:t>
            </a:r>
          </a:p>
        </p:txBody>
      </p:sp>
      <p:sp>
        <p:nvSpPr>
          <p:cNvPr id="24579" name="Rectangle 3"/>
          <p:cNvSpPr>
            <a:spLocks noGrp="1" noChangeArrowheads="1"/>
          </p:cNvSpPr>
          <p:nvPr>
            <p:ph idx="1"/>
          </p:nvPr>
        </p:nvSpPr>
        <p:spPr/>
        <p:txBody>
          <a:bodyPr/>
          <a:lstStyle/>
          <a:p>
            <a:pPr marL="457200" lvl="1" indent="0" eaLnBrk="1" hangingPunct="1">
              <a:lnSpc>
                <a:spcPct val="90000"/>
              </a:lnSpc>
              <a:buFontTx/>
              <a:buNone/>
              <a:defRPr/>
            </a:pPr>
            <a:endParaRPr lang="en-US" sz="1800" dirty="0" smtClean="0"/>
          </a:p>
          <a:p>
            <a:pPr eaLnBrk="1" hangingPunct="1">
              <a:lnSpc>
                <a:spcPct val="90000"/>
              </a:lnSpc>
              <a:defRPr/>
            </a:pPr>
            <a:r>
              <a:rPr lang="en-US" sz="2000" dirty="0" smtClean="0"/>
              <a:t>Also add </a:t>
            </a:r>
            <a:r>
              <a:rPr lang="en-US" sz="2000" dirty="0" err="1" smtClean="0"/>
              <a:t>iptables</a:t>
            </a:r>
            <a:r>
              <a:rPr lang="en-US" sz="2000" dirty="0" smtClean="0"/>
              <a:t> rules to the server restricting access to specific networks.</a:t>
            </a:r>
          </a:p>
          <a:p>
            <a:pPr lvl="1" eaLnBrk="1" hangingPunct="1">
              <a:lnSpc>
                <a:spcPct val="90000"/>
              </a:lnSpc>
              <a:spcAft>
                <a:spcPct val="50000"/>
              </a:spcAft>
              <a:defRPr/>
            </a:pPr>
            <a:r>
              <a:rPr lang="en-US" sz="1800" dirty="0" smtClean="0"/>
              <a:t>This example allows connections to the </a:t>
            </a:r>
            <a:r>
              <a:rPr lang="en-US" sz="1800" dirty="0" err="1" smtClean="0"/>
              <a:t>portmap</a:t>
            </a:r>
            <a:r>
              <a:rPr lang="en-US" sz="1800" dirty="0" smtClean="0"/>
              <a:t> service (listening on port 111) from the 192.168.0/24 network and from </a:t>
            </a:r>
            <a:r>
              <a:rPr lang="en-US" sz="1800" dirty="0" err="1" smtClean="0"/>
              <a:t>localhost</a:t>
            </a:r>
            <a:r>
              <a:rPr lang="en-US" sz="1800" dirty="0" smtClean="0"/>
              <a:t> - All other packets are dropped.</a:t>
            </a:r>
          </a:p>
          <a:p>
            <a:pPr eaLnBrk="1" hangingPunct="1">
              <a:spcBef>
                <a:spcPct val="0"/>
              </a:spcBef>
              <a:buFontTx/>
              <a:buNone/>
              <a:defRPr/>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tcp</a:t>
            </a:r>
            <a:r>
              <a:rPr lang="en-US" sz="1600" dirty="0" smtClean="0">
                <a:latin typeface="Lucida Console" pitchFamily="49" charset="0"/>
              </a:rPr>
              <a:t> -s! 192.168.0.0/24 --</a:t>
            </a:r>
            <a:r>
              <a:rPr lang="en-US" sz="1600" dirty="0" err="1" smtClean="0">
                <a:latin typeface="Lucida Console" pitchFamily="49" charset="0"/>
              </a:rPr>
              <a:t>dport</a:t>
            </a:r>
            <a:r>
              <a:rPr lang="en-US" sz="1600" dirty="0" smtClean="0">
                <a:latin typeface="Lucida Console" pitchFamily="49" charset="0"/>
              </a:rPr>
              <a:t> 111 -j DROP</a:t>
            </a:r>
          </a:p>
          <a:p>
            <a:pPr eaLnBrk="1" hangingPunct="1">
              <a:spcBef>
                <a:spcPct val="0"/>
              </a:spcBef>
              <a:buFontTx/>
              <a:buNone/>
              <a:defRPr/>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udp</a:t>
            </a:r>
            <a:r>
              <a:rPr lang="en-US" sz="1600" dirty="0" smtClean="0">
                <a:latin typeface="Lucida Console" pitchFamily="49" charset="0"/>
              </a:rPr>
              <a:t> -s! 192.168.0.0/24 --</a:t>
            </a:r>
            <a:r>
              <a:rPr lang="en-US" sz="1600" dirty="0" err="1" smtClean="0">
                <a:latin typeface="Lucida Console" pitchFamily="49" charset="0"/>
              </a:rPr>
              <a:t>dport</a:t>
            </a:r>
            <a:r>
              <a:rPr lang="en-US" sz="1600" dirty="0" smtClean="0">
                <a:latin typeface="Lucida Console" pitchFamily="49" charset="0"/>
              </a:rPr>
              <a:t> 111 -j DROP</a:t>
            </a:r>
          </a:p>
          <a:p>
            <a:pPr eaLnBrk="1" hangingPunct="1">
              <a:spcBef>
                <a:spcPct val="0"/>
              </a:spcBef>
              <a:buFontTx/>
              <a:buNone/>
              <a:defRPr/>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tcp</a:t>
            </a:r>
            <a:r>
              <a:rPr lang="en-US" sz="1600" dirty="0" smtClean="0">
                <a:latin typeface="Lucida Console" pitchFamily="49" charset="0"/>
              </a:rPr>
              <a:t> -s  127.0.0.1 --</a:t>
            </a:r>
            <a:r>
              <a:rPr lang="en-US" sz="1600" dirty="0" err="1" smtClean="0">
                <a:latin typeface="Lucida Console" pitchFamily="49" charset="0"/>
              </a:rPr>
              <a:t>dport</a:t>
            </a:r>
            <a:r>
              <a:rPr lang="en-US" sz="1600" dirty="0" smtClean="0">
                <a:latin typeface="Lucida Console" pitchFamily="49" charset="0"/>
              </a:rPr>
              <a:t> 111 -j ACCEPT</a:t>
            </a:r>
          </a:p>
          <a:p>
            <a:pPr eaLnBrk="1" hangingPunct="1">
              <a:spcBef>
                <a:spcPct val="0"/>
              </a:spcBef>
              <a:buFontTx/>
              <a:buNone/>
              <a:defRPr/>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udp</a:t>
            </a:r>
            <a:r>
              <a:rPr lang="en-US" sz="1600" dirty="0" smtClean="0">
                <a:latin typeface="Lucida Console" pitchFamily="49" charset="0"/>
              </a:rPr>
              <a:t> -s  127.0.0.1 --</a:t>
            </a:r>
            <a:r>
              <a:rPr lang="en-US" sz="1600" dirty="0" err="1" smtClean="0">
                <a:latin typeface="Lucida Console" pitchFamily="49" charset="0"/>
              </a:rPr>
              <a:t>dport</a:t>
            </a:r>
            <a:r>
              <a:rPr lang="en-US" sz="1600" dirty="0" smtClean="0">
                <a:latin typeface="Lucida Console" pitchFamily="49" charset="0"/>
              </a:rPr>
              <a:t> 111 -j ACCEPT</a:t>
            </a:r>
          </a:p>
          <a:p>
            <a:pPr eaLnBrk="1" hangingPunct="1">
              <a:spcBef>
                <a:spcPct val="0"/>
              </a:spcBef>
              <a:buFontTx/>
              <a:buNone/>
              <a:defRPr/>
            </a:pPr>
            <a:endParaRPr lang="en-US" sz="1600" dirty="0" smtClean="0">
              <a:latin typeface="Lucida Console" pitchFamily="49" charset="0"/>
            </a:endParaRPr>
          </a:p>
        </p:txBody>
      </p:sp>
      <p:sp>
        <p:nvSpPr>
          <p:cNvPr id="968708" name="Oval 4"/>
          <p:cNvSpPr>
            <a:spLocks noChangeArrowheads="1"/>
          </p:cNvSpPr>
          <p:nvPr/>
        </p:nvSpPr>
        <p:spPr bwMode="auto">
          <a:xfrm>
            <a:off x="3419872" y="3068960"/>
            <a:ext cx="503238" cy="1439862"/>
          </a:xfrm>
          <a:prstGeom prst="ellipse">
            <a:avLst/>
          </a:prstGeom>
          <a:noFill/>
          <a:ln w="19050">
            <a:solidFill>
              <a:srgbClr val="FA1C2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Tree>
    <p:extLst>
      <p:ext uri="{BB962C8B-B14F-4D97-AF65-F5344CB8AC3E}">
        <p14:creationId xmlns:p14="http://schemas.microsoft.com/office/powerpoint/2010/main" val="2109279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8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2059797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3675" y="179388"/>
            <a:ext cx="6575425" cy="1023937"/>
          </a:xfrm>
        </p:spPr>
        <p:txBody>
          <a:bodyPr/>
          <a:lstStyle/>
          <a:p>
            <a:pPr eaLnBrk="1" hangingPunct="1"/>
            <a:r>
              <a:rPr lang="en-US" altLang="en-US" smtClean="0"/>
              <a:t>TCP Wrapper</a:t>
            </a:r>
          </a:p>
        </p:txBody>
      </p:sp>
      <p:sp>
        <p:nvSpPr>
          <p:cNvPr id="13315" name="Rectangle 3"/>
          <p:cNvSpPr>
            <a:spLocks noGrp="1" noChangeArrowheads="1"/>
          </p:cNvSpPr>
          <p:nvPr>
            <p:ph idx="1"/>
          </p:nvPr>
        </p:nvSpPr>
        <p:spPr>
          <a:xfrm>
            <a:off x="395288" y="1844824"/>
            <a:ext cx="7862887" cy="4608364"/>
          </a:xfrm>
        </p:spPr>
        <p:txBody>
          <a:bodyPr/>
          <a:lstStyle/>
          <a:p>
            <a:pPr eaLnBrk="1" hangingPunct="1">
              <a:spcBef>
                <a:spcPts val="1200"/>
              </a:spcBef>
            </a:pPr>
            <a:r>
              <a:rPr lang="en-US" altLang="en-US" sz="2000" dirty="0" smtClean="0"/>
              <a:t>In general terms, a TCP wrapped service is one that has been compiled with the </a:t>
            </a:r>
            <a:r>
              <a:rPr lang="en-US" altLang="en-US" sz="2000" dirty="0" err="1" smtClean="0">
                <a:solidFill>
                  <a:srgbClr val="FF0000"/>
                </a:solidFill>
                <a:latin typeface="Lucida Console" pitchFamily="49" charset="0"/>
              </a:rPr>
              <a:t>libwrap</a:t>
            </a:r>
            <a:r>
              <a:rPr lang="en-US" altLang="en-US" sz="2000" dirty="0" smtClean="0">
                <a:solidFill>
                  <a:srgbClr val="FF0000"/>
                </a:solidFill>
              </a:rPr>
              <a:t> </a:t>
            </a:r>
            <a:r>
              <a:rPr lang="en-US" altLang="en-US" sz="2000" dirty="0" smtClean="0"/>
              <a:t>library</a:t>
            </a:r>
          </a:p>
          <a:p>
            <a:pPr lvl="1" eaLnBrk="1" hangingPunct="1">
              <a:spcBef>
                <a:spcPts val="1200"/>
              </a:spcBef>
            </a:pPr>
            <a:r>
              <a:rPr lang="en-US" altLang="en-US" dirty="0" smtClean="0"/>
              <a:t>These typically include </a:t>
            </a:r>
            <a:r>
              <a:rPr lang="en-US" altLang="en-US" dirty="0" err="1" smtClean="0">
                <a:solidFill>
                  <a:srgbClr val="FF0000"/>
                </a:solidFill>
              </a:rPr>
              <a:t>sshd</a:t>
            </a:r>
            <a:r>
              <a:rPr lang="en-US" altLang="en-US" dirty="0" smtClean="0">
                <a:solidFill>
                  <a:srgbClr val="FF0000"/>
                </a:solidFill>
              </a:rPr>
              <a:t>, </a:t>
            </a:r>
            <a:r>
              <a:rPr lang="en-US" altLang="en-US" dirty="0" err="1" smtClean="0">
                <a:solidFill>
                  <a:srgbClr val="FF0000"/>
                </a:solidFill>
              </a:rPr>
              <a:t>sendmail</a:t>
            </a:r>
            <a:r>
              <a:rPr lang="en-US" altLang="en-US" dirty="0" smtClean="0">
                <a:solidFill>
                  <a:srgbClr val="FF0000"/>
                </a:solidFill>
              </a:rPr>
              <a:t>, </a:t>
            </a:r>
            <a:r>
              <a:rPr lang="en-US" altLang="en-US" dirty="0" err="1" smtClean="0">
                <a:solidFill>
                  <a:srgbClr val="FF0000"/>
                </a:solidFill>
              </a:rPr>
              <a:t>xinetd</a:t>
            </a:r>
            <a:r>
              <a:rPr lang="en-US" altLang="en-US" dirty="0" smtClean="0"/>
              <a:t>, etc.</a:t>
            </a:r>
          </a:p>
          <a:p>
            <a:pPr eaLnBrk="1" hangingPunct="1">
              <a:spcBef>
                <a:spcPts val="1200"/>
              </a:spcBef>
            </a:pPr>
            <a:r>
              <a:rPr lang="en-US" altLang="en-US" sz="2000" dirty="0" smtClean="0"/>
              <a:t>When a connection attempt is made the service checks if connection is allowed based on rules in </a:t>
            </a:r>
            <a:r>
              <a:rPr lang="en-US" altLang="en-US" sz="1800" dirty="0" smtClean="0">
                <a:latin typeface="Lucida Console" pitchFamily="49" charset="0"/>
              </a:rPr>
              <a:t>/</a:t>
            </a:r>
            <a:r>
              <a:rPr lang="en-US" altLang="en-US" sz="1800" dirty="0" err="1" smtClean="0">
                <a:latin typeface="Lucida Console" pitchFamily="49" charset="0"/>
              </a:rPr>
              <a:t>etc</a:t>
            </a:r>
            <a:r>
              <a:rPr lang="en-US" altLang="en-US" sz="1800" dirty="0" smtClean="0">
                <a:latin typeface="Lucida Console" pitchFamily="49" charset="0"/>
              </a:rPr>
              <a:t>/</a:t>
            </a:r>
            <a:r>
              <a:rPr lang="en-US" altLang="en-US" sz="1800" dirty="0" err="1" smtClean="0">
                <a:latin typeface="Lucida Console" pitchFamily="49" charset="0"/>
              </a:rPr>
              <a:t>hosts.allow</a:t>
            </a:r>
            <a:r>
              <a:rPr lang="en-US" altLang="en-US" sz="1800" dirty="0" smtClean="0">
                <a:latin typeface="Lucida Console" pitchFamily="49" charset="0"/>
              </a:rPr>
              <a:t> </a:t>
            </a:r>
            <a:r>
              <a:rPr lang="en-US" altLang="en-US" sz="2000" dirty="0" smtClean="0"/>
              <a:t>and </a:t>
            </a:r>
            <a:r>
              <a:rPr lang="en-US" altLang="en-US" sz="1800" dirty="0" smtClean="0">
                <a:latin typeface="Lucida Console" pitchFamily="49" charset="0"/>
              </a:rPr>
              <a:t>/</a:t>
            </a:r>
            <a:r>
              <a:rPr lang="en-US" altLang="en-US" sz="1800" dirty="0" err="1" smtClean="0">
                <a:latin typeface="Lucida Console" pitchFamily="49" charset="0"/>
              </a:rPr>
              <a:t>etc</a:t>
            </a:r>
            <a:r>
              <a:rPr lang="en-US" altLang="en-US" sz="1800" dirty="0" smtClean="0">
                <a:latin typeface="Lucida Console" pitchFamily="49" charset="0"/>
              </a:rPr>
              <a:t>/</a:t>
            </a:r>
            <a:r>
              <a:rPr lang="en-US" altLang="en-US" sz="1800" dirty="0" err="1" smtClean="0">
                <a:latin typeface="Lucida Console" pitchFamily="49" charset="0"/>
              </a:rPr>
              <a:t>hosts.deny</a:t>
            </a:r>
            <a:endParaRPr lang="en-US" altLang="en-US" sz="1800" dirty="0" smtClean="0">
              <a:latin typeface="Lucida Console" pitchFamily="49" charset="0"/>
            </a:endParaRPr>
          </a:p>
          <a:p>
            <a:pPr lvl="1" eaLnBrk="1" hangingPunct="1">
              <a:spcBef>
                <a:spcPts val="1200"/>
              </a:spcBef>
            </a:pPr>
            <a:r>
              <a:rPr lang="en-US" altLang="en-US" dirty="0" smtClean="0"/>
              <a:t>If no rules for the service are found in either file, or if neither file exists, access to the service is granted.</a:t>
            </a:r>
          </a:p>
          <a:p>
            <a:pPr lvl="1" eaLnBrk="1" hangingPunct="1">
              <a:spcBef>
                <a:spcPts val="1200"/>
              </a:spcBef>
            </a:pPr>
            <a:r>
              <a:rPr lang="en-US" altLang="en-US" dirty="0" smtClean="0"/>
              <a:t>Changes to the </a:t>
            </a:r>
            <a:r>
              <a:rPr lang="en-US" altLang="en-US" dirty="0" err="1" smtClean="0">
                <a:latin typeface="Lucida Console" pitchFamily="49" charset="0"/>
              </a:rPr>
              <a:t>hosts.allow</a:t>
            </a:r>
            <a:r>
              <a:rPr lang="en-US" altLang="en-US" dirty="0" smtClean="0"/>
              <a:t> and </a:t>
            </a:r>
            <a:r>
              <a:rPr lang="en-US" altLang="en-US" dirty="0" err="1" smtClean="0">
                <a:latin typeface="Lucida Console" pitchFamily="49" charset="0"/>
              </a:rPr>
              <a:t>hosts.deny</a:t>
            </a:r>
            <a:r>
              <a:rPr lang="en-US" altLang="en-US" dirty="0" smtClean="0"/>
              <a:t> are dynamic: they take effect as soon as the file is saved.</a:t>
            </a:r>
          </a:p>
          <a:p>
            <a:pPr eaLnBrk="1" hangingPunct="1"/>
            <a:endParaRPr lang="en-US" altLang="en-US" sz="2000" dirty="0" smtClean="0"/>
          </a:p>
        </p:txBody>
      </p:sp>
    </p:spTree>
    <p:extLst>
      <p:ext uri="{BB962C8B-B14F-4D97-AF65-F5344CB8AC3E}">
        <p14:creationId xmlns:p14="http://schemas.microsoft.com/office/powerpoint/2010/main" val="3772593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TCP Wrapper - Examples</a:t>
            </a:r>
          </a:p>
        </p:txBody>
      </p:sp>
      <p:sp>
        <p:nvSpPr>
          <p:cNvPr id="36867" name="Rectangle 3"/>
          <p:cNvSpPr>
            <a:spLocks noGrp="1" noChangeArrowheads="1"/>
          </p:cNvSpPr>
          <p:nvPr>
            <p:ph idx="1"/>
          </p:nvPr>
        </p:nvSpPr>
        <p:spPr>
          <a:xfrm>
            <a:off x="539552" y="1540242"/>
            <a:ext cx="6985148" cy="3616950"/>
          </a:xfrm>
        </p:spPr>
        <p:txBody>
          <a:bodyPr/>
          <a:lstStyle/>
          <a:p>
            <a:pPr eaLnBrk="1" hangingPunct="1">
              <a:buFontTx/>
              <a:buNone/>
            </a:pPr>
            <a:r>
              <a:rPr lang="en-US" sz="1800" b="1" dirty="0" smtClean="0">
                <a:solidFill>
                  <a:schemeClr val="accent2"/>
                </a:solidFill>
                <a:latin typeface="Lucida Console" pitchFamily="49" charset="0"/>
              </a:rPr>
              <a:t>ALL : .example.com EXCEPT cracker.example.com</a:t>
            </a:r>
          </a:p>
          <a:p>
            <a:pPr eaLnBrk="1" hangingPunct="1">
              <a:spcBef>
                <a:spcPts val="1800"/>
              </a:spcBef>
            </a:pPr>
            <a:r>
              <a:rPr lang="en-US" sz="2000" dirty="0" smtClean="0"/>
              <a:t>If this rule appears in /</a:t>
            </a:r>
            <a:r>
              <a:rPr lang="en-US" sz="2000" dirty="0" err="1" smtClean="0"/>
              <a:t>etc</a:t>
            </a:r>
            <a:r>
              <a:rPr lang="en-US" sz="2000" dirty="0" smtClean="0"/>
              <a:t>/</a:t>
            </a:r>
            <a:r>
              <a:rPr lang="en-US" sz="2000" dirty="0" err="1" smtClean="0"/>
              <a:t>hosts.allow</a:t>
            </a:r>
            <a:r>
              <a:rPr lang="en-US" sz="2000" dirty="0" smtClean="0"/>
              <a:t>, all example.com hosts are allowed to connect to all services except cracker.example.com</a:t>
            </a:r>
          </a:p>
          <a:p>
            <a:pPr eaLnBrk="1" hangingPunct="1">
              <a:spcBef>
                <a:spcPts val="1800"/>
              </a:spcBef>
            </a:pPr>
            <a:r>
              <a:rPr lang="en-US" sz="2000" dirty="0" smtClean="0"/>
              <a:t>If this rule appears in /</a:t>
            </a:r>
            <a:r>
              <a:rPr lang="en-US" sz="2000" dirty="0" err="1" smtClean="0"/>
              <a:t>etc</a:t>
            </a:r>
            <a:r>
              <a:rPr lang="en-US" sz="2000" dirty="0" smtClean="0"/>
              <a:t>/</a:t>
            </a:r>
            <a:r>
              <a:rPr lang="en-US" sz="2000" dirty="0" err="1" smtClean="0"/>
              <a:t>hosts.deny</a:t>
            </a:r>
            <a:r>
              <a:rPr lang="en-US" sz="2000" dirty="0" smtClean="0"/>
              <a:t>, only cracker.example.com has access to all services, and other example.com hosts have access to none</a:t>
            </a:r>
          </a:p>
          <a:p>
            <a:pPr eaLnBrk="1" hangingPunct="1">
              <a:spcBef>
                <a:spcPts val="1800"/>
              </a:spcBef>
              <a:buFontTx/>
              <a:buNone/>
            </a:pPr>
            <a:r>
              <a:rPr lang="en-US" sz="2000" dirty="0" smtClean="0"/>
              <a:t>		So, what is the effect of this?</a:t>
            </a:r>
          </a:p>
          <a:p>
            <a:pPr lvl="2" eaLnBrk="1" hangingPunct="1">
              <a:spcBef>
                <a:spcPct val="50000"/>
              </a:spcBef>
              <a:buFontTx/>
              <a:buNone/>
            </a:pPr>
            <a:r>
              <a:rPr lang="en-US" sz="1600" b="1" dirty="0" smtClean="0">
                <a:latin typeface="Lucida Console" pitchFamily="49" charset="0"/>
              </a:rPr>
              <a:t>		ALL EXCEPT </a:t>
            </a:r>
            <a:r>
              <a:rPr lang="en-US" sz="1600" b="1" dirty="0" err="1" smtClean="0">
                <a:latin typeface="Lucida Console" pitchFamily="49" charset="0"/>
              </a:rPr>
              <a:t>telnetd</a:t>
            </a:r>
            <a:r>
              <a:rPr lang="en-US" sz="1600" b="1" dirty="0" smtClean="0">
                <a:latin typeface="Lucida Console" pitchFamily="49" charset="0"/>
              </a:rPr>
              <a:t> : 192.168.0. </a:t>
            </a:r>
          </a:p>
        </p:txBody>
      </p:sp>
      <p:sp>
        <p:nvSpPr>
          <p:cNvPr id="2" name="TextBox 1"/>
          <p:cNvSpPr txBox="1"/>
          <p:nvPr/>
        </p:nvSpPr>
        <p:spPr>
          <a:xfrm>
            <a:off x="7364045" y="2132856"/>
            <a:ext cx="1340606" cy="830997"/>
          </a:xfrm>
          <a:prstGeom prst="rect">
            <a:avLst/>
          </a:prstGeom>
          <a:solidFill>
            <a:srgbClr val="FFC000"/>
          </a:solidFill>
          <a:ln w="38100">
            <a:solidFill>
              <a:srgbClr val="C00000"/>
            </a:solidFill>
          </a:ln>
        </p:spPr>
        <p:txBody>
          <a:bodyPr wrap="square" rtlCol="0">
            <a:spAutoFit/>
          </a:bodyPr>
          <a:lstStyle/>
          <a:p>
            <a:pPr algn="ctr"/>
            <a:r>
              <a:rPr lang="en-US" sz="1600" dirty="0" smtClean="0"/>
              <a:t>Only specifically allowed</a:t>
            </a:r>
            <a:endParaRPr lang="en-US" sz="1600" dirty="0"/>
          </a:p>
        </p:txBody>
      </p:sp>
      <p:sp>
        <p:nvSpPr>
          <p:cNvPr id="5" name="TextBox 4"/>
          <p:cNvSpPr txBox="1"/>
          <p:nvPr/>
        </p:nvSpPr>
        <p:spPr>
          <a:xfrm>
            <a:off x="7335850" y="3429000"/>
            <a:ext cx="1340606" cy="830997"/>
          </a:xfrm>
          <a:prstGeom prst="rect">
            <a:avLst/>
          </a:prstGeom>
          <a:solidFill>
            <a:srgbClr val="FFC000"/>
          </a:solidFill>
          <a:ln w="38100">
            <a:solidFill>
              <a:srgbClr val="C00000"/>
            </a:solidFill>
          </a:ln>
        </p:spPr>
        <p:txBody>
          <a:bodyPr wrap="square" rtlCol="0">
            <a:spAutoFit/>
          </a:bodyPr>
          <a:lstStyle/>
          <a:p>
            <a:pPr algn="ctr"/>
            <a:r>
              <a:rPr lang="en-US" sz="1600" dirty="0" smtClean="0"/>
              <a:t>Only specifically denied</a:t>
            </a:r>
            <a:endParaRPr lang="en-US" sz="1600" dirty="0"/>
          </a:p>
        </p:txBody>
      </p:sp>
      <p:sp>
        <p:nvSpPr>
          <p:cNvPr id="6" name="Content Placeholder 2"/>
          <p:cNvSpPr txBox="1">
            <a:spLocks/>
          </p:cNvSpPr>
          <p:nvPr/>
        </p:nvSpPr>
        <p:spPr bwMode="auto">
          <a:xfrm>
            <a:off x="218052" y="5445224"/>
            <a:ext cx="4785996" cy="11926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98425" indent="0" eaLnBrk="1" hangingPunct="1">
              <a:spcBef>
                <a:spcPts val="600"/>
              </a:spcBef>
              <a:buNone/>
              <a:defRPr/>
            </a:pPr>
            <a:r>
              <a:rPr lang="en-US" sz="2000" dirty="0" err="1" smtClean="0">
                <a:latin typeface="Lucida Console" pitchFamily="49" charset="0"/>
              </a:rPr>
              <a:t>hosts.deny</a:t>
            </a:r>
            <a:r>
              <a:rPr lang="en-US" sz="2000" dirty="0" smtClean="0"/>
              <a:t> can simply specify </a:t>
            </a:r>
          </a:p>
          <a:p>
            <a:pPr marL="0" indent="0" eaLnBrk="1" hangingPunct="1">
              <a:spcBef>
                <a:spcPts val="600"/>
              </a:spcBef>
              <a:buFontTx/>
              <a:buNone/>
              <a:defRPr/>
            </a:pPr>
            <a:r>
              <a:rPr lang="en-US" sz="2000" dirty="0" smtClean="0">
                <a:latin typeface="Lucida Console" pitchFamily="49" charset="0"/>
              </a:rPr>
              <a:t>		ALL:ALL</a:t>
            </a:r>
          </a:p>
          <a:p>
            <a:pPr marL="98425" indent="0" eaLnBrk="1" hangingPunct="1">
              <a:spcBef>
                <a:spcPts val="600"/>
              </a:spcBef>
              <a:buNone/>
              <a:defRPr/>
            </a:pPr>
            <a:r>
              <a:rPr lang="en-US" sz="2000" dirty="0" smtClean="0"/>
              <a:t>With all specific rules in </a:t>
            </a:r>
            <a:r>
              <a:rPr lang="en-US" sz="2000" dirty="0" err="1" smtClean="0">
                <a:latin typeface="Lucida Console" pitchFamily="49" charset="0"/>
              </a:rPr>
              <a:t>hosts.allow</a:t>
            </a:r>
            <a:endParaRPr lang="en-US" sz="2000" dirty="0" smtClean="0"/>
          </a:p>
        </p:txBody>
      </p:sp>
      <p:sp>
        <p:nvSpPr>
          <p:cNvPr id="7" name="Content Placeholder 2"/>
          <p:cNvSpPr txBox="1">
            <a:spLocks/>
          </p:cNvSpPr>
          <p:nvPr/>
        </p:nvSpPr>
        <p:spPr bwMode="auto">
          <a:xfrm>
            <a:off x="5508104" y="5542745"/>
            <a:ext cx="2953899" cy="99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a:solidFill>
                  <a:schemeClr val="tx1"/>
                </a:solidFill>
                <a:latin typeface="Arial" charset="0"/>
              </a:defRPr>
            </a:lvl1pPr>
            <a:lvl2pPr marL="742950" indent="-285750" defTabSz="457200" eaLnBrk="0" hangingPunct="0">
              <a:defRPr>
                <a:solidFill>
                  <a:schemeClr val="tx1"/>
                </a:solidFill>
                <a:latin typeface="Arial" charset="0"/>
              </a:defRPr>
            </a:lvl2pPr>
            <a:lvl3pPr marL="1143000" indent="-228600" defTabSz="457200" eaLnBrk="0" hangingPunct="0">
              <a:defRPr>
                <a:solidFill>
                  <a:schemeClr val="tx1"/>
                </a:solidFill>
                <a:latin typeface="Arial" charset="0"/>
              </a:defRPr>
            </a:lvl3pPr>
            <a:lvl4pPr marL="1600200" indent="-228600" defTabSz="457200" eaLnBrk="0" hangingPunct="0">
              <a:defRPr>
                <a:solidFill>
                  <a:schemeClr val="tx1"/>
                </a:solidFill>
                <a:latin typeface="Arial" charset="0"/>
              </a:defRPr>
            </a:lvl4pPr>
            <a:lvl5pPr marL="2057400" indent="-228600" defTabSz="457200" eaLnBrk="0" hangingPunct="0">
              <a:defRPr>
                <a:solidFill>
                  <a:schemeClr val="tx1"/>
                </a:solidFill>
                <a:latin typeface="Arial" charset="0"/>
              </a:defRPr>
            </a:lvl5pPr>
            <a:lvl6pPr marL="2514600" indent="-228600" algn="ctr" defTabSz="457200" eaLnBrk="0" fontAlgn="base" hangingPunct="0">
              <a:spcBef>
                <a:spcPct val="0"/>
              </a:spcBef>
              <a:spcAft>
                <a:spcPct val="0"/>
              </a:spcAft>
              <a:defRPr>
                <a:solidFill>
                  <a:schemeClr val="tx1"/>
                </a:solidFill>
                <a:latin typeface="Arial" charset="0"/>
              </a:defRPr>
            </a:lvl6pPr>
            <a:lvl7pPr marL="2971800" indent="-228600" algn="ctr" defTabSz="457200" eaLnBrk="0" fontAlgn="base" hangingPunct="0">
              <a:spcBef>
                <a:spcPct val="0"/>
              </a:spcBef>
              <a:spcAft>
                <a:spcPct val="0"/>
              </a:spcAft>
              <a:defRPr>
                <a:solidFill>
                  <a:schemeClr val="tx1"/>
                </a:solidFill>
                <a:latin typeface="Arial" charset="0"/>
              </a:defRPr>
            </a:lvl7pPr>
            <a:lvl8pPr marL="3429000" indent="-228600" algn="ctr" defTabSz="457200" eaLnBrk="0" fontAlgn="base" hangingPunct="0">
              <a:spcBef>
                <a:spcPct val="0"/>
              </a:spcBef>
              <a:spcAft>
                <a:spcPct val="0"/>
              </a:spcAft>
              <a:defRPr>
                <a:solidFill>
                  <a:schemeClr val="tx1"/>
                </a:solidFill>
                <a:latin typeface="Arial" charset="0"/>
              </a:defRPr>
            </a:lvl8pPr>
            <a:lvl9pPr marL="3886200" indent="-228600" algn="ctr" defTabSz="4572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rgbClr val="ED1C24"/>
              </a:buClr>
            </a:pPr>
            <a:r>
              <a:rPr lang="en-US" dirty="0">
                <a:solidFill>
                  <a:srgbClr val="C00000"/>
                </a:solidFill>
              </a:rPr>
              <a:t>blocked unless explicitly </a:t>
            </a:r>
            <a:r>
              <a:rPr lang="en-US" dirty="0" smtClean="0">
                <a:solidFill>
                  <a:srgbClr val="C00000"/>
                </a:solidFill>
              </a:rPr>
              <a:t>allowed is also called </a:t>
            </a:r>
            <a:r>
              <a:rPr lang="en-US" b="1" dirty="0" smtClean="0">
                <a:solidFill>
                  <a:srgbClr val="ED1C24"/>
                </a:solidFill>
              </a:rPr>
              <a:t>Implicit deny</a:t>
            </a:r>
            <a:endParaRPr lang="en-US" b="1" dirty="0">
              <a:solidFill>
                <a:srgbClr val="C00000"/>
              </a:solidFill>
            </a:endParaRPr>
          </a:p>
        </p:txBody>
      </p:sp>
    </p:spTree>
    <p:extLst>
      <p:ext uri="{BB962C8B-B14F-4D97-AF65-F5344CB8AC3E}">
        <p14:creationId xmlns:p14="http://schemas.microsoft.com/office/powerpoint/2010/main" val="1803049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3675" y="179388"/>
            <a:ext cx="6575425" cy="1023937"/>
          </a:xfrm>
        </p:spPr>
        <p:txBody>
          <a:bodyPr/>
          <a:lstStyle/>
          <a:p>
            <a:pPr eaLnBrk="1" hangingPunct="1"/>
            <a:r>
              <a:rPr lang="en-US" altLang="en-US" smtClean="0"/>
              <a:t>IPtables or TCPwrap ?</a:t>
            </a:r>
          </a:p>
        </p:txBody>
      </p:sp>
      <p:sp>
        <p:nvSpPr>
          <p:cNvPr id="14339" name="Text Box 5"/>
          <p:cNvSpPr txBox="1">
            <a:spLocks noChangeArrowheads="1"/>
          </p:cNvSpPr>
          <p:nvPr/>
        </p:nvSpPr>
        <p:spPr bwMode="auto">
          <a:xfrm>
            <a:off x="449263" y="2133600"/>
            <a:ext cx="4681537"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t>TCPwrap is simpler, rules take effect immediately, can use domain names</a:t>
            </a:r>
          </a:p>
          <a:p>
            <a:pPr eaLnBrk="1" hangingPunct="1"/>
            <a:endParaRPr lang="en-US" altLang="en-US" sz="2000"/>
          </a:p>
          <a:p>
            <a:pPr eaLnBrk="1" hangingPunct="1"/>
            <a:r>
              <a:rPr lang="en-US" altLang="en-US" sz="2000"/>
              <a:t>IPtables is faster, but rules are more difficult to write and require restart, limited to layers 3 and 4 </a:t>
            </a:r>
          </a:p>
          <a:p>
            <a:pPr eaLnBrk="1" hangingPunct="1"/>
            <a:endParaRPr lang="en-US" altLang="en-US" sz="2000"/>
          </a:p>
          <a:p>
            <a:pPr eaLnBrk="1" hangingPunct="1"/>
            <a:r>
              <a:rPr lang="en-US" altLang="en-US"/>
              <a:t>No need for redundant rules</a:t>
            </a:r>
          </a:p>
          <a:p>
            <a:pPr eaLnBrk="1" hangingPunct="1"/>
            <a:r>
              <a:rPr lang="en-US" altLang="en-US"/>
              <a:t>Lots of ways to divide things up</a:t>
            </a:r>
          </a:p>
          <a:p>
            <a:pPr eaLnBrk="1" hangingPunct="1"/>
            <a:endParaRPr lang="en-US" altLang="en-US"/>
          </a:p>
          <a:p>
            <a:pPr eaLnBrk="1" hangingPunct="1"/>
            <a:r>
              <a:rPr lang="en-US" altLang="en-US"/>
              <a:t>Need to use the logfiles over time to see traffic patterns and make informed decisions</a:t>
            </a:r>
          </a:p>
        </p:txBody>
      </p:sp>
      <p:pic>
        <p:nvPicPr>
          <p:cNvPr id="1434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533525"/>
            <a:ext cx="338455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7881742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228600" y="1447800"/>
            <a:ext cx="7799388" cy="5076825"/>
          </a:xfrm>
        </p:spPr>
        <p:txBody>
          <a:bodyPr/>
          <a:lstStyle/>
          <a:p>
            <a:pPr>
              <a:spcBef>
                <a:spcPts val="1200"/>
              </a:spcBef>
              <a:defRPr/>
            </a:pPr>
            <a:r>
              <a:rPr lang="en-US" altLang="en-US" dirty="0" err="1" smtClean="0">
                <a:solidFill>
                  <a:srgbClr val="FF0000"/>
                </a:solidFill>
              </a:rPr>
              <a:t>hping</a:t>
            </a:r>
            <a:r>
              <a:rPr lang="en-US" altLang="en-US" dirty="0" smtClean="0">
                <a:solidFill>
                  <a:schemeClr val="accent2"/>
                </a:solidFill>
              </a:rPr>
              <a:t> is </a:t>
            </a:r>
            <a:r>
              <a:rPr lang="en-US" altLang="en-US" b="1" dirty="0" smtClean="0">
                <a:solidFill>
                  <a:schemeClr val="accent6">
                    <a:lumMod val="40000"/>
                    <a:lumOff val="60000"/>
                  </a:schemeClr>
                </a:solidFill>
              </a:rPr>
              <a:t>a packet assembler/analyzer used for crafting TCP/IP packets. </a:t>
            </a:r>
          </a:p>
          <a:p>
            <a:pPr>
              <a:spcBef>
                <a:spcPts val="1200"/>
              </a:spcBef>
              <a:defRPr/>
            </a:pPr>
            <a:r>
              <a:rPr lang="en-US" altLang="en-US" dirty="0" smtClean="0">
                <a:solidFill>
                  <a:schemeClr val="accent2"/>
                </a:solidFill>
              </a:rPr>
              <a:t>It sends empty (0 data byte) packets by default, but has lots of options for tuning the payload</a:t>
            </a:r>
          </a:p>
          <a:p>
            <a:pPr>
              <a:spcBef>
                <a:spcPts val="1200"/>
              </a:spcBef>
              <a:defRPr/>
            </a:pPr>
            <a:r>
              <a:rPr lang="en-US" altLang="en-US" dirty="0" smtClean="0">
                <a:solidFill>
                  <a:schemeClr val="accent2"/>
                </a:solidFill>
              </a:rPr>
              <a:t>You can experiment probing and </a:t>
            </a:r>
            <a:r>
              <a:rPr lang="en-US" altLang="en-US" dirty="0" err="1" smtClean="0">
                <a:solidFill>
                  <a:schemeClr val="accent2"/>
                </a:solidFill>
              </a:rPr>
              <a:t>analysing</a:t>
            </a:r>
            <a:r>
              <a:rPr lang="en-US" altLang="en-US" dirty="0" smtClean="0">
                <a:solidFill>
                  <a:schemeClr val="accent2"/>
                </a:solidFill>
              </a:rPr>
              <a:t> your firewalls and network by sending a variety of probe types with different flag settings. </a:t>
            </a:r>
          </a:p>
          <a:p>
            <a:pPr>
              <a:spcBef>
                <a:spcPts val="1200"/>
              </a:spcBef>
              <a:defRPr/>
            </a:pPr>
            <a:endParaRPr lang="en-US" altLang="en-US" dirty="0" smtClean="0">
              <a:solidFill>
                <a:schemeClr val="accent2"/>
              </a:solidFill>
            </a:endParaRPr>
          </a:p>
        </p:txBody>
      </p:sp>
      <p:sp>
        <p:nvSpPr>
          <p:cNvPr id="15363" name="Title 2"/>
          <p:cNvSpPr>
            <a:spLocks noGrp="1"/>
          </p:cNvSpPr>
          <p:nvPr>
            <p:ph type="title"/>
          </p:nvPr>
        </p:nvSpPr>
        <p:spPr>
          <a:xfrm>
            <a:off x="193675" y="179388"/>
            <a:ext cx="6575425" cy="1023937"/>
          </a:xfrm>
        </p:spPr>
        <p:txBody>
          <a:bodyPr/>
          <a:lstStyle/>
          <a:p>
            <a:r>
              <a:rPr lang="en-GB" altLang="en-US" smtClean="0"/>
              <a:t>hping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3675" y="179388"/>
            <a:ext cx="6575425" cy="1023937"/>
          </a:xfrm>
        </p:spPr>
        <p:txBody>
          <a:bodyPr/>
          <a:lstStyle/>
          <a:p>
            <a:r>
              <a:rPr lang="en-GB" altLang="en-US" smtClean="0"/>
              <a:t>Background: TCP</a:t>
            </a:r>
          </a:p>
        </p:txBody>
      </p:sp>
      <p:pic>
        <p:nvPicPr>
          <p:cNvPr id="1638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3925" y="2924175"/>
            <a:ext cx="647382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1"/>
          <p:cNvSpPr txBox="1">
            <a:spLocks/>
          </p:cNvSpPr>
          <p:nvPr/>
        </p:nvSpPr>
        <p:spPr>
          <a:xfrm>
            <a:off x="228600" y="1447800"/>
            <a:ext cx="8447088" cy="1476375"/>
          </a:xfrm>
          <a:prstGeom prst="rect">
            <a:avLst/>
          </a:prstGeom>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anose="02020603050405020304"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anose="02020603050405020304"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defRPr/>
            </a:pPr>
            <a:r>
              <a:rPr lang="en-US" sz="2000" kern="0" dirty="0" smtClean="0"/>
              <a:t>The TCP segment (packet) header has six flag bits that can be set independently. </a:t>
            </a:r>
          </a:p>
          <a:p>
            <a:pPr>
              <a:defRPr/>
            </a:pPr>
            <a:r>
              <a:rPr lang="en-US" sz="2000" kern="0" dirty="0" smtClean="0"/>
              <a:t>A mnemonic to remember them in order is </a:t>
            </a:r>
          </a:p>
          <a:p>
            <a:pPr marL="98425" indent="0">
              <a:spcBef>
                <a:spcPts val="0"/>
              </a:spcBef>
              <a:buFontTx/>
              <a:buNone/>
              <a:defRPr/>
            </a:pPr>
            <a:r>
              <a:rPr lang="en-US" sz="2000" kern="0" dirty="0"/>
              <a:t>	</a:t>
            </a:r>
            <a:r>
              <a:rPr lang="en-US" sz="2000" b="1" kern="0" dirty="0" smtClean="0">
                <a:solidFill>
                  <a:srgbClr val="FF0000"/>
                </a:solidFill>
              </a:rPr>
              <a:t>U</a:t>
            </a:r>
            <a:r>
              <a:rPr lang="en-US" sz="2000" kern="0" dirty="0" smtClean="0"/>
              <a:t>nskilled </a:t>
            </a:r>
            <a:r>
              <a:rPr lang="en-US" sz="2000" b="1" kern="0" dirty="0" smtClean="0">
                <a:solidFill>
                  <a:srgbClr val="FF0000"/>
                </a:solidFill>
              </a:rPr>
              <a:t>A</a:t>
            </a:r>
            <a:r>
              <a:rPr lang="en-US" sz="2000" kern="0" dirty="0" smtClean="0"/>
              <a:t>ttackers </a:t>
            </a:r>
            <a:r>
              <a:rPr lang="en-US" sz="2000" b="1" kern="0" dirty="0" smtClean="0">
                <a:solidFill>
                  <a:srgbClr val="FF0000"/>
                </a:solidFill>
              </a:rPr>
              <a:t>P</a:t>
            </a:r>
            <a:r>
              <a:rPr lang="en-US" sz="2000" kern="0" dirty="0" smtClean="0"/>
              <a:t>ester </a:t>
            </a:r>
            <a:r>
              <a:rPr lang="en-US" sz="2000" b="1" kern="0" dirty="0" smtClean="0">
                <a:solidFill>
                  <a:srgbClr val="FF0000"/>
                </a:solidFill>
              </a:rPr>
              <a:t>R</a:t>
            </a:r>
            <a:r>
              <a:rPr lang="en-US" sz="2000" kern="0" dirty="0" smtClean="0"/>
              <a:t>eal </a:t>
            </a:r>
            <a:r>
              <a:rPr lang="en-US" sz="2000" b="1" kern="0" dirty="0" smtClean="0">
                <a:solidFill>
                  <a:srgbClr val="FF0000"/>
                </a:solidFill>
              </a:rPr>
              <a:t>S</a:t>
            </a:r>
            <a:r>
              <a:rPr lang="en-US" sz="2000" kern="0" dirty="0" smtClean="0"/>
              <a:t>ecurity </a:t>
            </a:r>
            <a:r>
              <a:rPr lang="en-US" sz="2000" b="1" kern="0" dirty="0" smtClean="0">
                <a:solidFill>
                  <a:srgbClr val="FF0000"/>
                </a:solidFill>
              </a:rPr>
              <a:t>F</a:t>
            </a:r>
            <a:r>
              <a:rPr lang="en-US" sz="2000" kern="0" dirty="0" smtClean="0"/>
              <a:t>olks.</a:t>
            </a:r>
          </a:p>
        </p:txBody>
      </p:sp>
      <p:sp>
        <p:nvSpPr>
          <p:cNvPr id="16389" name="Rounded Rectangle 4"/>
          <p:cNvSpPr>
            <a:spLocks noChangeArrowheads="1"/>
          </p:cNvSpPr>
          <p:nvPr/>
        </p:nvSpPr>
        <p:spPr bwMode="auto">
          <a:xfrm>
            <a:off x="1258888" y="4868863"/>
            <a:ext cx="4176712" cy="1368425"/>
          </a:xfrm>
          <a:prstGeom prst="roundRect">
            <a:avLst>
              <a:gd name="adj" fmla="val 16667"/>
            </a:avLst>
          </a:pr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ltLang="en-US"/>
          </a:p>
        </p:txBody>
      </p:sp>
      <p:sp>
        <p:nvSpPr>
          <p:cNvPr id="16390" name="TextBox 5"/>
          <p:cNvSpPr txBox="1">
            <a:spLocks noChangeArrowheads="1"/>
          </p:cNvSpPr>
          <p:nvPr/>
        </p:nvSpPr>
        <p:spPr bwMode="auto">
          <a:xfrm>
            <a:off x="2627313" y="6423025"/>
            <a:ext cx="6216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200"/>
              <a:t>http://www.lovemytool.com/blog/2010/07/practical-tcp-series-tcp-flags-by-chris-greer.html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447088" cy="4645025"/>
          </a:xfrm>
        </p:spPr>
        <p:txBody>
          <a:bodyPr/>
          <a:lstStyle/>
          <a:p>
            <a:pPr marL="98425" indent="0">
              <a:spcBef>
                <a:spcPts val="600"/>
              </a:spcBef>
              <a:buFontTx/>
              <a:buNone/>
              <a:defRPr/>
            </a:pPr>
            <a:r>
              <a:rPr lang="en-US" sz="2200" dirty="0" smtClean="0"/>
              <a:t>Four flag bits can be set to describe the state of the connection:</a:t>
            </a:r>
          </a:p>
          <a:p>
            <a:pPr>
              <a:spcBef>
                <a:spcPts val="600"/>
              </a:spcBef>
              <a:defRPr/>
            </a:pPr>
            <a:r>
              <a:rPr lang="en-US" sz="2200" dirty="0" smtClean="0">
                <a:solidFill>
                  <a:srgbClr val="C00000"/>
                </a:solidFill>
              </a:rPr>
              <a:t>SYN</a:t>
            </a:r>
            <a:r>
              <a:rPr lang="en-US" sz="2200" dirty="0" smtClean="0"/>
              <a:t> (</a:t>
            </a:r>
            <a:r>
              <a:rPr lang="en-US" sz="2200" dirty="0" err="1" smtClean="0"/>
              <a:t>SYNchronise</a:t>
            </a:r>
            <a:r>
              <a:rPr lang="en-US" sz="2200" dirty="0" smtClean="0"/>
              <a:t>) is used for starting a connection</a:t>
            </a:r>
          </a:p>
          <a:p>
            <a:pPr>
              <a:spcBef>
                <a:spcPts val="600"/>
              </a:spcBef>
              <a:defRPr/>
            </a:pPr>
            <a:r>
              <a:rPr lang="en-US" sz="2200" dirty="0" smtClean="0">
                <a:solidFill>
                  <a:srgbClr val="C00000"/>
                </a:solidFill>
              </a:rPr>
              <a:t>ACK</a:t>
            </a:r>
            <a:r>
              <a:rPr lang="en-US" sz="2200" dirty="0" smtClean="0"/>
              <a:t> (</a:t>
            </a:r>
            <a:r>
              <a:rPr lang="en-US" sz="2200" dirty="0" err="1" smtClean="0"/>
              <a:t>ACKnowledge</a:t>
            </a:r>
            <a:r>
              <a:rPr lang="en-US" sz="2200" dirty="0" smtClean="0"/>
              <a:t>) is used to confirm packets are received</a:t>
            </a:r>
          </a:p>
          <a:p>
            <a:pPr>
              <a:spcBef>
                <a:spcPts val="600"/>
              </a:spcBef>
              <a:defRPr/>
            </a:pPr>
            <a:r>
              <a:rPr lang="en-US" sz="2200" dirty="0" smtClean="0">
                <a:solidFill>
                  <a:srgbClr val="C00000"/>
                </a:solidFill>
              </a:rPr>
              <a:t>FIN</a:t>
            </a:r>
            <a:r>
              <a:rPr lang="en-US" sz="2200" dirty="0" smtClean="0"/>
              <a:t> (</a:t>
            </a:r>
            <a:r>
              <a:rPr lang="en-US" sz="2200" dirty="0" err="1" smtClean="0"/>
              <a:t>FINish</a:t>
            </a:r>
            <a:r>
              <a:rPr lang="en-US" sz="2200" dirty="0" smtClean="0"/>
              <a:t>) is used for ending a connection</a:t>
            </a:r>
          </a:p>
          <a:p>
            <a:pPr>
              <a:spcBef>
                <a:spcPts val="600"/>
              </a:spcBef>
              <a:defRPr/>
            </a:pPr>
            <a:r>
              <a:rPr lang="en-US" sz="2200" dirty="0" smtClean="0">
                <a:solidFill>
                  <a:srgbClr val="C00000"/>
                </a:solidFill>
              </a:rPr>
              <a:t>RST</a:t>
            </a:r>
            <a:r>
              <a:rPr lang="en-US" sz="2200" dirty="0" smtClean="0"/>
              <a:t> (</a:t>
            </a:r>
            <a:r>
              <a:rPr lang="en-US" sz="2200" dirty="0" err="1" smtClean="0"/>
              <a:t>ReSeT</a:t>
            </a:r>
            <a:r>
              <a:rPr lang="en-US" sz="2200" dirty="0" smtClean="0"/>
              <a:t>) is used to denote no service on the port (closed)</a:t>
            </a:r>
          </a:p>
          <a:p>
            <a:pPr>
              <a:spcBef>
                <a:spcPts val="1800"/>
              </a:spcBef>
              <a:defRPr/>
            </a:pPr>
            <a:r>
              <a:rPr lang="en-US" sz="2200" dirty="0" smtClean="0"/>
              <a:t>PSH (</a:t>
            </a:r>
            <a:r>
              <a:rPr lang="en-US" sz="2200" dirty="0" err="1" smtClean="0"/>
              <a:t>PuSH</a:t>
            </a:r>
            <a:r>
              <a:rPr lang="en-US" sz="2200" dirty="0" smtClean="0"/>
              <a:t>) and URG (</a:t>
            </a:r>
            <a:r>
              <a:rPr lang="en-US" sz="2200" dirty="0" err="1" smtClean="0"/>
              <a:t>URGent</a:t>
            </a:r>
            <a:r>
              <a:rPr lang="en-US" sz="2200" dirty="0" smtClean="0"/>
              <a:t>) are used to ensure priority over other packets for processing when a packet is received. </a:t>
            </a:r>
          </a:p>
          <a:p>
            <a:pPr>
              <a:spcBef>
                <a:spcPts val="600"/>
              </a:spcBef>
              <a:defRPr/>
            </a:pPr>
            <a:r>
              <a:rPr lang="en-US" sz="2200" dirty="0" smtClean="0"/>
              <a:t>The CWR and ECN bits may be used together by a client and server that can use RFC 3168 Explicit Congestion Notification.</a:t>
            </a:r>
          </a:p>
        </p:txBody>
      </p:sp>
      <p:sp>
        <p:nvSpPr>
          <p:cNvPr id="17411" name="Title 2"/>
          <p:cNvSpPr>
            <a:spLocks noGrp="1"/>
          </p:cNvSpPr>
          <p:nvPr>
            <p:ph type="title"/>
          </p:nvPr>
        </p:nvSpPr>
        <p:spPr>
          <a:xfrm>
            <a:off x="193675" y="179388"/>
            <a:ext cx="6575425" cy="1023937"/>
          </a:xfrm>
        </p:spPr>
        <p:txBody>
          <a:bodyPr/>
          <a:lstStyle/>
          <a:p>
            <a:r>
              <a:rPr lang="en-GB" altLang="en-US" smtClean="0"/>
              <a:t>Background: TCP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8401035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447088" cy="5076825"/>
          </a:xfrm>
        </p:spPr>
        <p:txBody>
          <a:bodyPr/>
          <a:lstStyle/>
          <a:p>
            <a:pPr marL="98425" indent="0">
              <a:spcBef>
                <a:spcPts val="1200"/>
              </a:spcBef>
              <a:buFontTx/>
              <a:buNone/>
              <a:defRPr/>
            </a:pPr>
            <a:r>
              <a:rPr lang="en-US" sz="2000" dirty="0" smtClean="0"/>
              <a:t>The initial connection with a TCP service is established with the "TCP 3 way handshake". </a:t>
            </a:r>
          </a:p>
          <a:p>
            <a:pPr>
              <a:spcBef>
                <a:spcPts val="1200"/>
              </a:spcBef>
              <a:defRPr/>
            </a:pPr>
            <a:r>
              <a:rPr lang="en-US" sz="2000" dirty="0" smtClean="0"/>
              <a:t>First a </a:t>
            </a:r>
            <a:r>
              <a:rPr lang="en-US" sz="2000" dirty="0" smtClean="0">
                <a:solidFill>
                  <a:srgbClr val="C00000"/>
                </a:solidFill>
              </a:rPr>
              <a:t>SYN</a:t>
            </a:r>
            <a:r>
              <a:rPr lang="en-US" sz="2000" dirty="0" smtClean="0"/>
              <a:t> is sent to a port that has a service bound to it (an open port).  Typical examples are HTTP (port 80), SMTP (port 25), or SSH (port 22). </a:t>
            </a:r>
          </a:p>
          <a:p>
            <a:pPr>
              <a:spcBef>
                <a:spcPts val="1200"/>
              </a:spcBef>
              <a:defRPr/>
            </a:pPr>
            <a:r>
              <a:rPr lang="en-US" sz="2000" dirty="0" smtClean="0"/>
              <a:t>The server side will see the </a:t>
            </a:r>
            <a:r>
              <a:rPr lang="en-US" sz="2000" dirty="0" smtClean="0">
                <a:solidFill>
                  <a:srgbClr val="C00000"/>
                </a:solidFill>
              </a:rPr>
              <a:t>SYN</a:t>
            </a:r>
            <a:r>
              <a:rPr lang="en-US" sz="2000" dirty="0" smtClean="0"/>
              <a:t> and respond with </a:t>
            </a:r>
            <a:r>
              <a:rPr lang="en-US" sz="2000" dirty="0" smtClean="0">
                <a:solidFill>
                  <a:srgbClr val="C00000"/>
                </a:solidFill>
              </a:rPr>
              <a:t>SYN</a:t>
            </a:r>
            <a:r>
              <a:rPr lang="en-US" sz="2000" dirty="0" smtClean="0"/>
              <a:t> + </a:t>
            </a:r>
            <a:r>
              <a:rPr lang="en-US" sz="2000" dirty="0" smtClean="0">
                <a:solidFill>
                  <a:srgbClr val="C00000"/>
                </a:solidFill>
              </a:rPr>
              <a:t>ACK</a:t>
            </a:r>
            <a:r>
              <a:rPr lang="en-US" sz="2000" dirty="0" smtClean="0"/>
              <a:t>, with the client answering with an </a:t>
            </a:r>
            <a:r>
              <a:rPr lang="en-US" sz="2000" dirty="0" smtClean="0">
                <a:solidFill>
                  <a:srgbClr val="C00000"/>
                </a:solidFill>
              </a:rPr>
              <a:t>ACK</a:t>
            </a:r>
            <a:r>
              <a:rPr lang="en-US" sz="2000" dirty="0" smtClean="0"/>
              <a:t>. This completes the set up and the data of the service protocol can now be communicated. </a:t>
            </a:r>
          </a:p>
          <a:p>
            <a:pPr>
              <a:spcBef>
                <a:spcPts val="1200"/>
              </a:spcBef>
              <a:defRPr/>
            </a:pPr>
            <a:r>
              <a:rPr lang="en-US" sz="2000" dirty="0" smtClean="0"/>
              <a:t>After this, an </a:t>
            </a:r>
            <a:r>
              <a:rPr lang="en-US" sz="2000" dirty="0" smtClean="0">
                <a:solidFill>
                  <a:srgbClr val="C00000"/>
                </a:solidFill>
              </a:rPr>
              <a:t>ACK</a:t>
            </a:r>
            <a:r>
              <a:rPr lang="en-US" sz="2000" dirty="0" smtClean="0"/>
              <a:t> is sent after receiving each "window size" group of packets (details are beyond our scope, we have nice graphic). </a:t>
            </a:r>
          </a:p>
          <a:p>
            <a:pPr>
              <a:spcBef>
                <a:spcPts val="1200"/>
              </a:spcBef>
              <a:defRPr/>
            </a:pPr>
            <a:r>
              <a:rPr lang="en-US" sz="2000" dirty="0" smtClean="0"/>
              <a:t>When a host sends a </a:t>
            </a:r>
            <a:r>
              <a:rPr lang="en-US" sz="2000" dirty="0" smtClean="0">
                <a:solidFill>
                  <a:srgbClr val="C00000"/>
                </a:solidFill>
              </a:rPr>
              <a:t>FIN</a:t>
            </a:r>
            <a:r>
              <a:rPr lang="en-US" sz="2000" dirty="0" smtClean="0"/>
              <a:t> to close a connection, it may continue to receive data until the remote host has also closed the connection, although this only occurs under certain circumstances.</a:t>
            </a:r>
          </a:p>
          <a:p>
            <a:pPr>
              <a:defRPr/>
            </a:pPr>
            <a:endParaRPr lang="en-US" sz="2000" dirty="0" smtClean="0"/>
          </a:p>
          <a:p>
            <a:pPr>
              <a:defRPr/>
            </a:pPr>
            <a:endParaRPr lang="en-GB" sz="2000" dirty="0"/>
          </a:p>
        </p:txBody>
      </p:sp>
      <p:sp>
        <p:nvSpPr>
          <p:cNvPr id="18435" name="Title 2"/>
          <p:cNvSpPr>
            <a:spLocks noGrp="1"/>
          </p:cNvSpPr>
          <p:nvPr>
            <p:ph type="title"/>
          </p:nvPr>
        </p:nvSpPr>
        <p:spPr>
          <a:xfrm>
            <a:off x="193675" y="179388"/>
            <a:ext cx="6575425" cy="1023937"/>
          </a:xfrm>
        </p:spPr>
        <p:txBody>
          <a:bodyPr/>
          <a:lstStyle/>
          <a:p>
            <a:r>
              <a:rPr lang="en-GB" altLang="en-US" smtClean="0"/>
              <a:t>Background: TCP</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3675" y="179388"/>
            <a:ext cx="6575425" cy="1023937"/>
          </a:xfrm>
        </p:spPr>
        <p:txBody>
          <a:bodyPr/>
          <a:lstStyle/>
          <a:p>
            <a:r>
              <a:rPr lang="en-GB" altLang="en-US" smtClean="0"/>
              <a:t>Background: TCP</a:t>
            </a:r>
          </a:p>
        </p:txBody>
      </p:sp>
      <p:pic>
        <p:nvPicPr>
          <p:cNvPr id="1945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050" y="4221163"/>
            <a:ext cx="3824288"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19225"/>
            <a:ext cx="3776663"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065338"/>
            <a:ext cx="4884738"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5"/>
          <p:cNvSpPr txBox="1">
            <a:spLocks noChangeArrowheads="1"/>
          </p:cNvSpPr>
          <p:nvPr/>
        </p:nvSpPr>
        <p:spPr bwMode="auto">
          <a:xfrm>
            <a:off x="2268538" y="6223000"/>
            <a:ext cx="627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200"/>
              <a:t>http://www.firewall.cx/networking-topics/protocols/tcp/136-tcp-flag-options.html</a:t>
            </a:r>
          </a:p>
          <a:p>
            <a:r>
              <a:rPr lang="en-GB" altLang="en-US" sz="1200"/>
              <a:t>http://www.firewall.cx/networking-topics/protocols/tcp/137-tcp-window-size-checksum.html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228600" y="1447800"/>
            <a:ext cx="8088313" cy="3494088"/>
          </a:xfrm>
        </p:spPr>
        <p:txBody>
          <a:bodyPr/>
          <a:lstStyle/>
          <a:p>
            <a:pPr marL="98425" indent="0">
              <a:spcBef>
                <a:spcPts val="1200"/>
              </a:spcBef>
              <a:buFontTx/>
              <a:buNone/>
            </a:pPr>
            <a:r>
              <a:rPr lang="en-US" altLang="en-US" smtClean="0">
                <a:solidFill>
                  <a:schemeClr val="accent2"/>
                </a:solidFill>
              </a:rPr>
              <a:t>Verifying that your firewall rules are performing as intended should be a regular procedure. </a:t>
            </a:r>
          </a:p>
          <a:p>
            <a:pPr marL="98425" indent="0">
              <a:spcBef>
                <a:spcPts val="1200"/>
              </a:spcBef>
              <a:buFontTx/>
              <a:buNone/>
            </a:pPr>
            <a:r>
              <a:rPr lang="en-US" altLang="en-US" smtClean="0">
                <a:solidFill>
                  <a:schemeClr val="accent2"/>
                </a:solidFill>
              </a:rPr>
              <a:t>Once you have identified any unfiltered ports or other issues, you should review your firewall rules to ensure that access to all services is controlled, and that filters and rules are performing as intended. </a:t>
            </a:r>
          </a:p>
          <a:p>
            <a:pPr marL="98425" indent="0">
              <a:spcBef>
                <a:spcPts val="1200"/>
              </a:spcBef>
              <a:buFontTx/>
              <a:buNone/>
            </a:pPr>
            <a:r>
              <a:rPr lang="en-US" altLang="en-US" smtClean="0">
                <a:solidFill>
                  <a:schemeClr val="accent2"/>
                </a:solidFill>
              </a:rPr>
              <a:t>After changes are implemented, run the audit scan again to ensure that your changes achieve the desired effect.</a:t>
            </a:r>
          </a:p>
          <a:p>
            <a:pPr marL="98425" indent="0">
              <a:spcBef>
                <a:spcPts val="1200"/>
              </a:spcBef>
              <a:buFontTx/>
              <a:buNone/>
            </a:pPr>
            <a:endParaRPr lang="en-US" altLang="en-US" sz="2000" smtClean="0">
              <a:solidFill>
                <a:schemeClr val="accent2"/>
              </a:solidFill>
            </a:endParaRPr>
          </a:p>
          <a:p>
            <a:pPr marL="98425" indent="0">
              <a:spcBef>
                <a:spcPts val="1200"/>
              </a:spcBef>
              <a:buFontTx/>
              <a:buNone/>
            </a:pPr>
            <a:endParaRPr lang="en-US" altLang="en-US" smtClean="0">
              <a:solidFill>
                <a:schemeClr val="accent2"/>
              </a:solidFill>
            </a:endParaRPr>
          </a:p>
        </p:txBody>
      </p:sp>
      <p:sp>
        <p:nvSpPr>
          <p:cNvPr id="20483" name="Title 2"/>
          <p:cNvSpPr>
            <a:spLocks noGrp="1"/>
          </p:cNvSpPr>
          <p:nvPr>
            <p:ph type="title"/>
          </p:nvPr>
        </p:nvSpPr>
        <p:spPr>
          <a:xfrm>
            <a:off x="193675" y="179388"/>
            <a:ext cx="6575425" cy="1023937"/>
          </a:xfrm>
        </p:spPr>
        <p:txBody>
          <a:bodyPr/>
          <a:lstStyle/>
          <a:p>
            <a:r>
              <a:rPr lang="en-US" altLang="en-US" smtClean="0">
                <a:solidFill>
                  <a:schemeClr val="tx1"/>
                </a:solidFill>
              </a:rPr>
              <a:t>Testing Rules</a:t>
            </a:r>
            <a:endParaRPr lang="en-GB" altLang="en-US" smtClean="0">
              <a:solidFill>
                <a:schemeClr val="tx1"/>
              </a:solidFill>
            </a:endParaRPr>
          </a:p>
        </p:txBody>
      </p:sp>
      <p:sp>
        <p:nvSpPr>
          <p:cNvPr id="20484" name="TextBox 4"/>
          <p:cNvSpPr txBox="1">
            <a:spLocks noChangeArrowheads="1"/>
          </p:cNvSpPr>
          <p:nvPr/>
        </p:nvSpPr>
        <p:spPr bwMode="auto">
          <a:xfrm>
            <a:off x="755650" y="5013325"/>
            <a:ext cx="7416800" cy="13541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rgbClr val="C00000"/>
                </a:solidFill>
              </a:rPr>
              <a:t>See this article about checking the status of your firewall rules</a:t>
            </a:r>
          </a:p>
          <a:p>
            <a:r>
              <a:rPr lang="en-US" altLang="en-US">
                <a:solidFill>
                  <a:srgbClr val="C00000"/>
                </a:solidFill>
                <a:hlinkClick r:id="rId2"/>
              </a:rPr>
              <a:t>https://www.cyberciti.biz/tips/linux-iptables-examples.html</a:t>
            </a:r>
            <a:endParaRPr lang="en-US" altLang="en-US">
              <a:solidFill>
                <a:srgbClr val="C00000"/>
              </a:solidFill>
            </a:endParaRPr>
          </a:p>
          <a:p>
            <a:pPr>
              <a:spcBef>
                <a:spcPts val="1200"/>
              </a:spcBef>
            </a:pPr>
            <a:r>
              <a:rPr lang="en-US" altLang="en-US">
                <a:solidFill>
                  <a:srgbClr val="0070C0"/>
                </a:solidFill>
              </a:rPr>
              <a:t>Note that there are a few tips that are RHEL / Fedora / CentOS Linux specific, but all of the IPTables rules themselves are valid for any distro.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3675" y="179388"/>
            <a:ext cx="6575425" cy="1023937"/>
          </a:xfrm>
        </p:spPr>
        <p:txBody>
          <a:bodyPr/>
          <a:lstStyle/>
          <a:p>
            <a:pPr eaLnBrk="1" hangingPunct="1"/>
            <a:r>
              <a:rPr lang="en-US" altLang="en-US" smtClean="0"/>
              <a:t>References</a:t>
            </a:r>
            <a:endParaRPr lang="en-GB" altLang="en-US" smtClean="0"/>
          </a:p>
        </p:txBody>
      </p:sp>
      <p:sp>
        <p:nvSpPr>
          <p:cNvPr id="21507" name="Rectangle 3"/>
          <p:cNvSpPr>
            <a:spLocks noGrp="1" noChangeArrowheads="1"/>
          </p:cNvSpPr>
          <p:nvPr>
            <p:ph idx="1"/>
          </p:nvPr>
        </p:nvSpPr>
        <p:spPr>
          <a:xfrm>
            <a:off x="228600" y="1447800"/>
            <a:ext cx="8001000" cy="5149850"/>
          </a:xfrm>
        </p:spPr>
        <p:txBody>
          <a:bodyPr/>
          <a:lstStyle/>
          <a:p>
            <a:pPr eaLnBrk="1" hangingPunct="1"/>
            <a:r>
              <a:rPr lang="en-US" altLang="en-US" smtClean="0"/>
              <a:t>Red Hat Linux Security Guide</a:t>
            </a:r>
          </a:p>
          <a:p>
            <a:pPr lvl="1" eaLnBrk="1" hangingPunct="1">
              <a:spcBef>
                <a:spcPts val="600"/>
              </a:spcBef>
            </a:pPr>
            <a:r>
              <a:rPr lang="en-US" altLang="en-US" smtClean="0"/>
              <a:t>Chapter 2. Attackers and Vulnerabilities</a:t>
            </a:r>
          </a:p>
          <a:p>
            <a:pPr lvl="1" eaLnBrk="1" hangingPunct="1">
              <a:spcBef>
                <a:spcPts val="600"/>
              </a:spcBef>
            </a:pPr>
            <a:r>
              <a:rPr lang="en-US" altLang="en-US" smtClean="0"/>
              <a:t>Appendix A. Common Exploits and Attacks </a:t>
            </a:r>
          </a:p>
          <a:p>
            <a:pPr lvl="1" eaLnBrk="1" hangingPunct="1">
              <a:spcBef>
                <a:spcPts val="1800"/>
              </a:spcBef>
            </a:pPr>
            <a:r>
              <a:rPr lang="en-US" altLang="en-US" smtClean="0"/>
              <a:t>5.1. Securing Services With TCP Wrappers and xinetd</a:t>
            </a:r>
          </a:p>
          <a:p>
            <a:pPr lvl="1" eaLnBrk="1" hangingPunct="1">
              <a:spcBef>
                <a:spcPts val="600"/>
              </a:spcBef>
            </a:pPr>
            <a:r>
              <a:rPr lang="en-US" altLang="en-US" smtClean="0"/>
              <a:t>5.2. Securing Portmap</a:t>
            </a:r>
          </a:p>
          <a:p>
            <a:pPr lvl="1" eaLnBrk="1" hangingPunct="1">
              <a:spcBef>
                <a:spcPts val="600"/>
              </a:spcBef>
            </a:pPr>
            <a:r>
              <a:rPr lang="en-US" altLang="en-US" smtClean="0"/>
              <a:t>5.4. Securing NFS</a:t>
            </a:r>
          </a:p>
          <a:p>
            <a:pPr lvl="1" eaLnBrk="1" hangingPunct="1">
              <a:spcBef>
                <a:spcPts val="600"/>
              </a:spcBef>
            </a:pPr>
            <a:r>
              <a:rPr lang="en-US" altLang="en-US" smtClean="0"/>
              <a:t>5.5. Securing Apache HTTP Server</a:t>
            </a:r>
          </a:p>
          <a:p>
            <a:pPr lvl="1" eaLnBrk="1" hangingPunct="1">
              <a:spcBef>
                <a:spcPts val="600"/>
              </a:spcBef>
            </a:pPr>
            <a:r>
              <a:rPr lang="en-US" altLang="en-US" smtClean="0"/>
              <a:t>7.1.1. IPTables Overview</a:t>
            </a:r>
          </a:p>
          <a:p>
            <a:pPr eaLnBrk="1" hangingPunct="1">
              <a:spcBef>
                <a:spcPts val="1800"/>
              </a:spcBef>
            </a:pPr>
            <a:r>
              <a:rPr lang="en-US" altLang="en-US" smtClean="0"/>
              <a:t>Red Hat Linux Reference Guide</a:t>
            </a:r>
          </a:p>
          <a:p>
            <a:pPr lvl="1" eaLnBrk="1" hangingPunct="1">
              <a:spcBef>
                <a:spcPts val="600"/>
              </a:spcBef>
            </a:pPr>
            <a:r>
              <a:rPr lang="en-US" altLang="en-US" smtClean="0"/>
              <a:t>Chapter 15. TCP Wrappers and xinetd</a:t>
            </a:r>
          </a:p>
          <a:p>
            <a:pPr lvl="1" eaLnBrk="1" hangingPunct="1">
              <a:spcBef>
                <a:spcPts val="600"/>
              </a:spcBef>
            </a:pPr>
            <a:r>
              <a:rPr lang="en-US" altLang="en-US" smtClean="0"/>
              <a:t>Chapter 16. iptables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58239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484784"/>
            <a:ext cx="7632848" cy="2808312"/>
          </a:xfrm>
        </p:spPr>
        <p:txBody>
          <a:bodyPr/>
          <a:lstStyle/>
          <a:p>
            <a:pPr>
              <a:spcBef>
                <a:spcPts val="1800"/>
              </a:spcBef>
            </a:pPr>
            <a:r>
              <a:rPr lang="en-US" dirty="0"/>
              <a:t>In automotive engineering, the firewall </a:t>
            </a:r>
            <a:r>
              <a:rPr lang="en-US" dirty="0" smtClean="0"/>
              <a:t>separates </a:t>
            </a:r>
            <a:r>
              <a:rPr lang="en-US" dirty="0"/>
              <a:t>the engine compartment from the passenger compartment (driver and passengers). </a:t>
            </a:r>
            <a:endParaRPr lang="en-US" dirty="0" smtClean="0"/>
          </a:p>
          <a:p>
            <a:pPr>
              <a:spcBef>
                <a:spcPts val="1800"/>
              </a:spcBef>
            </a:pPr>
            <a:r>
              <a:rPr lang="en-US" dirty="0" smtClean="0"/>
              <a:t>The </a:t>
            </a:r>
            <a:r>
              <a:rPr lang="en-US" dirty="0"/>
              <a:t>name originates from steam-powered vehicles, where the firewall separated the driver from the fire heating the boiler.</a:t>
            </a:r>
          </a:p>
        </p:txBody>
      </p:sp>
      <p:sp>
        <p:nvSpPr>
          <p:cNvPr id="3" name="Title 2"/>
          <p:cNvSpPr>
            <a:spLocks noGrp="1"/>
          </p:cNvSpPr>
          <p:nvPr>
            <p:ph type="title"/>
          </p:nvPr>
        </p:nvSpPr>
        <p:spPr/>
        <p:txBody>
          <a:bodyPr/>
          <a:lstStyle/>
          <a:p>
            <a:r>
              <a:rPr lang="en-US" dirty="0" smtClean="0"/>
              <a:t>Firewall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613115"/>
            <a:ext cx="2123304" cy="1800777"/>
          </a:xfrm>
          <a:prstGeom prst="rect">
            <a:avLst/>
          </a:prstGeom>
        </p:spPr>
      </p:pic>
      <p:grpSp>
        <p:nvGrpSpPr>
          <p:cNvPr id="7" name="Group 6"/>
          <p:cNvGrpSpPr/>
          <p:nvPr/>
        </p:nvGrpSpPr>
        <p:grpSpPr>
          <a:xfrm>
            <a:off x="4499992" y="4479236"/>
            <a:ext cx="3888432" cy="1945370"/>
            <a:chOff x="3851920" y="3499854"/>
            <a:chExt cx="4176464" cy="209481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499854"/>
              <a:ext cx="4176464" cy="2094819"/>
            </a:xfrm>
            <a:prstGeom prst="rect">
              <a:avLst/>
            </a:prstGeom>
          </p:spPr>
        </p:pic>
        <p:sp>
          <p:nvSpPr>
            <p:cNvPr id="6" name="Oval 5"/>
            <p:cNvSpPr/>
            <p:nvPr/>
          </p:nvSpPr>
          <p:spPr bwMode="auto">
            <a:xfrm rot="303938">
              <a:off x="5292079" y="4578221"/>
              <a:ext cx="2160240" cy="2498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Wing</a:t>
              </a:r>
            </a:p>
          </p:txBody>
        </p:sp>
      </p:grpSp>
      <p:sp>
        <p:nvSpPr>
          <p:cNvPr id="8" name="Rounded Rectangular Callout 7"/>
          <p:cNvSpPr/>
          <p:nvPr/>
        </p:nvSpPr>
        <p:spPr bwMode="auto">
          <a:xfrm>
            <a:off x="3131840" y="4719972"/>
            <a:ext cx="685008" cy="306324"/>
          </a:xfrm>
          <a:prstGeom prst="wedgeRoundRectCallout">
            <a:avLst>
              <a:gd name="adj1" fmla="val -154844"/>
              <a:gd name="adj2" fmla="val 227608"/>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6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Firewall</a:t>
            </a:r>
          </a:p>
        </p:txBody>
      </p:sp>
    </p:spTree>
    <p:extLst>
      <p:ext uri="{BB962C8B-B14F-4D97-AF65-F5344CB8AC3E}">
        <p14:creationId xmlns:p14="http://schemas.microsoft.com/office/powerpoint/2010/main" val="383143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3675" y="179388"/>
            <a:ext cx="6575425" cy="1023937"/>
          </a:xfrm>
        </p:spPr>
        <p:txBody>
          <a:bodyPr/>
          <a:lstStyle/>
          <a:p>
            <a:r>
              <a:rPr lang="en-US" altLang="en-US" dirty="0"/>
              <a:t>Firewall</a:t>
            </a:r>
            <a:endParaRPr lang="ms-MY" altLang="en-US" dirty="0"/>
          </a:p>
        </p:txBody>
      </p:sp>
      <p:sp>
        <p:nvSpPr>
          <p:cNvPr id="33795" name="Content Placeholder 2"/>
          <p:cNvSpPr>
            <a:spLocks noGrp="1"/>
          </p:cNvSpPr>
          <p:nvPr>
            <p:ph idx="1"/>
          </p:nvPr>
        </p:nvSpPr>
        <p:spPr>
          <a:xfrm>
            <a:off x="228600" y="1447800"/>
            <a:ext cx="8001000" cy="5005536"/>
          </a:xfrm>
        </p:spPr>
        <p:txBody>
          <a:bodyPr/>
          <a:lstStyle/>
          <a:p>
            <a:pPr>
              <a:spcBef>
                <a:spcPts val="1200"/>
              </a:spcBef>
              <a:defRPr/>
            </a:pPr>
            <a:r>
              <a:rPr lang="ms-MY" altLang="en-US" dirty="0"/>
              <a:t>In computer networking, a firewall is hardware or software or combination of both designed to prevent unauthorized access to or from a private network</a:t>
            </a:r>
          </a:p>
          <a:p>
            <a:pPr lvl="1">
              <a:spcBef>
                <a:spcPts val="1200"/>
              </a:spcBef>
              <a:defRPr/>
            </a:pPr>
            <a:r>
              <a:rPr lang="en-US" altLang="en-US" dirty="0">
                <a:solidFill>
                  <a:srgbClr val="C00000"/>
                </a:solidFill>
              </a:rPr>
              <a:t>The firewall examines all messages entering or leaving </a:t>
            </a:r>
            <a:br>
              <a:rPr lang="en-US" altLang="en-US" dirty="0">
                <a:solidFill>
                  <a:srgbClr val="C00000"/>
                </a:solidFill>
              </a:rPr>
            </a:br>
            <a:r>
              <a:rPr lang="en-US" altLang="en-US" dirty="0">
                <a:solidFill>
                  <a:srgbClr val="C00000"/>
                </a:solidFill>
              </a:rPr>
              <a:t>the internal network and blocks those that do not meet specified security criteria</a:t>
            </a:r>
          </a:p>
          <a:p>
            <a:pPr>
              <a:spcBef>
                <a:spcPts val="1200"/>
              </a:spcBef>
              <a:defRPr/>
            </a:pPr>
            <a:r>
              <a:rPr lang="ms-MY" altLang="en-US" dirty="0"/>
              <a:t>It is placed at the junction point or gateway between the two networks, which is usually a private network and a public network such as the internet</a:t>
            </a:r>
          </a:p>
          <a:p>
            <a:pPr>
              <a:spcBef>
                <a:spcPts val="1200"/>
              </a:spcBef>
              <a:defRPr/>
            </a:pPr>
            <a:r>
              <a:rPr lang="en-US" b="1" i="1" dirty="0"/>
              <a:t>To be effective, the firewall must be the only interconnection device between the </a:t>
            </a:r>
            <a:r>
              <a:rPr lang="en-US" b="1" i="1" dirty="0" smtClean="0"/>
              <a:t>networks</a:t>
            </a:r>
          </a:p>
          <a:p>
            <a:pPr lvl="1">
              <a:spcBef>
                <a:spcPts val="1200"/>
              </a:spcBef>
              <a:buFont typeface="Wingdings" pitchFamily="2" charset="2"/>
              <a:buChar char="v"/>
              <a:defRPr/>
            </a:pPr>
            <a:r>
              <a:rPr lang="en-US" b="1" i="1" dirty="0" smtClean="0">
                <a:solidFill>
                  <a:srgbClr val="FF0000"/>
                </a:solidFill>
              </a:rPr>
              <a:t>BUT – this creates a single point of failure!   </a:t>
            </a:r>
            <a:endParaRPr lang="en-US" b="1" i="1" dirty="0">
              <a:solidFill>
                <a:srgbClr val="FF0000"/>
              </a:solidFill>
            </a:endParaRPr>
          </a:p>
          <a:p>
            <a:pPr marL="98425" indent="0">
              <a:buFontTx/>
              <a:buNone/>
              <a:defRPr/>
            </a:pPr>
            <a:endParaRPr lang="ms-MY" altLang="en-US" dirty="0"/>
          </a:p>
          <a:p>
            <a:pPr>
              <a:buFontTx/>
              <a:buNone/>
              <a:defRPr/>
            </a:pPr>
            <a:endParaRPr lang="ms-MY" altLang="en-US" dirty="0"/>
          </a:p>
        </p:txBody>
      </p:sp>
    </p:spTree>
    <p:extLst>
      <p:ext uri="{BB962C8B-B14F-4D97-AF65-F5344CB8AC3E}">
        <p14:creationId xmlns:p14="http://schemas.microsoft.com/office/powerpoint/2010/main" val="79045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MY" dirty="0"/>
              <a:t>AAA</a:t>
            </a:r>
          </a:p>
        </p:txBody>
      </p:sp>
      <p:sp>
        <p:nvSpPr>
          <p:cNvPr id="36867" name="Content Placeholder 2"/>
          <p:cNvSpPr>
            <a:spLocks noGrp="1"/>
          </p:cNvSpPr>
          <p:nvPr>
            <p:ph idx="1"/>
          </p:nvPr>
        </p:nvSpPr>
        <p:spPr>
          <a:xfrm>
            <a:off x="0" y="1546225"/>
            <a:ext cx="9144000" cy="5122863"/>
          </a:xfrm>
        </p:spPr>
        <p:txBody>
          <a:bodyPr/>
          <a:lstStyle/>
          <a:p>
            <a:pPr eaLnBrk="1" hangingPunct="1">
              <a:spcBef>
                <a:spcPts val="1800"/>
              </a:spcBef>
            </a:pPr>
            <a:r>
              <a:rPr lang="en-US" dirty="0"/>
              <a:t>Firewalls provide a </a:t>
            </a:r>
            <a:r>
              <a:rPr lang="en-US" i="1" dirty="0"/>
              <a:t>single block point</a:t>
            </a:r>
            <a:r>
              <a:rPr lang="en-US" dirty="0"/>
              <a:t>, where security and auditing can be imposed. </a:t>
            </a:r>
          </a:p>
          <a:p>
            <a:pPr eaLnBrk="1" hangingPunct="1">
              <a:spcBef>
                <a:spcPts val="1800"/>
              </a:spcBef>
            </a:pPr>
            <a:r>
              <a:rPr lang="en-US" dirty="0"/>
              <a:t>Firewalls provide an important </a:t>
            </a:r>
            <a:r>
              <a:rPr lang="en-US" i="1" dirty="0"/>
              <a:t>logging and auditing</a:t>
            </a:r>
            <a:r>
              <a:rPr lang="en-US" dirty="0"/>
              <a:t> function, providing summaries to the Administrator about what type/volume of traffic has been processed through it. </a:t>
            </a:r>
          </a:p>
          <a:p>
            <a:pPr eaLnBrk="1" hangingPunct="1">
              <a:spcBef>
                <a:spcPts val="1800"/>
              </a:spcBef>
            </a:pPr>
            <a:r>
              <a:rPr lang="en-US" dirty="0"/>
              <a:t>This is an important benefit: Providing this block point can serve the same purpose on the network as an armed guard does for physical premises.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725144"/>
            <a:ext cx="3838972" cy="1872208"/>
          </a:xfrm>
          <a:prstGeom prst="rect">
            <a:avLst/>
          </a:prstGeom>
        </p:spPr>
      </p:pic>
      <p:sp>
        <p:nvSpPr>
          <p:cNvPr id="3" name="TextBox 2"/>
          <p:cNvSpPr txBox="1"/>
          <p:nvPr/>
        </p:nvSpPr>
        <p:spPr>
          <a:xfrm>
            <a:off x="251520" y="5272589"/>
            <a:ext cx="3600400" cy="707886"/>
          </a:xfrm>
          <a:prstGeom prst="rect">
            <a:avLst/>
          </a:prstGeom>
          <a:noFill/>
        </p:spPr>
        <p:txBody>
          <a:bodyPr wrap="square" rtlCol="0">
            <a:spAutoFit/>
          </a:bodyPr>
          <a:lstStyle/>
          <a:p>
            <a:pPr marL="449263" indent="-285750">
              <a:spcBef>
                <a:spcPts val="1200"/>
              </a:spcBef>
              <a:buFont typeface="Wingdings" pitchFamily="2" charset="2"/>
              <a:buChar char="v"/>
              <a:defRPr/>
            </a:pPr>
            <a:r>
              <a:rPr lang="en-US" sz="2000" b="1" i="1" kern="0" dirty="0">
                <a:solidFill>
                  <a:srgbClr val="FF0000"/>
                </a:solidFill>
                <a:latin typeface="Arial"/>
              </a:rPr>
              <a:t>BUT – this creates a single point of failure!   </a:t>
            </a:r>
          </a:p>
        </p:txBody>
      </p:sp>
    </p:spTree>
    <p:extLst>
      <p:ext uri="{BB962C8B-B14F-4D97-AF65-F5344CB8AC3E}">
        <p14:creationId xmlns:p14="http://schemas.microsoft.com/office/powerpoint/2010/main" val="258572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563435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Types of Firewalls</a:t>
            </a:r>
          </a:p>
        </p:txBody>
      </p:sp>
      <p:sp>
        <p:nvSpPr>
          <p:cNvPr id="45059" name="Content Placeholder 2"/>
          <p:cNvSpPr>
            <a:spLocks noGrp="1"/>
          </p:cNvSpPr>
          <p:nvPr>
            <p:ph idx="1"/>
          </p:nvPr>
        </p:nvSpPr>
        <p:spPr>
          <a:xfrm>
            <a:off x="323528" y="3335084"/>
            <a:ext cx="3695328" cy="2664296"/>
          </a:xfrm>
        </p:spPr>
        <p:txBody>
          <a:bodyPr/>
          <a:lstStyle/>
          <a:p>
            <a:pPr eaLnBrk="1" hangingPunct="1">
              <a:spcBef>
                <a:spcPts val="1800"/>
              </a:spcBef>
            </a:pPr>
            <a:r>
              <a:rPr lang="en-US" sz="2000" dirty="0" smtClean="0"/>
              <a:t>A </a:t>
            </a:r>
            <a:r>
              <a:rPr lang="en-US" sz="2000" i="1" dirty="0" smtClean="0"/>
              <a:t>simple router</a:t>
            </a:r>
            <a:r>
              <a:rPr lang="en-US" sz="2000" dirty="0" smtClean="0"/>
              <a:t> is the traditional network layer firewall: not able to make particularly complicated decisions about what a packet is actually talking to or where it actually came from.</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294838"/>
            <a:ext cx="4422775"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67544" y="1628800"/>
            <a:ext cx="8015808" cy="133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98425" indent="0" eaLnBrk="1" hangingPunct="1">
              <a:spcBef>
                <a:spcPts val="1800"/>
              </a:spcBef>
              <a:buNone/>
            </a:pPr>
            <a:r>
              <a:rPr lang="en-US" b="1" dirty="0" smtClean="0">
                <a:solidFill>
                  <a:srgbClr val="7030A0"/>
                </a:solidFill>
              </a:rPr>
              <a:t>Network layer firewalls (Packet Filters)</a:t>
            </a:r>
          </a:p>
          <a:p>
            <a:pPr eaLnBrk="1" hangingPunct="1">
              <a:spcBef>
                <a:spcPts val="600"/>
              </a:spcBef>
            </a:pPr>
            <a:r>
              <a:rPr lang="en-US" dirty="0" smtClean="0"/>
              <a:t>Make their decisions based on the source address, destination address and ports in individual IP packets. </a:t>
            </a:r>
          </a:p>
        </p:txBody>
      </p:sp>
    </p:spTree>
    <p:extLst>
      <p:ext uri="{BB962C8B-B14F-4D97-AF65-F5344CB8AC3E}">
        <p14:creationId xmlns:p14="http://schemas.microsoft.com/office/powerpoint/2010/main" val="1617756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O_CompTIA_Visuals_Template.pptx" id="{1CEDCDFF-DC4F-454A-B15A-2F51278AE62E}" vid="{91153F74-20C9-427D-B9CD-29CB0F3238D1}"/>
    </a:ext>
  </a:extLst>
</a:theme>
</file>

<file path=ppt/theme/theme4.xml><?xml version="1.0" encoding="utf-8"?>
<a:theme xmlns:a="http://schemas.openxmlformats.org/drawingml/2006/main" name="1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O_CompTIA_Visuals_Template.pptx" id="{1CEDCDFF-DC4F-454A-B15A-2F51278AE62E}" vid="{91153F74-20C9-427D-B9CD-29CB0F3238D1}"/>
    </a:ext>
  </a:extLst>
</a:theme>
</file>

<file path=ppt/theme/theme5.xml><?xml version="1.0" encoding="utf-8"?>
<a:theme xmlns:a="http://schemas.openxmlformats.org/drawingml/2006/main" name="2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4265</TotalTime>
  <Words>2501</Words>
  <Application>Microsoft Office PowerPoint</Application>
  <PresentationFormat>On-screen Show (4:3)</PresentationFormat>
  <Paragraphs>298</Paragraphs>
  <Slides>44</Slides>
  <Notes>3</Notes>
  <HiddenSlides>0</HiddenSlides>
  <MMClips>0</MMClips>
  <ScaleCrop>false</ScaleCrop>
  <HeadingPairs>
    <vt:vector size="4" baseType="variant">
      <vt:variant>
        <vt:lpstr>Theme</vt:lpstr>
      </vt:variant>
      <vt:variant>
        <vt:i4>5</vt:i4>
      </vt:variant>
      <vt:variant>
        <vt:lpstr>Slide Titles</vt:lpstr>
      </vt:variant>
      <vt:variant>
        <vt:i4>44</vt:i4>
      </vt:variant>
    </vt:vector>
  </HeadingPairs>
  <TitlesOfParts>
    <vt:vector size="49" baseType="lpstr">
      <vt:lpstr>APU Clean</vt:lpstr>
      <vt:lpstr>1_APU Clean</vt:lpstr>
      <vt:lpstr>LO-CompTIA</vt:lpstr>
      <vt:lpstr>1_LO-CompTIA</vt:lpstr>
      <vt:lpstr>2_APU Clean</vt:lpstr>
      <vt:lpstr>System and Network Administration</vt:lpstr>
      <vt:lpstr>Controlling Access to Services</vt:lpstr>
      <vt:lpstr>Security Policy</vt:lpstr>
      <vt:lpstr>PowerPoint Presentation</vt:lpstr>
      <vt:lpstr>Firewall</vt:lpstr>
      <vt:lpstr>Firewall</vt:lpstr>
      <vt:lpstr>AAA</vt:lpstr>
      <vt:lpstr>PowerPoint Presentation</vt:lpstr>
      <vt:lpstr>Types of Firewalls</vt:lpstr>
      <vt:lpstr>Types of Firewalls</vt:lpstr>
      <vt:lpstr>Types of Firewall</vt:lpstr>
      <vt:lpstr>Types of Firewalls</vt:lpstr>
      <vt:lpstr>Types of Firewalls</vt:lpstr>
      <vt:lpstr>PowerPoint Presentation</vt:lpstr>
      <vt:lpstr>PowerPoint Presentation</vt:lpstr>
      <vt:lpstr>ACL</vt:lpstr>
      <vt:lpstr>PowerPoint Presentation</vt:lpstr>
      <vt:lpstr>PowerPoint Presentation</vt:lpstr>
      <vt:lpstr>IDS: Intrusion Detection System</vt:lpstr>
      <vt:lpstr>Types of IDS</vt:lpstr>
      <vt:lpstr>IDS vs. Firewall</vt:lpstr>
      <vt:lpstr>PowerPoint Presentation</vt:lpstr>
      <vt:lpstr>False Positives are an issue with IDS</vt:lpstr>
      <vt:lpstr>Intrusion Prevention System (IPS)</vt:lpstr>
      <vt:lpstr>Unified Threat Management</vt:lpstr>
      <vt:lpstr>Packet Filtering: iptables</vt:lpstr>
      <vt:lpstr>iptables - rules</vt:lpstr>
      <vt:lpstr>iptables – Rule examples</vt:lpstr>
      <vt:lpstr>Actual rules</vt:lpstr>
      <vt:lpstr>Actual rules</vt:lpstr>
      <vt:lpstr>NSF Shares: Protecting Portmap</vt:lpstr>
      <vt:lpstr>PowerPoint Presentation</vt:lpstr>
      <vt:lpstr>TCP Wrapper</vt:lpstr>
      <vt:lpstr>TCP Wrapper - Examples</vt:lpstr>
      <vt:lpstr>IPtables or TCPwrap ?</vt:lpstr>
      <vt:lpstr>PowerPoint Presentation</vt:lpstr>
      <vt:lpstr>hping</vt:lpstr>
      <vt:lpstr>Background: TCP</vt:lpstr>
      <vt:lpstr>Background: TCP</vt:lpstr>
      <vt:lpstr>Background: TCP</vt:lpstr>
      <vt:lpstr>Background: TCP</vt:lpstr>
      <vt:lpstr>Testing Rules</vt:lpstr>
      <vt:lpstr>References</vt:lpstr>
      <vt:lpstr>PowerPoint Presentation</vt:lpstr>
    </vt:vector>
  </TitlesOfParts>
  <Company>Henry Linger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user</cp:lastModifiedBy>
  <cp:revision>430</cp:revision>
  <cp:lastPrinted>2007-07-15T04:59:23Z</cp:lastPrinted>
  <dcterms:modified xsi:type="dcterms:W3CDTF">2021-08-10T07:40:25Z</dcterms:modified>
</cp:coreProperties>
</file>