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4.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5.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6.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7" r:id="rId1"/>
    <p:sldMasterId id="2147484638" r:id="rId2"/>
    <p:sldMasterId id="2147484661" r:id="rId3"/>
    <p:sldMasterId id="2147484684" r:id="rId4"/>
    <p:sldMasterId id="2147484706" r:id="rId5"/>
    <p:sldMasterId id="2147484729" r:id="rId6"/>
    <p:sldMasterId id="2147484753" r:id="rId7"/>
  </p:sldMasterIdLst>
  <p:notesMasterIdLst>
    <p:notesMasterId r:id="rId45"/>
  </p:notesMasterIdLst>
  <p:handoutMasterIdLst>
    <p:handoutMasterId r:id="rId46"/>
  </p:handoutMasterIdLst>
  <p:sldIdLst>
    <p:sldId id="914" r:id="rId8"/>
    <p:sldId id="918" r:id="rId9"/>
    <p:sldId id="1027" r:id="rId10"/>
    <p:sldId id="922" r:id="rId11"/>
    <p:sldId id="1078" r:id="rId12"/>
    <p:sldId id="1043" r:id="rId13"/>
    <p:sldId id="1080" r:id="rId14"/>
    <p:sldId id="1079" r:id="rId15"/>
    <p:sldId id="1045" r:id="rId16"/>
    <p:sldId id="1075" r:id="rId17"/>
    <p:sldId id="1081" r:id="rId18"/>
    <p:sldId id="1046" r:id="rId19"/>
    <p:sldId id="1083" r:id="rId20"/>
    <p:sldId id="1082" r:id="rId21"/>
    <p:sldId id="1084" r:id="rId22"/>
    <p:sldId id="1085" r:id="rId23"/>
    <p:sldId id="1086" r:id="rId24"/>
    <p:sldId id="1047" r:id="rId25"/>
    <p:sldId id="1048" r:id="rId26"/>
    <p:sldId id="1049" r:id="rId27"/>
    <p:sldId id="1050" r:id="rId28"/>
    <p:sldId id="1087" r:id="rId29"/>
    <p:sldId id="1088" r:id="rId30"/>
    <p:sldId id="1051" r:id="rId31"/>
    <p:sldId id="1052" r:id="rId32"/>
    <p:sldId id="1090" r:id="rId33"/>
    <p:sldId id="1089" r:id="rId34"/>
    <p:sldId id="1091" r:id="rId35"/>
    <p:sldId id="1092" r:id="rId36"/>
    <p:sldId id="1093" r:id="rId37"/>
    <p:sldId id="1094" r:id="rId38"/>
    <p:sldId id="1095" r:id="rId39"/>
    <p:sldId id="1096" r:id="rId40"/>
    <p:sldId id="1099" r:id="rId41"/>
    <p:sldId id="1097" r:id="rId42"/>
    <p:sldId id="1098" r:id="rId43"/>
    <p:sldId id="1056" r:id="rId44"/>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3300"/>
    <a:srgbClr val="00528B"/>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37" autoAdjust="0"/>
    <p:restoredTop sz="94624" autoAdjust="0"/>
  </p:normalViewPr>
  <p:slideViewPr>
    <p:cSldViewPr>
      <p:cViewPr varScale="1">
        <p:scale>
          <a:sx n="79" d="100"/>
          <a:sy n="79" d="100"/>
        </p:scale>
        <p:origin x="-1092" y="-9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8112"/>
    </p:cViewPr>
  </p:sorterViewPr>
  <p:notesViewPr>
    <p:cSldViewPr>
      <p:cViewPr varScale="1">
        <p:scale>
          <a:sx n="40" d="100"/>
          <a:sy n="40" d="100"/>
        </p:scale>
        <p:origin x="-1267" y="-8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3.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5" name="Rectangle 3"/>
          <p:cNvSpPr>
            <a:spLocks noGrp="1" noChangeArrowheads="1"/>
          </p:cNvSpPr>
          <p:nvPr>
            <p:ph type="dt" sz="quarter"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8196" name="Rectangle 4"/>
          <p:cNvSpPr>
            <a:spLocks noGrp="1" noChangeArrowheads="1"/>
          </p:cNvSpPr>
          <p:nvPr>
            <p:ph type="ftr" sz="quarter" idx="2"/>
          </p:nvPr>
        </p:nvSpPr>
        <p:spPr bwMode="auto">
          <a:xfrm>
            <a:off x="0" y="6948715"/>
            <a:ext cx="625286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7" name="Rectangle 5"/>
          <p:cNvSpPr>
            <a:spLocks noGrp="1" noChangeArrowheads="1"/>
          </p:cNvSpPr>
          <p:nvPr>
            <p:ph type="sldNum" sz="quarter" idx="3"/>
          </p:nvPr>
        </p:nvSpPr>
        <p:spPr bwMode="auto">
          <a:xfrm>
            <a:off x="6771681" y="6948715"/>
            <a:ext cx="2829520"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CE3DCCD4-41D1-45F9-BBB3-0E5B95CE5A88}" type="slidenum">
              <a:rPr lang="en-AU" altLang="en-US"/>
              <a:pPr>
                <a:defRPr/>
              </a:pPr>
              <a:t>‹#›</a:t>
            </a:fld>
            <a:endParaRPr lang="en-AU" altLang="en-US"/>
          </a:p>
        </p:txBody>
      </p:sp>
    </p:spTree>
    <p:extLst>
      <p:ext uri="{BB962C8B-B14F-4D97-AF65-F5344CB8AC3E}">
        <p14:creationId xmlns:p14="http://schemas.microsoft.com/office/powerpoint/2010/main" val="313798630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47" name="Rectangle 3"/>
          <p:cNvSpPr>
            <a:spLocks noGrp="1" noChangeArrowheads="1"/>
          </p:cNvSpPr>
          <p:nvPr>
            <p:ph type="dt"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60420" name="Rectangle 4"/>
          <p:cNvSpPr>
            <a:spLocks noGrp="1" noRot="1" noChangeAspect="1" noChangeArrowheads="1" noTextEdit="1"/>
          </p:cNvSpPr>
          <p:nvPr>
            <p:ph type="sldImg" idx="2"/>
          </p:nvPr>
        </p:nvSpPr>
        <p:spPr bwMode="auto">
          <a:xfrm>
            <a:off x="2973388" y="549275"/>
            <a:ext cx="3654425" cy="2741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279327" y="3474963"/>
            <a:ext cx="704254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6150" name="Rectangle 6"/>
          <p:cNvSpPr>
            <a:spLocks noGrp="1" noChangeArrowheads="1"/>
          </p:cNvSpPr>
          <p:nvPr>
            <p:ph type="ftr" sz="quarter" idx="4"/>
          </p:nvPr>
        </p:nvSpPr>
        <p:spPr bwMode="auto">
          <a:xfrm>
            <a:off x="0" y="6948715"/>
            <a:ext cx="4160937"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51" name="Rectangle 7"/>
          <p:cNvSpPr>
            <a:spLocks noGrp="1" noChangeArrowheads="1"/>
          </p:cNvSpPr>
          <p:nvPr>
            <p:ph type="sldNum" sz="quarter" idx="5"/>
          </p:nvPr>
        </p:nvSpPr>
        <p:spPr bwMode="auto">
          <a:xfrm>
            <a:off x="5440265" y="6948715"/>
            <a:ext cx="416093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1B5ADEFE-5CE5-43B9-9792-F6A742875122}" type="slidenum">
              <a:rPr lang="en-AU" altLang="en-US"/>
              <a:pPr>
                <a:defRPr/>
              </a:pPr>
              <a:t>‹#›</a:t>
            </a:fld>
            <a:endParaRPr lang="en-AU" altLang="en-US"/>
          </a:p>
        </p:txBody>
      </p:sp>
    </p:spTree>
    <p:extLst>
      <p:ext uri="{BB962C8B-B14F-4D97-AF65-F5344CB8AC3E}">
        <p14:creationId xmlns:p14="http://schemas.microsoft.com/office/powerpoint/2010/main" val="261380922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B5ADEFE-5CE5-43B9-9792-F6A742875122}" type="slidenum">
              <a:rPr lang="en-AU" altLang="en-US" smtClean="0"/>
              <a:pPr>
                <a:defRPr/>
              </a:pPr>
              <a:t>1</a:t>
            </a:fld>
            <a:endParaRPr lang="en-AU" altLang="en-US"/>
          </a:p>
        </p:txBody>
      </p:sp>
      <p:sp>
        <p:nvSpPr>
          <p:cNvPr id="5" name="Date Placeholder 4"/>
          <p:cNvSpPr>
            <a:spLocks noGrp="1"/>
          </p:cNvSpPr>
          <p:nvPr>
            <p:ph type="dt" idx="11"/>
          </p:nvPr>
        </p:nvSpPr>
        <p:spPr/>
        <p:txBody>
          <a:bodyPr/>
          <a:lstStyle/>
          <a:p>
            <a:pPr>
              <a:defRPr/>
            </a:pPr>
            <a:endParaRPr lang="en-AU"/>
          </a:p>
        </p:txBody>
      </p:sp>
      <p:sp>
        <p:nvSpPr>
          <p:cNvPr id="6" name="Footer Placeholder 5"/>
          <p:cNvSpPr>
            <a:spLocks noGrp="1"/>
          </p:cNvSpPr>
          <p:nvPr>
            <p:ph type="ftr" sz="quarter" idx="12"/>
          </p:nvPr>
        </p:nvSpPr>
        <p:spPr/>
        <p:txBody>
          <a:bodyPr/>
          <a:lstStyle/>
          <a:p>
            <a:pPr>
              <a:defRPr/>
            </a:pPr>
            <a:endParaRPr lang="en-AU"/>
          </a:p>
        </p:txBody>
      </p:sp>
      <p:sp>
        <p:nvSpPr>
          <p:cNvPr id="7" name="Header Placeholder 6"/>
          <p:cNvSpPr>
            <a:spLocks noGrp="1"/>
          </p:cNvSpPr>
          <p:nvPr>
            <p:ph type="hdr" sz="quarter" idx="13"/>
          </p:nvPr>
        </p:nvSpPr>
        <p:spPr/>
        <p:txBody>
          <a:bodyPr/>
          <a:lstStyle/>
          <a:p>
            <a:pPr>
              <a:defRPr/>
            </a:pPr>
            <a:endParaRPr lang="en-AU"/>
          </a:p>
        </p:txBody>
      </p:sp>
    </p:spTree>
    <p:extLst>
      <p:ext uri="{BB962C8B-B14F-4D97-AF65-F5344CB8AC3E}">
        <p14:creationId xmlns:p14="http://schemas.microsoft.com/office/powerpoint/2010/main" val="248475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CDB300B-80EA-49A9-B618-71E18484CF56}" type="slidenum">
              <a:rPr lang="en-AU" altLang="en-US" smtClean="0">
                <a:latin typeface="Arial" panose="020B0604020202020204" pitchFamily="34" charset="0"/>
              </a:rPr>
              <a:pPr>
                <a:spcBef>
                  <a:spcPct val="0"/>
                </a:spcBef>
              </a:pPr>
              <a:t>14</a:t>
            </a:fld>
            <a:endParaRPr lang="en-AU" altLang="en-US">
              <a:latin typeface="Arial" panose="020B0604020202020204" pitchFamily="34" charset="0"/>
            </a:endParaRPr>
          </a:p>
        </p:txBody>
      </p:sp>
      <p:sp>
        <p:nvSpPr>
          <p:cNvPr id="18435" name="Rectangle 7"/>
          <p:cNvSpPr txBox="1">
            <a:spLocks noGrp="1" noChangeArrowheads="1"/>
          </p:cNvSpPr>
          <p:nvPr/>
        </p:nvSpPr>
        <p:spPr bwMode="auto">
          <a:xfrm>
            <a:off x="5440264" y="6948715"/>
            <a:ext cx="4158853" cy="36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2C264175-AB0A-4A5C-8F22-6A55E10E666C}" type="slidenum">
              <a:rPr lang="en-US" altLang="en-US" sz="1300">
                <a:latin typeface="Arial" panose="020B0604020202020204" pitchFamily="34" charset="0"/>
              </a:rPr>
              <a:pPr algn="r" eaLnBrk="1" hangingPunct="1">
                <a:spcBef>
                  <a:spcPct val="0"/>
                </a:spcBef>
              </a:pPr>
              <a:t>14</a:t>
            </a:fld>
            <a:endParaRPr lang="en-US" altLang="en-US" sz="1300">
              <a:latin typeface="Arial" panose="020B0604020202020204" pitchFamily="34" charset="0"/>
            </a:endParaRPr>
          </a:p>
        </p:txBody>
      </p:sp>
      <p:sp>
        <p:nvSpPr>
          <p:cNvPr id="18436" name="Rectangle 2"/>
          <p:cNvSpPr>
            <a:spLocks noGrp="1" noRot="1" noChangeAspect="1" noChangeArrowheads="1" noTextEdit="1"/>
          </p:cNvSpPr>
          <p:nvPr>
            <p:ph type="sldImg"/>
          </p:nvPr>
        </p:nvSpPr>
        <p:spPr>
          <a:xfrm>
            <a:off x="1296432" y="547968"/>
            <a:ext cx="7008339" cy="2743346"/>
          </a:xfrm>
          <a:solidFill>
            <a:srgbClr val="FFFFFF"/>
          </a:solidFill>
          <a:ln/>
        </p:spPr>
      </p:sp>
      <p:sp>
        <p:nvSpPr>
          <p:cNvPr id="18437" name="Rectangle 3"/>
          <p:cNvSpPr>
            <a:spLocks noGrp="1" noChangeArrowheads="1"/>
          </p:cNvSpPr>
          <p:nvPr>
            <p:ph type="body" idx="1"/>
          </p:nvPr>
        </p:nvSpPr>
        <p:spPr>
          <a:xfrm>
            <a:off x="960538" y="3473753"/>
            <a:ext cx="7680126" cy="329111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48" tIns="49524" rIns="99048" bIns="49524"/>
          <a:lstStyle/>
          <a:p>
            <a:pPr eaLnBrk="1" hangingPunct="1"/>
            <a:endParaRPr lang="en-CA" altLang="en-US">
              <a:latin typeface="Times New Roman" panose="02020603050405020304" pitchFamily="18" charset="0"/>
            </a:endParaRPr>
          </a:p>
        </p:txBody>
      </p:sp>
    </p:spTree>
    <p:extLst>
      <p:ext uri="{BB962C8B-B14F-4D97-AF65-F5344CB8AC3E}">
        <p14:creationId xmlns:p14="http://schemas.microsoft.com/office/powerpoint/2010/main" val="3395701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6.xml"/><Relationship Id="rId4" Type="http://schemas.openxmlformats.org/officeDocument/2006/relationships/image" Target="../media/image4.wmf"/></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6.xml"/><Relationship Id="rId4" Type="http://schemas.openxmlformats.org/officeDocument/2006/relationships/image" Target="../media/image4.w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4.wmf"/></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7.xml"/><Relationship Id="rId4" Type="http://schemas.openxmlformats.org/officeDocument/2006/relationships/image" Target="../media/image4.wmf"/></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7.xml"/><Relationship Id="rId4" Type="http://schemas.openxmlformats.org/officeDocument/2006/relationships/image" Target="../media/image4.wmf"/></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7.xml"/><Relationship Id="rId4" Type="http://schemas.openxmlformats.org/officeDocument/2006/relationships/image" Target="../media/image4.wmf"/></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4.wmf"/></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5.xml"/><Relationship Id="rId4" Type="http://schemas.openxmlformats.org/officeDocument/2006/relationships/image" Target="../media/image4.wmf"/></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5.xml"/><Relationship Id="rId4" Type="http://schemas.openxmlformats.org/officeDocument/2006/relationships/image" Target="../media/image4.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785964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185117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382058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21429877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8041736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46574708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070475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2525132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12706997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1562345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6146618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0337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32337594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1095754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2955238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71503369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765304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00023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0064780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9371194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3426722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8176861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3888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814528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3089525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6243775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defTabSz="457200" eaLnBrk="1" fontAlgn="auto" hangingPunct="1">
              <a:spcBef>
                <a:spcPts val="0"/>
              </a:spcBef>
              <a:spcAft>
                <a:spcPts val="0"/>
              </a:spcAft>
              <a:defRPr/>
            </a:pPr>
            <a:r>
              <a:rPr lang="en-GB">
                <a:solidFill>
                  <a:srgbClr val="000000"/>
                </a:solidFill>
                <a:latin typeface="Calibri"/>
              </a:rPr>
              <a:t>‹#›</a:t>
            </a:r>
          </a:p>
        </p:txBody>
      </p:sp>
    </p:spTree>
    <p:extLst>
      <p:ext uri="{BB962C8B-B14F-4D97-AF65-F5344CB8AC3E}">
        <p14:creationId xmlns:p14="http://schemas.microsoft.com/office/powerpoint/2010/main" val="81810118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defTabSz="457200" eaLnBrk="1" fontAlgn="auto" hangingPunct="1">
              <a:spcBef>
                <a:spcPts val="0"/>
              </a:spcBef>
              <a:spcAft>
                <a:spcPts val="0"/>
              </a:spcAft>
              <a:defRPr/>
            </a:pPr>
            <a:endParaRPr lang="en-US">
              <a:solidFill>
                <a:srgbClr val="000000"/>
              </a:solidFill>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96857215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5673486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9408747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116448940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11852111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8393425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80150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smtClean="0">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336730555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8066059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5937926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41318933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3101917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6475841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5553278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9765405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348988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0703892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92794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8754636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2270974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949625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5305466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047499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13799474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3427907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defTabSz="457200" eaLnBrk="1" fontAlgn="auto" hangingPunct="1">
              <a:spcBef>
                <a:spcPts val="0"/>
              </a:spcBef>
              <a:spcAft>
                <a:spcPts val="0"/>
              </a:spcAft>
              <a:defRPr/>
            </a:pPr>
            <a:endParaRPr lang="en-US">
              <a:solidFill>
                <a:srgbClr val="000000"/>
              </a:solidFill>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896296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15925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3034382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88656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06876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 xmlns:a16="http://schemas.microsoft.com/office/drawing/2014/main"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256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4230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 xmlns:a16="http://schemas.microsoft.com/office/drawing/2014/main"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16394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533422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222147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47624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71158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900834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757465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6495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19339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9077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0201564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055482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7904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177300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352429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298412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14977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622302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854157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5965288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7994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0776317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876479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 xmlns:a16="http://schemas.microsoft.com/office/drawing/2014/main"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87703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 xmlns:a16="http://schemas.microsoft.com/office/drawing/2014/main"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515041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669933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0838419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203908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7528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207747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585619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871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2159638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66357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091055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4692659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1666414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2195899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788221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867177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95171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939793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7008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1924542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36601987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3291365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576306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 xmlns:a16="http://schemas.microsoft.com/office/drawing/2014/main"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135981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 xmlns:a16="http://schemas.microsoft.com/office/drawing/2014/main"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494188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79945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700248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81366065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325313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2835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11767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692099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91966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839492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9713541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500935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6253121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1909355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0081897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337897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3316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68725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812367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16430926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0184324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405428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224228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906894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8436530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7828882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6117552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5214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5543648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691353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4545873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4115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0812794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853465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11138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9520422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5496694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257643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14004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theme" Target="../theme/theme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theme" Target="../theme/theme3.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23" Type="http://schemas.openxmlformats.org/officeDocument/2006/relationships/theme" Target="../theme/theme5.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slideLayout" Target="../slideLayouts/slideLayout10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slideLayout" Target="../slideLayouts/slideLayout118.xml"/><Relationship Id="rId3" Type="http://schemas.openxmlformats.org/officeDocument/2006/relationships/slideLayout" Target="../slideLayouts/slideLayout103.xml"/><Relationship Id="rId21" Type="http://schemas.openxmlformats.org/officeDocument/2006/relationships/slideLayout" Target="../slideLayouts/slideLayout121.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5" Type="http://schemas.openxmlformats.org/officeDocument/2006/relationships/image" Target="../media/image11.jpeg"/><Relationship Id="rId2" Type="http://schemas.openxmlformats.org/officeDocument/2006/relationships/slideLayout" Target="../slideLayouts/slideLayout102.xml"/><Relationship Id="rId16" Type="http://schemas.openxmlformats.org/officeDocument/2006/relationships/slideLayout" Target="../slideLayouts/slideLayout116.xml"/><Relationship Id="rId20" Type="http://schemas.openxmlformats.org/officeDocument/2006/relationships/slideLayout" Target="../slideLayouts/slideLayout12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24" Type="http://schemas.openxmlformats.org/officeDocument/2006/relationships/theme" Target="../theme/theme6.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23" Type="http://schemas.openxmlformats.org/officeDocument/2006/relationships/slideLayout" Target="../slideLayouts/slideLayout123.xml"/><Relationship Id="rId10" Type="http://schemas.openxmlformats.org/officeDocument/2006/relationships/slideLayout" Target="../slideLayouts/slideLayout110.xml"/><Relationship Id="rId19" Type="http://schemas.openxmlformats.org/officeDocument/2006/relationships/slideLayout" Target="../slideLayouts/slideLayout119.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 Id="rId22" Type="http://schemas.openxmlformats.org/officeDocument/2006/relationships/slideLayout" Target="../slideLayouts/slideLayout12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3" Type="http://schemas.openxmlformats.org/officeDocument/2006/relationships/slideLayout" Target="../slideLayouts/slideLayout126.xml"/><Relationship Id="rId21" Type="http://schemas.openxmlformats.org/officeDocument/2006/relationships/slideLayout" Target="../slideLayouts/slideLayout144.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image" Target="../media/image11.jpeg"/><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theme" Target="../theme/theme7.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2051"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2052"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GB" altLang="en-US" sz="1100" smtClean="0">
                <a:solidFill>
                  <a:srgbClr val="000000"/>
                </a:solidFill>
              </a:rPr>
              <a:t>System &amp; Network Administration</a:t>
            </a:r>
          </a:p>
        </p:txBody>
      </p:sp>
      <p:sp>
        <p:nvSpPr>
          <p:cNvPr id="2053"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21" r:id="rId1"/>
    <p:sldLayoutId id="2147484622" r:id="rId2"/>
    <p:sldLayoutId id="2147484623" r:id="rId3"/>
    <p:sldLayoutId id="2147484624" r:id="rId4"/>
    <p:sldLayoutId id="2147484625" r:id="rId5"/>
    <p:sldLayoutId id="2147484626" r:id="rId6"/>
    <p:sldLayoutId id="2147484627" r:id="rId7"/>
    <p:sldLayoutId id="2147484628" r:id="rId8"/>
    <p:sldLayoutId id="2147484629" r:id="rId9"/>
    <p:sldLayoutId id="2147484630" r:id="rId10"/>
    <p:sldLayoutId id="2147484631" r:id="rId11"/>
    <p:sldLayoutId id="2147484632" r:id="rId12"/>
    <p:sldLayoutId id="2147484636"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80628316"/>
      </p:ext>
    </p:extLst>
  </p:cSld>
  <p:clrMap bg1="lt1" tx1="dk1" bg2="lt2" tx2="dk2" accent1="accent1" accent2="accent2" accent3="accent3" accent4="accent4" accent5="accent5" accent6="accent6" hlink="hlink" folHlink="folHlink"/>
  <p:sldLayoutIdLst>
    <p:sldLayoutId id="2147484639" r:id="rId1"/>
    <p:sldLayoutId id="2147484640" r:id="rId2"/>
    <p:sldLayoutId id="2147484641" r:id="rId3"/>
    <p:sldLayoutId id="2147484642" r:id="rId4"/>
    <p:sldLayoutId id="2147484643" r:id="rId5"/>
    <p:sldLayoutId id="2147484644" r:id="rId6"/>
    <p:sldLayoutId id="2147484645" r:id="rId7"/>
    <p:sldLayoutId id="2147484646" r:id="rId8"/>
    <p:sldLayoutId id="2147484647" r:id="rId9"/>
    <p:sldLayoutId id="2147484648" r:id="rId10"/>
    <p:sldLayoutId id="2147484649" r:id="rId11"/>
    <p:sldLayoutId id="2147484650" r:id="rId12"/>
    <p:sldLayoutId id="2147484651" r:id="rId13"/>
    <p:sldLayoutId id="2147484652" r:id="rId14"/>
    <p:sldLayoutId id="2147484653" r:id="rId15"/>
    <p:sldLayoutId id="2147484654" r:id="rId16"/>
    <p:sldLayoutId id="2147484655" r:id="rId17"/>
    <p:sldLayoutId id="2147484656" r:id="rId18"/>
    <p:sldLayoutId id="2147484657" r:id="rId19"/>
    <p:sldLayoutId id="2147484658" r:id="rId20"/>
    <p:sldLayoutId id="2147484659" r:id="rId21"/>
    <p:sldLayoutId id="2147484660"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46162717"/>
      </p:ext>
    </p:extLst>
  </p:cSld>
  <p:clrMap bg1="lt1" tx1="dk1" bg2="lt2" tx2="dk2" accent1="accent1" accent2="accent2" accent3="accent3" accent4="accent4" accent5="accent5" accent6="accent6" hlink="hlink" folHlink="folHlink"/>
  <p:sldLayoutIdLst>
    <p:sldLayoutId id="2147484662" r:id="rId1"/>
    <p:sldLayoutId id="2147484663" r:id="rId2"/>
    <p:sldLayoutId id="2147484664" r:id="rId3"/>
    <p:sldLayoutId id="2147484665" r:id="rId4"/>
    <p:sldLayoutId id="2147484666" r:id="rId5"/>
    <p:sldLayoutId id="2147484667" r:id="rId6"/>
    <p:sldLayoutId id="2147484668" r:id="rId7"/>
    <p:sldLayoutId id="2147484669" r:id="rId8"/>
    <p:sldLayoutId id="2147484670" r:id="rId9"/>
    <p:sldLayoutId id="2147484671" r:id="rId10"/>
    <p:sldLayoutId id="2147484672" r:id="rId11"/>
    <p:sldLayoutId id="2147484673" r:id="rId12"/>
    <p:sldLayoutId id="2147484674" r:id="rId13"/>
    <p:sldLayoutId id="2147484675" r:id="rId14"/>
    <p:sldLayoutId id="2147484676" r:id="rId15"/>
    <p:sldLayoutId id="2147484677" r:id="rId16"/>
    <p:sldLayoutId id="2147484678" r:id="rId17"/>
    <p:sldLayoutId id="2147484679" r:id="rId18"/>
    <p:sldLayoutId id="2147484680" r:id="rId19"/>
    <p:sldLayoutId id="2147484681" r:id="rId20"/>
    <p:sldLayoutId id="2147484682" r:id="rId21"/>
    <p:sldLayoutId id="2147484683"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790515918"/>
      </p:ext>
    </p:extLst>
  </p:cSld>
  <p:clrMap bg1="lt1" tx1="dk1" bg2="lt2" tx2="dk2" accent1="accent1" accent2="accent2" accent3="accent3" accent4="accent4" accent5="accent5" accent6="accent6" hlink="hlink" folHlink="folHlink"/>
  <p:sldLayoutIdLst>
    <p:sldLayoutId id="2147484685" r:id="rId1"/>
    <p:sldLayoutId id="2147484686" r:id="rId2"/>
    <p:sldLayoutId id="2147484687" r:id="rId3"/>
    <p:sldLayoutId id="2147484688" r:id="rId4"/>
    <p:sldLayoutId id="2147484689" r:id="rId5"/>
    <p:sldLayoutId id="2147484690" r:id="rId6"/>
    <p:sldLayoutId id="2147484691" r:id="rId7"/>
    <p:sldLayoutId id="2147484692" r:id="rId8"/>
    <p:sldLayoutId id="2147484693" r:id="rId9"/>
    <p:sldLayoutId id="2147484694" r:id="rId10"/>
    <p:sldLayoutId id="2147484695" r:id="rId11"/>
    <p:sldLayoutId id="2147484696" r:id="rId12"/>
    <p:sldLayoutId id="2147484697" r:id="rId13"/>
    <p:sldLayoutId id="2147484698" r:id="rId14"/>
    <p:sldLayoutId id="2147484699" r:id="rId15"/>
    <p:sldLayoutId id="2147484700" r:id="rId16"/>
    <p:sldLayoutId id="2147484701" r:id="rId17"/>
    <p:sldLayoutId id="2147484702" r:id="rId18"/>
    <p:sldLayoutId id="2147484703" r:id="rId19"/>
    <p:sldLayoutId id="2147484704" r:id="rId20"/>
    <p:sldLayoutId id="2147484705" r:id="rId21"/>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28585172"/>
      </p:ext>
    </p:extLst>
  </p:cSld>
  <p:clrMap bg1="lt1" tx1="dk1" bg2="lt2" tx2="dk2" accent1="accent1" accent2="accent2" accent3="accent3" accent4="accent4" accent5="accent5" accent6="accent6" hlink="hlink" folHlink="folHlink"/>
  <p:sldLayoutIdLst>
    <p:sldLayoutId id="2147484707" r:id="rId1"/>
    <p:sldLayoutId id="2147484708" r:id="rId2"/>
    <p:sldLayoutId id="2147484709" r:id="rId3"/>
    <p:sldLayoutId id="2147484710" r:id="rId4"/>
    <p:sldLayoutId id="2147484711" r:id="rId5"/>
    <p:sldLayoutId id="2147484712" r:id="rId6"/>
    <p:sldLayoutId id="2147484713" r:id="rId7"/>
    <p:sldLayoutId id="2147484714" r:id="rId8"/>
    <p:sldLayoutId id="2147484715" r:id="rId9"/>
    <p:sldLayoutId id="2147484716" r:id="rId10"/>
    <p:sldLayoutId id="2147484717" r:id="rId11"/>
    <p:sldLayoutId id="2147484718" r:id="rId12"/>
    <p:sldLayoutId id="2147484719" r:id="rId13"/>
    <p:sldLayoutId id="2147484720" r:id="rId14"/>
    <p:sldLayoutId id="2147484721" r:id="rId15"/>
    <p:sldLayoutId id="2147484722" r:id="rId16"/>
    <p:sldLayoutId id="2147484723" r:id="rId17"/>
    <p:sldLayoutId id="2147484724" r:id="rId18"/>
    <p:sldLayoutId id="2147484725" r:id="rId19"/>
    <p:sldLayoutId id="2147484726" r:id="rId20"/>
    <p:sldLayoutId id="2147484727" r:id="rId21"/>
    <p:sldLayoutId id="2147484728"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pic>
        <p:nvPicPr>
          <p:cNvPr id="4" name="Picture 10" descr="APU Logo Final-medium.jpg"/>
          <p:cNvPicPr>
            <a:picLocks noChangeAspect="1"/>
          </p:cNvPicPr>
          <p:nvPr userDrawn="1"/>
        </p:nvPicPr>
        <p:blipFill>
          <a:blip r:embed="rId2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GB" altLang="en-US" sz="1100" smtClean="0">
                <a:solidFill>
                  <a:srgbClr val="000000"/>
                </a:solidFill>
              </a:rPr>
              <a:t>System &amp; Network Administration</a:t>
            </a:r>
          </a:p>
        </p:txBody>
      </p:sp>
    </p:spTree>
    <p:extLst>
      <p:ext uri="{BB962C8B-B14F-4D97-AF65-F5344CB8AC3E}">
        <p14:creationId xmlns:p14="http://schemas.microsoft.com/office/powerpoint/2010/main" val="1557425323"/>
      </p:ext>
    </p:extLst>
  </p:cSld>
  <p:clrMap bg1="lt1" tx1="dk1" bg2="lt2" tx2="dk2" accent1="accent1" accent2="accent2" accent3="accent3" accent4="accent4" accent5="accent5" accent6="accent6" hlink="hlink" folHlink="folHlink"/>
  <p:sldLayoutIdLst>
    <p:sldLayoutId id="2147484730" r:id="rId1"/>
    <p:sldLayoutId id="2147484731" r:id="rId2"/>
    <p:sldLayoutId id="2147484732" r:id="rId3"/>
    <p:sldLayoutId id="2147484733" r:id="rId4"/>
    <p:sldLayoutId id="2147484734" r:id="rId5"/>
    <p:sldLayoutId id="2147484735" r:id="rId6"/>
    <p:sldLayoutId id="2147484736" r:id="rId7"/>
    <p:sldLayoutId id="2147484737" r:id="rId8"/>
    <p:sldLayoutId id="2147484738" r:id="rId9"/>
    <p:sldLayoutId id="2147484739" r:id="rId10"/>
    <p:sldLayoutId id="2147484740" r:id="rId11"/>
    <p:sldLayoutId id="2147484741" r:id="rId12"/>
    <p:sldLayoutId id="2147484742" r:id="rId13"/>
    <p:sldLayoutId id="2147484743" r:id="rId14"/>
    <p:sldLayoutId id="2147484744" r:id="rId15"/>
    <p:sldLayoutId id="2147484745" r:id="rId16"/>
    <p:sldLayoutId id="2147484746" r:id="rId17"/>
    <p:sldLayoutId id="2147484747" r:id="rId18"/>
    <p:sldLayoutId id="2147484748" r:id="rId19"/>
    <p:sldLayoutId id="2147484749" r:id="rId20"/>
    <p:sldLayoutId id="2147484750" r:id="rId21"/>
    <p:sldLayoutId id="2147484751" r:id="rId22"/>
    <p:sldLayoutId id="2147484752" r:id="rId23"/>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pic>
        <p:nvPicPr>
          <p:cNvPr id="4" name="Picture 10" descr="APU Logo Final-medium.jpg"/>
          <p:cNvPicPr>
            <a:picLocks noChangeAspect="1"/>
          </p:cNvPicPr>
          <p:nvPr userDrawn="1"/>
        </p:nvPicPr>
        <p:blipFill>
          <a:blip r:embed="rId2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GB" altLang="en-US" sz="1100" smtClean="0">
                <a:solidFill>
                  <a:srgbClr val="000000"/>
                </a:solidFill>
              </a:rPr>
              <a:t>System &amp; Network Administration</a:t>
            </a:r>
          </a:p>
        </p:txBody>
      </p:sp>
    </p:spTree>
    <p:extLst>
      <p:ext uri="{BB962C8B-B14F-4D97-AF65-F5344CB8AC3E}">
        <p14:creationId xmlns:p14="http://schemas.microsoft.com/office/powerpoint/2010/main" val="1710290194"/>
      </p:ext>
    </p:extLst>
  </p:cSld>
  <p:clrMap bg1="lt1" tx1="dk1" bg2="lt2" tx2="dk2" accent1="accent1" accent2="accent2" accent3="accent3" accent4="accent4" accent5="accent5" accent6="accent6" hlink="hlink" folHlink="folHlink"/>
  <p:sldLayoutIdLst>
    <p:sldLayoutId id="2147484754" r:id="rId1"/>
    <p:sldLayoutId id="2147484755" r:id="rId2"/>
    <p:sldLayoutId id="2147484756" r:id="rId3"/>
    <p:sldLayoutId id="2147484757" r:id="rId4"/>
    <p:sldLayoutId id="2147484758" r:id="rId5"/>
    <p:sldLayoutId id="2147484759" r:id="rId6"/>
    <p:sldLayoutId id="2147484760" r:id="rId7"/>
    <p:sldLayoutId id="2147484761" r:id="rId8"/>
    <p:sldLayoutId id="2147484762" r:id="rId9"/>
    <p:sldLayoutId id="2147484763" r:id="rId10"/>
    <p:sldLayoutId id="2147484764" r:id="rId11"/>
    <p:sldLayoutId id="2147484765" r:id="rId12"/>
    <p:sldLayoutId id="2147484766" r:id="rId13"/>
    <p:sldLayoutId id="2147484767" r:id="rId14"/>
    <p:sldLayoutId id="2147484768" r:id="rId15"/>
    <p:sldLayoutId id="2147484769" r:id="rId16"/>
    <p:sldLayoutId id="2147484770" r:id="rId17"/>
    <p:sldLayoutId id="2147484771" r:id="rId18"/>
    <p:sldLayoutId id="2147484772" r:id="rId19"/>
    <p:sldLayoutId id="2147484773" r:id="rId20"/>
    <p:sldLayoutId id="2147484774" r:id="rId21"/>
    <p:sldLayoutId id="2147484775" r:id="rId22"/>
    <p:sldLayoutId id="2147484776" r:id="rId23"/>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14.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png"/><Relationship Id="rId1" Type="http://schemas.openxmlformats.org/officeDocument/2006/relationships/slideLayout" Target="../slideLayouts/slideLayout10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114.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14.xml"/><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14.xml"/><Relationship Id="rId4"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14.xml"/><Relationship Id="rId4" Type="http://schemas.openxmlformats.org/officeDocument/2006/relationships/image" Target="../media/image28.jpg"/></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14.xml"/><Relationship Id="rId4"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102.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14.xml"/><Relationship Id="rId4" Type="http://schemas.openxmlformats.org/officeDocument/2006/relationships/image" Target="../media/image2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14.xml"/><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2.xml"/><Relationship Id="rId6" Type="http://schemas.openxmlformats.org/officeDocument/2006/relationships/image" Target="../media/image13.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2.xml"/><Relationship Id="rId6" Type="http://schemas.openxmlformats.org/officeDocument/2006/relationships/image" Target="../media/image13.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684213" y="1952625"/>
            <a:ext cx="7632700" cy="1470025"/>
          </a:xfrm>
        </p:spPr>
        <p:txBody>
          <a:bodyPr/>
          <a:lstStyle/>
          <a:p>
            <a:pPr marL="0" indent="0"/>
            <a:r>
              <a:rPr lang="en-GB" altLang="en-US" smtClean="0">
                <a:solidFill>
                  <a:schemeClr val="tx1"/>
                </a:solidFill>
              </a:rPr>
              <a:t>System and Network Administration</a:t>
            </a:r>
          </a:p>
        </p:txBody>
      </p:sp>
      <p:sp>
        <p:nvSpPr>
          <p:cNvPr id="8195" name="Rectangle 3"/>
          <p:cNvSpPr>
            <a:spLocks noGrp="1" noChangeArrowheads="1"/>
          </p:cNvSpPr>
          <p:nvPr>
            <p:ph type="subTitle" idx="1"/>
          </p:nvPr>
        </p:nvSpPr>
        <p:spPr>
          <a:xfrm>
            <a:off x="2411413" y="3886200"/>
            <a:ext cx="4608512" cy="1558925"/>
          </a:xfrm>
        </p:spPr>
        <p:txBody>
          <a:bodyPr/>
          <a:lstStyle/>
          <a:p>
            <a:r>
              <a:rPr lang="en-US" altLang="en-US" dirty="0" smtClean="0"/>
              <a:t>Cryptography </a:t>
            </a:r>
          </a:p>
          <a:p>
            <a:r>
              <a:rPr lang="en-US" altLang="en-US" dirty="0" smtClean="0"/>
              <a:t>Essentials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8647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Cryptographic Techniques</a:t>
            </a:r>
            <a:endParaRPr lang="en-GB" dirty="0"/>
          </a:p>
        </p:txBody>
      </p:sp>
      <p:sp>
        <p:nvSpPr>
          <p:cNvPr id="3" name="Content Placeholder 2"/>
          <p:cNvSpPr>
            <a:spLocks noGrp="1"/>
          </p:cNvSpPr>
          <p:nvPr>
            <p:ph idx="1"/>
          </p:nvPr>
        </p:nvSpPr>
        <p:spPr/>
        <p:txBody>
          <a:bodyPr/>
          <a:lstStyle/>
          <a:p>
            <a:pPr marL="0" indent="0">
              <a:buNone/>
            </a:pPr>
            <a:r>
              <a:rPr lang="en-US" sz="2400" dirty="0"/>
              <a:t>Classes of algorithms:</a:t>
            </a:r>
          </a:p>
          <a:p>
            <a:r>
              <a:rPr lang="en-US" sz="2400" dirty="0"/>
              <a:t>Reversible, symmetric (Conventional)</a:t>
            </a:r>
          </a:p>
          <a:p>
            <a:r>
              <a:rPr lang="en-US" sz="2400" dirty="0"/>
              <a:t>Reversible, asymmetric (Public Key)</a:t>
            </a:r>
          </a:p>
          <a:p>
            <a:r>
              <a:rPr lang="en-US" sz="2400" dirty="0"/>
              <a:t>One-Way (Hash)</a:t>
            </a:r>
          </a:p>
          <a:p>
            <a:pPr marL="0" indent="0">
              <a:buNone/>
            </a:pPr>
            <a:endParaRPr lang="en-US" sz="2000" dirty="0"/>
          </a:p>
          <a:p>
            <a:pPr marL="0" indent="0">
              <a:buNone/>
            </a:pPr>
            <a:r>
              <a:rPr lang="en-US" sz="2400" dirty="0"/>
              <a:t>Properties of algorithms:</a:t>
            </a:r>
          </a:p>
          <a:p>
            <a:r>
              <a:rPr lang="en-US" sz="2400" dirty="0"/>
              <a:t>Reversible: can transform </a:t>
            </a:r>
            <a:r>
              <a:rPr lang="en-US" sz="2400" dirty="0" err="1"/>
              <a:t>ciphertext</a:t>
            </a:r>
            <a:r>
              <a:rPr lang="en-US" sz="2400" dirty="0"/>
              <a:t> back to plaintext</a:t>
            </a:r>
          </a:p>
          <a:p>
            <a:r>
              <a:rPr lang="en-US" sz="2400" dirty="0"/>
              <a:t>Symmetric: uses one key for both encryption and decryption</a:t>
            </a:r>
          </a:p>
          <a:p>
            <a:r>
              <a:rPr lang="en-US" sz="2400" dirty="0"/>
              <a:t>Asymmetric: uses different keys for encryption / decryption</a:t>
            </a:r>
          </a:p>
          <a:p>
            <a:endParaRPr lang="en-US" sz="2400" dirty="0"/>
          </a:p>
          <a:p>
            <a:endParaRPr lang="en-US" sz="2400" dirty="0"/>
          </a:p>
        </p:txBody>
      </p:sp>
    </p:spTree>
    <p:extLst>
      <p:ext uri="{BB962C8B-B14F-4D97-AF65-F5344CB8AC3E}">
        <p14:creationId xmlns:p14="http://schemas.microsoft.com/office/powerpoint/2010/main" val="324697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Symmetric Encryption</a:t>
            </a:r>
          </a:p>
        </p:txBody>
      </p:sp>
      <p:sp>
        <p:nvSpPr>
          <p:cNvPr id="2" name="Slide Number Placeholder 1"/>
          <p:cNvSpPr>
            <a:spLocks noGrp="1"/>
          </p:cNvSpPr>
          <p:nvPr>
            <p:ph type="sldNum" sz="quarter" idx="4"/>
          </p:nvPr>
        </p:nvSpPr>
        <p:spPr/>
        <p:txBody>
          <a:bodyPr/>
          <a:lstStyle/>
          <a:p>
            <a:fld id="{A8160BDD-7155-D744-B749-9730458604AD}" type="slidenum">
              <a:rPr lang="en-US" smtClean="0"/>
              <a:pPr/>
              <a:t>12</a:t>
            </a:fld>
            <a:endParaRPr lang="en-US" dirty="0"/>
          </a:p>
        </p:txBody>
      </p:sp>
      <p:sp>
        <p:nvSpPr>
          <p:cNvPr id="5" name="Content Placeholder 2"/>
          <p:cNvSpPr txBox="1">
            <a:spLocks/>
          </p:cNvSpPr>
          <p:nvPr/>
        </p:nvSpPr>
        <p:spPr>
          <a:xfrm>
            <a:off x="457201" y="956899"/>
            <a:ext cx="7255018" cy="1329101"/>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dirty="0" smtClean="0">
                <a:solidFill>
                  <a:srgbClr val="C00000"/>
                </a:solidFill>
              </a:rPr>
              <a:t>A two-way encryption scheme in which encryption and decryption are both performed using the same key (shared key encryption).</a:t>
            </a:r>
            <a:endParaRPr lang="en-US" sz="2400" dirty="0">
              <a:solidFill>
                <a:srgbClr val="C00000"/>
              </a:solidFill>
            </a:endParaRPr>
          </a:p>
        </p:txBody>
      </p:sp>
      <p:sp>
        <p:nvSpPr>
          <p:cNvPr id="25" name="Content Placeholder 2"/>
          <p:cNvSpPr txBox="1">
            <a:spLocks/>
          </p:cNvSpPr>
          <p:nvPr/>
        </p:nvSpPr>
        <p:spPr>
          <a:xfrm>
            <a:off x="609600" y="2438399"/>
            <a:ext cx="7772400" cy="2458003"/>
          </a:xfrm>
          <a:prstGeom prst="rect">
            <a:avLst/>
          </a:prstGeom>
        </p:spPr>
        <p:txBody>
          <a:bodyPr vert="horz" lIns="91440" tIns="45720" rIns="91440" bIns="45720" rtlCol="0">
            <a:normAutofit lnSpcReduction="10000"/>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ED1C24"/>
              </a:buClr>
            </a:pPr>
            <a:r>
              <a:rPr lang="en-US" sz="2000" dirty="0" smtClean="0">
                <a:solidFill>
                  <a:srgbClr val="000000"/>
                </a:solidFill>
              </a:rPr>
              <a:t>Before encrypted communications begin, the key must be securely shared.</a:t>
            </a:r>
          </a:p>
          <a:p>
            <a:pPr>
              <a:buClr>
                <a:srgbClr val="ED1C24"/>
              </a:buClr>
            </a:pPr>
            <a:r>
              <a:rPr lang="en-US" sz="2000" dirty="0" smtClean="0">
                <a:solidFill>
                  <a:srgbClr val="000000"/>
                </a:solidFill>
              </a:rPr>
              <a:t>Fast</a:t>
            </a:r>
            <a:r>
              <a:rPr lang="en-US" sz="2000" dirty="0">
                <a:solidFill>
                  <a:srgbClr val="000000"/>
                </a:solidFill>
              </a:rPr>
              <a:t>, but vulnerable if the key is lost or compromised.</a:t>
            </a:r>
          </a:p>
          <a:p>
            <a:pPr>
              <a:buClr>
                <a:srgbClr val="ED1C24"/>
              </a:buClr>
            </a:pPr>
            <a:r>
              <a:rPr lang="en-US" sz="2000" dirty="0">
                <a:solidFill>
                  <a:srgbClr val="000000"/>
                </a:solidFill>
              </a:rPr>
              <a:t>Common alternate names</a:t>
            </a:r>
          </a:p>
          <a:p>
            <a:pPr marL="742950" lvl="2" indent="-342900">
              <a:buClr>
                <a:srgbClr val="ED1C24"/>
              </a:buClr>
            </a:pPr>
            <a:r>
              <a:rPr lang="en-US" sz="2000" dirty="0">
                <a:solidFill>
                  <a:srgbClr val="000000"/>
                </a:solidFill>
              </a:rPr>
              <a:t>Secret key</a:t>
            </a:r>
          </a:p>
          <a:p>
            <a:pPr marL="742950" lvl="2" indent="-342900">
              <a:buClr>
                <a:srgbClr val="ED1C24"/>
              </a:buClr>
            </a:pPr>
            <a:r>
              <a:rPr lang="en-US" sz="2000" dirty="0">
                <a:solidFill>
                  <a:srgbClr val="000000"/>
                </a:solidFill>
              </a:rPr>
              <a:t>Shared key</a:t>
            </a:r>
          </a:p>
          <a:p>
            <a:pPr marL="742950" lvl="2" indent="-342900">
              <a:buClr>
                <a:srgbClr val="ED1C24"/>
              </a:buClr>
            </a:pPr>
            <a:r>
              <a:rPr lang="en-US" sz="2000" dirty="0">
                <a:solidFill>
                  <a:srgbClr val="000000"/>
                </a:solidFill>
              </a:rPr>
              <a:t>Private key</a:t>
            </a:r>
          </a:p>
          <a:p>
            <a:pPr marL="0" indent="0">
              <a:buFont typeface="Arial"/>
              <a:buNone/>
            </a:pPr>
            <a:endParaRPr lang="en-US" dirty="0">
              <a:solidFill>
                <a:srgbClr val="000000"/>
              </a:solidFill>
            </a:endParaRPr>
          </a:p>
        </p:txBody>
      </p:sp>
      <p:grpSp>
        <p:nvGrpSpPr>
          <p:cNvPr id="31" name="Group 30"/>
          <p:cNvGrpSpPr/>
          <p:nvPr/>
        </p:nvGrpSpPr>
        <p:grpSpPr>
          <a:xfrm>
            <a:off x="3360838" y="3756332"/>
            <a:ext cx="4351380" cy="2501484"/>
            <a:chOff x="2220340" y="4038094"/>
            <a:chExt cx="4351380" cy="2501484"/>
          </a:xfrm>
        </p:grpSpPr>
        <p:cxnSp>
          <p:nvCxnSpPr>
            <p:cNvPr id="20" name="Straight Connector 19"/>
            <p:cNvCxnSpPr/>
            <p:nvPr/>
          </p:nvCxnSpPr>
          <p:spPr>
            <a:xfrm>
              <a:off x="2689410" y="6418728"/>
              <a:ext cx="854411"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2306463" y="4953000"/>
              <a:ext cx="1000421" cy="848013"/>
            </a:xfrm>
            <a:prstGeom prst="rect">
              <a:avLst/>
            </a:prstGeom>
          </p:spPr>
        </p:pic>
        <p:pic>
          <p:nvPicPr>
            <p:cNvPr id="10" name="Picture 9"/>
            <p:cNvPicPr>
              <a:picLocks noChangeAspect="1"/>
            </p:cNvPicPr>
            <p:nvPr/>
          </p:nvPicPr>
          <p:blipFill>
            <a:blip r:embed="rId2"/>
            <a:stretch>
              <a:fillRect/>
            </a:stretch>
          </p:blipFill>
          <p:spPr>
            <a:xfrm>
              <a:off x="5298502" y="4953000"/>
              <a:ext cx="1000421" cy="848013"/>
            </a:xfrm>
            <a:prstGeom prst="rect">
              <a:avLst/>
            </a:prstGeom>
          </p:spPr>
        </p:pic>
        <p:pic>
          <p:nvPicPr>
            <p:cNvPr id="9" name="Picture 8"/>
            <p:cNvPicPr>
              <a:picLocks noChangeAspect="1"/>
            </p:cNvPicPr>
            <p:nvPr/>
          </p:nvPicPr>
          <p:blipFill>
            <a:blip r:embed="rId3"/>
            <a:stretch>
              <a:fillRect/>
            </a:stretch>
          </p:blipFill>
          <p:spPr>
            <a:xfrm>
              <a:off x="3306884" y="5178165"/>
              <a:ext cx="272797" cy="612650"/>
            </a:xfrm>
            <a:prstGeom prst="rect">
              <a:avLst/>
            </a:prstGeom>
          </p:spPr>
        </p:pic>
        <p:pic>
          <p:nvPicPr>
            <p:cNvPr id="12" name="Picture 11"/>
            <p:cNvPicPr>
              <a:picLocks noChangeAspect="1"/>
            </p:cNvPicPr>
            <p:nvPr/>
          </p:nvPicPr>
          <p:blipFill>
            <a:blip r:embed="rId4"/>
            <a:stretch>
              <a:fillRect/>
            </a:stretch>
          </p:blipFill>
          <p:spPr>
            <a:xfrm>
              <a:off x="4014695" y="4038094"/>
              <a:ext cx="583693" cy="760478"/>
            </a:xfrm>
            <a:prstGeom prst="rect">
              <a:avLst/>
            </a:prstGeom>
          </p:spPr>
        </p:pic>
        <p:pic>
          <p:nvPicPr>
            <p:cNvPr id="15" name="Picture 14"/>
            <p:cNvPicPr>
              <a:picLocks noChangeAspect="1"/>
            </p:cNvPicPr>
            <p:nvPr/>
          </p:nvPicPr>
          <p:blipFill>
            <a:blip r:embed="rId3"/>
            <a:stretch>
              <a:fillRect/>
            </a:stretch>
          </p:blipFill>
          <p:spPr>
            <a:xfrm>
              <a:off x="6298923" y="5188363"/>
              <a:ext cx="272797" cy="612650"/>
            </a:xfrm>
            <a:prstGeom prst="rect">
              <a:avLst/>
            </a:prstGeom>
          </p:spPr>
        </p:pic>
        <p:cxnSp>
          <p:nvCxnSpPr>
            <p:cNvPr id="14" name="Straight Arrow Connector 13"/>
            <p:cNvCxnSpPr/>
            <p:nvPr/>
          </p:nvCxnSpPr>
          <p:spPr>
            <a:xfrm flipV="1">
              <a:off x="3597611" y="5377007"/>
              <a:ext cx="1718821"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689410" y="6037728"/>
              <a:ext cx="0" cy="381000"/>
            </a:xfrm>
            <a:prstGeom prst="line">
              <a:avLst/>
            </a:prstGeom>
            <a:ln w="19050">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021928" y="6044452"/>
              <a:ext cx="0" cy="381000"/>
            </a:xfrm>
            <a:prstGeom prst="line">
              <a:avLst/>
            </a:prstGeom>
            <a:ln w="19050">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26" name="Text Box 307"/>
            <p:cNvSpPr txBox="1">
              <a:spLocks noChangeArrowheads="1"/>
            </p:cNvSpPr>
            <p:nvPr/>
          </p:nvSpPr>
          <p:spPr bwMode="auto">
            <a:xfrm>
              <a:off x="3389492" y="6262579"/>
              <a:ext cx="19481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200" b="1" kern="0" dirty="0">
                  <a:solidFill>
                    <a:srgbClr val="00B0F0"/>
                  </a:solidFill>
                  <a:latin typeface="Calibri"/>
                  <a:cs typeface="Calibri"/>
                </a:rPr>
                <a:t>Same Key on Both Sides</a:t>
              </a:r>
            </a:p>
          </p:txBody>
        </p:sp>
        <p:cxnSp>
          <p:nvCxnSpPr>
            <p:cNvPr id="28" name="Straight Connector 27"/>
            <p:cNvCxnSpPr/>
            <p:nvPr/>
          </p:nvCxnSpPr>
          <p:spPr>
            <a:xfrm>
              <a:off x="5176482" y="6418728"/>
              <a:ext cx="854411"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Text Box 307"/>
            <p:cNvSpPr txBox="1">
              <a:spLocks noChangeArrowheads="1"/>
            </p:cNvSpPr>
            <p:nvPr/>
          </p:nvSpPr>
          <p:spPr bwMode="auto">
            <a:xfrm>
              <a:off x="2220340" y="5780516"/>
              <a:ext cx="11942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200" b="1" kern="0" dirty="0">
                  <a:solidFill>
                    <a:srgbClr val="000000"/>
                  </a:solidFill>
                  <a:latin typeface="Calibri"/>
                  <a:cs typeface="Calibri"/>
                </a:rPr>
                <a:t>Encrypts Data</a:t>
              </a:r>
            </a:p>
          </p:txBody>
        </p:sp>
        <p:sp>
          <p:nvSpPr>
            <p:cNvPr id="30" name="Text Box 307"/>
            <p:cNvSpPr txBox="1">
              <a:spLocks noChangeArrowheads="1"/>
            </p:cNvSpPr>
            <p:nvPr/>
          </p:nvSpPr>
          <p:spPr bwMode="auto">
            <a:xfrm>
              <a:off x="5230272" y="5780515"/>
              <a:ext cx="11942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200" b="1" kern="0" dirty="0">
                  <a:solidFill>
                    <a:srgbClr val="000000"/>
                  </a:solidFill>
                  <a:latin typeface="Calibri"/>
                  <a:cs typeface="Calibri"/>
                </a:rPr>
                <a:t>Decrypts Data</a:t>
              </a:r>
            </a:p>
          </p:txBody>
        </p:sp>
      </p:grpSp>
    </p:spTree>
    <p:extLst>
      <p:ext uri="{BB962C8B-B14F-4D97-AF65-F5344CB8AC3E}">
        <p14:creationId xmlns:p14="http://schemas.microsoft.com/office/powerpoint/2010/main" val="204544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4"/>
          <p:cNvSpPr>
            <a:spLocks noGrp="1"/>
          </p:cNvSpPr>
          <p:nvPr>
            <p:ph sz="half" idx="1"/>
          </p:nvPr>
        </p:nvSpPr>
        <p:spPr>
          <a:xfrm>
            <a:off x="668338" y="1628775"/>
            <a:ext cx="3168650" cy="4679950"/>
          </a:xfrm>
        </p:spPr>
        <p:txBody>
          <a:bodyPr/>
          <a:lstStyle/>
          <a:p>
            <a:pPr>
              <a:spcBef>
                <a:spcPct val="0"/>
              </a:spcBef>
            </a:pPr>
            <a:r>
              <a:rPr lang="en-GB" altLang="en-US" sz="2000" dirty="0"/>
              <a:t>ADFG(V)X</a:t>
            </a:r>
          </a:p>
          <a:p>
            <a:pPr>
              <a:spcBef>
                <a:spcPct val="0"/>
              </a:spcBef>
            </a:pPr>
            <a:r>
              <a:rPr lang="en-GB" altLang="en-US" sz="2000" dirty="0" err="1"/>
              <a:t>Alberti</a:t>
            </a:r>
            <a:endParaRPr lang="en-GB" altLang="en-US" sz="2000" dirty="0"/>
          </a:p>
          <a:p>
            <a:pPr>
              <a:spcBef>
                <a:spcPct val="0"/>
              </a:spcBef>
            </a:pPr>
            <a:r>
              <a:rPr lang="en-GB" altLang="en-US" sz="2000" dirty="0"/>
              <a:t>AMSCO</a:t>
            </a:r>
          </a:p>
          <a:p>
            <a:pPr>
              <a:spcBef>
                <a:spcPct val="0"/>
              </a:spcBef>
            </a:pPr>
            <a:r>
              <a:rPr lang="en-GB" altLang="en-US" sz="2000" dirty="0" err="1"/>
              <a:t>Autokey</a:t>
            </a:r>
            <a:endParaRPr lang="en-GB" altLang="en-US" sz="2000" dirty="0"/>
          </a:p>
          <a:p>
            <a:pPr>
              <a:spcBef>
                <a:spcPct val="0"/>
              </a:spcBef>
            </a:pPr>
            <a:r>
              <a:rPr lang="en-GB" altLang="en-US" sz="2000" dirty="0"/>
              <a:t>Beaufort</a:t>
            </a:r>
          </a:p>
          <a:p>
            <a:pPr>
              <a:spcBef>
                <a:spcPct val="0"/>
              </a:spcBef>
            </a:pPr>
            <a:r>
              <a:rPr lang="en-GB" altLang="en-US" sz="2000" dirty="0"/>
              <a:t>Bifid</a:t>
            </a:r>
          </a:p>
          <a:p>
            <a:pPr>
              <a:spcBef>
                <a:spcPct val="0"/>
              </a:spcBef>
            </a:pPr>
            <a:r>
              <a:rPr lang="en-GB" altLang="en-US" sz="2000" dirty="0"/>
              <a:t>Caesar / Rot-13</a:t>
            </a:r>
          </a:p>
          <a:p>
            <a:pPr>
              <a:spcBef>
                <a:spcPct val="0"/>
              </a:spcBef>
            </a:pPr>
            <a:r>
              <a:rPr lang="en-GB" altLang="en-US" sz="2000" dirty="0"/>
              <a:t>Enigma</a:t>
            </a:r>
          </a:p>
          <a:p>
            <a:pPr>
              <a:spcBef>
                <a:spcPct val="0"/>
              </a:spcBef>
            </a:pPr>
            <a:r>
              <a:rPr lang="en-GB" altLang="en-US" sz="2000" dirty="0"/>
              <a:t>Four-Square</a:t>
            </a:r>
          </a:p>
          <a:p>
            <a:pPr>
              <a:spcBef>
                <a:spcPct val="0"/>
              </a:spcBef>
            </a:pPr>
            <a:r>
              <a:rPr lang="en-GB" altLang="en-US" sz="2000" dirty="0"/>
              <a:t>Freemason</a:t>
            </a:r>
          </a:p>
          <a:p>
            <a:pPr>
              <a:spcBef>
                <a:spcPct val="0"/>
              </a:spcBef>
            </a:pPr>
            <a:r>
              <a:rPr lang="en-GB" altLang="en-US" sz="2000" dirty="0" err="1"/>
              <a:t>Gronsfeld</a:t>
            </a:r>
            <a:endParaRPr lang="en-GB" altLang="en-US" sz="2000" dirty="0"/>
          </a:p>
          <a:p>
            <a:pPr>
              <a:spcBef>
                <a:spcPct val="0"/>
              </a:spcBef>
            </a:pPr>
            <a:r>
              <a:rPr lang="en-GB" altLang="en-US" sz="2000" dirty="0"/>
              <a:t>Hill</a:t>
            </a:r>
          </a:p>
          <a:p>
            <a:pPr>
              <a:spcBef>
                <a:spcPct val="0"/>
              </a:spcBef>
            </a:pPr>
            <a:r>
              <a:rPr lang="en-GB" altLang="en-US" sz="2000" dirty="0" err="1"/>
              <a:t>Kamasutra</a:t>
            </a:r>
            <a:endParaRPr lang="en-GB" altLang="en-US" sz="2000" dirty="0"/>
          </a:p>
          <a:p>
            <a:pPr>
              <a:spcBef>
                <a:spcPct val="0"/>
              </a:spcBef>
            </a:pPr>
            <a:r>
              <a:rPr lang="en-GB" altLang="en-US" sz="2000" dirty="0" err="1"/>
              <a:t>Larrabee</a:t>
            </a:r>
            <a:endParaRPr lang="en-GB" altLang="en-US" sz="2000" dirty="0"/>
          </a:p>
          <a:p>
            <a:pPr>
              <a:spcBef>
                <a:spcPct val="0"/>
              </a:spcBef>
            </a:pPr>
            <a:r>
              <a:rPr lang="en-GB" altLang="en-US" sz="2000" dirty="0"/>
              <a:t>Homophonic</a:t>
            </a:r>
          </a:p>
        </p:txBody>
      </p:sp>
      <p:sp>
        <p:nvSpPr>
          <p:cNvPr id="19459" name="Content Placeholder 5"/>
          <p:cNvSpPr>
            <a:spLocks noGrp="1"/>
          </p:cNvSpPr>
          <p:nvPr>
            <p:ph sz="half" idx="2"/>
          </p:nvPr>
        </p:nvSpPr>
        <p:spPr>
          <a:xfrm>
            <a:off x="5651500" y="1628775"/>
            <a:ext cx="2938463" cy="4679950"/>
          </a:xfrm>
        </p:spPr>
        <p:txBody>
          <a:bodyPr/>
          <a:lstStyle/>
          <a:p>
            <a:pPr>
              <a:spcBef>
                <a:spcPct val="0"/>
              </a:spcBef>
            </a:pPr>
            <a:r>
              <a:rPr lang="en-GB" altLang="en-US" sz="2000" dirty="0"/>
              <a:t>Multiplicative</a:t>
            </a:r>
          </a:p>
          <a:p>
            <a:pPr>
              <a:spcBef>
                <a:spcPct val="0"/>
              </a:spcBef>
            </a:pPr>
            <a:r>
              <a:rPr lang="en-GB" altLang="en-US" sz="2000" dirty="0"/>
              <a:t>Navajo</a:t>
            </a:r>
          </a:p>
          <a:p>
            <a:pPr>
              <a:spcBef>
                <a:spcPct val="0"/>
              </a:spcBef>
            </a:pPr>
            <a:r>
              <a:rPr lang="en-GB" altLang="en-US" sz="2000" dirty="0"/>
              <a:t>Nihilist</a:t>
            </a:r>
          </a:p>
          <a:p>
            <a:pPr>
              <a:spcBef>
                <a:spcPct val="0"/>
              </a:spcBef>
            </a:pPr>
            <a:r>
              <a:rPr lang="en-GB" altLang="en-US" sz="2000" dirty="0" err="1"/>
              <a:t>Playfair</a:t>
            </a:r>
            <a:endParaRPr lang="en-GB" altLang="en-US" sz="2000" dirty="0"/>
          </a:p>
          <a:p>
            <a:pPr>
              <a:spcBef>
                <a:spcPct val="0"/>
              </a:spcBef>
            </a:pPr>
            <a:r>
              <a:rPr lang="en-GB" altLang="en-US" sz="2000" dirty="0" err="1"/>
              <a:t>Pollux</a:t>
            </a:r>
            <a:endParaRPr lang="en-GB" altLang="en-US" sz="2000" dirty="0"/>
          </a:p>
          <a:p>
            <a:pPr>
              <a:spcBef>
                <a:spcPct val="0"/>
              </a:spcBef>
            </a:pPr>
            <a:r>
              <a:rPr lang="en-GB" altLang="en-US" sz="2000" dirty="0"/>
              <a:t>Polybius</a:t>
            </a:r>
          </a:p>
          <a:p>
            <a:pPr>
              <a:spcBef>
                <a:spcPct val="0"/>
              </a:spcBef>
            </a:pPr>
            <a:r>
              <a:rPr lang="en-GB" altLang="en-US" sz="2000" dirty="0" err="1"/>
              <a:t>Porta</a:t>
            </a:r>
            <a:endParaRPr lang="en-GB" altLang="en-US" sz="2000" dirty="0"/>
          </a:p>
          <a:p>
            <a:pPr>
              <a:spcBef>
                <a:spcPct val="0"/>
              </a:spcBef>
            </a:pPr>
            <a:r>
              <a:rPr lang="en-GB" altLang="en-US" sz="2000" dirty="0"/>
              <a:t>Rotation</a:t>
            </a:r>
          </a:p>
          <a:p>
            <a:pPr>
              <a:spcBef>
                <a:spcPct val="0"/>
              </a:spcBef>
            </a:pPr>
            <a:r>
              <a:rPr lang="en-GB" altLang="en-US" sz="2000" dirty="0" err="1"/>
              <a:t>Scytale</a:t>
            </a:r>
            <a:endParaRPr lang="en-GB" altLang="en-US" sz="2000" dirty="0"/>
          </a:p>
          <a:p>
            <a:pPr>
              <a:spcBef>
                <a:spcPct val="0"/>
              </a:spcBef>
            </a:pPr>
            <a:r>
              <a:rPr lang="en-GB" altLang="en-US" sz="2000" dirty="0"/>
              <a:t>Templar</a:t>
            </a:r>
          </a:p>
          <a:p>
            <a:pPr>
              <a:spcBef>
                <a:spcPct val="0"/>
              </a:spcBef>
            </a:pPr>
            <a:r>
              <a:rPr lang="en-GB" altLang="en-US" sz="2000" dirty="0"/>
              <a:t>Transposition</a:t>
            </a:r>
          </a:p>
          <a:p>
            <a:pPr>
              <a:spcBef>
                <a:spcPct val="0"/>
              </a:spcBef>
            </a:pPr>
            <a:r>
              <a:rPr lang="en-GB" altLang="en-US" sz="2000" dirty="0"/>
              <a:t>Transposition</a:t>
            </a:r>
          </a:p>
          <a:p>
            <a:pPr>
              <a:spcBef>
                <a:spcPct val="0"/>
              </a:spcBef>
            </a:pPr>
            <a:r>
              <a:rPr lang="en-GB" altLang="en-US" sz="2000" dirty="0" err="1"/>
              <a:t>Trithemius</a:t>
            </a:r>
            <a:endParaRPr lang="en-GB" altLang="en-US" sz="2000" dirty="0"/>
          </a:p>
          <a:p>
            <a:pPr>
              <a:spcBef>
                <a:spcPct val="0"/>
              </a:spcBef>
            </a:pPr>
            <a:r>
              <a:rPr lang="en-GB" altLang="en-US" sz="2000" dirty="0" err="1"/>
              <a:t>Vigenère</a:t>
            </a:r>
            <a:endParaRPr lang="en-GB" altLang="en-US" sz="2000" dirty="0"/>
          </a:p>
          <a:p>
            <a:pPr>
              <a:spcBef>
                <a:spcPct val="0"/>
              </a:spcBef>
            </a:pPr>
            <a:r>
              <a:rPr lang="en-GB" altLang="en-US" sz="2000" dirty="0"/>
              <a:t>Zigzag (Rail Fence)</a:t>
            </a:r>
          </a:p>
        </p:txBody>
      </p:sp>
      <p:sp>
        <p:nvSpPr>
          <p:cNvPr id="19461" name="TextBox 6"/>
          <p:cNvSpPr txBox="1">
            <a:spLocks noChangeArrowheads="1"/>
          </p:cNvSpPr>
          <p:nvPr/>
        </p:nvSpPr>
        <p:spPr bwMode="auto">
          <a:xfrm>
            <a:off x="3802063" y="3562350"/>
            <a:ext cx="14922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dirty="0">
                <a:solidFill>
                  <a:srgbClr val="FF0000"/>
                </a:solidFill>
              </a:rPr>
              <a:t>Invented for use by People</a:t>
            </a:r>
          </a:p>
        </p:txBody>
      </p:sp>
      <p:sp>
        <p:nvSpPr>
          <p:cNvPr id="19462" name="TextBox 7"/>
          <p:cNvSpPr txBox="1">
            <a:spLocks noChangeArrowheads="1"/>
          </p:cNvSpPr>
          <p:nvPr/>
        </p:nvSpPr>
        <p:spPr bwMode="auto">
          <a:xfrm>
            <a:off x="3802063" y="2087563"/>
            <a:ext cx="14922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dirty="0">
                <a:solidFill>
                  <a:srgbClr val="C00000"/>
                </a:solidFill>
              </a:rPr>
              <a:t>Classic Symmetric Cyphers</a:t>
            </a:r>
          </a:p>
        </p:txBody>
      </p:sp>
      <p:sp>
        <p:nvSpPr>
          <p:cNvPr id="19463" name="TextBox 8"/>
          <p:cNvSpPr txBox="1">
            <a:spLocks noChangeArrowheads="1"/>
          </p:cNvSpPr>
          <p:nvPr/>
        </p:nvSpPr>
        <p:spPr bwMode="auto">
          <a:xfrm>
            <a:off x="220663" y="1245394"/>
            <a:ext cx="8369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1400" dirty="0"/>
              <a:t>http://www.cryptool-online.org/index.php?option=com_content&amp;view=article&amp;id=47&amp;Itemid=29&amp;lang=en</a:t>
            </a:r>
          </a:p>
        </p:txBody>
      </p:sp>
      <p:sp>
        <p:nvSpPr>
          <p:cNvPr id="9" name="Title 1"/>
          <p:cNvSpPr txBox="1">
            <a:spLocks noGrp="1"/>
          </p:cNvSpPr>
          <p:nvPr>
            <p:ph type="title"/>
          </p:nvPr>
        </p:nvSpPr>
        <p:spPr>
          <a:prstGeom prst="rect">
            <a:avLst/>
          </a:prstGeom>
        </p:spPr>
        <p:txBody>
          <a:bodyPr anchor="ct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sz="3200" kern="0" dirty="0">
                <a:solidFill>
                  <a:srgbClr val="5B1868"/>
                </a:solidFill>
              </a:rPr>
              <a:t>Symmetric, Reversible (Shared Key)</a:t>
            </a:r>
            <a:endParaRPr lang="en-GB" sz="3200" kern="0" dirty="0"/>
          </a:p>
        </p:txBody>
      </p:sp>
    </p:spTree>
    <p:extLst>
      <p:ext uri="{BB962C8B-B14F-4D97-AF65-F5344CB8AC3E}">
        <p14:creationId xmlns:p14="http://schemas.microsoft.com/office/powerpoint/2010/main" val="4027818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056" descr="Clipboard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752725"/>
            <a:ext cx="4719637" cy="37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2055" descr="Clipboard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323936"/>
            <a:ext cx="7392987"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 Box 2054"/>
          <p:cNvSpPr txBox="1">
            <a:spLocks noChangeArrowheads="1"/>
          </p:cNvSpPr>
          <p:nvPr/>
        </p:nvSpPr>
        <p:spPr bwMode="auto">
          <a:xfrm>
            <a:off x="5572345" y="5013176"/>
            <a:ext cx="2736304" cy="10163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spAutoFit/>
          </a:bodyPr>
          <a:lstStyle>
            <a:lvl1pPr>
              <a:spcBef>
                <a:spcPct val="20000"/>
              </a:spcBef>
              <a:buChar char="•"/>
              <a:defRPr sz="2400">
                <a:solidFill>
                  <a:srgbClr val="00528B"/>
                </a:solidFill>
                <a:latin typeface="Arial" panose="020B0604020202020204" pitchFamily="34" charset="0"/>
              </a:defRPr>
            </a:lvl1pPr>
            <a:lvl2pPr marL="742950" indent="-285750">
              <a:spcBef>
                <a:spcPct val="20000"/>
              </a:spcBef>
              <a:buChar char="–"/>
              <a:defRPr sz="2000">
                <a:solidFill>
                  <a:srgbClr val="00528B"/>
                </a:solidFill>
                <a:latin typeface="Arial" panose="020B0604020202020204" pitchFamily="34" charset="0"/>
              </a:defRPr>
            </a:lvl2pPr>
            <a:lvl3pPr marL="1143000" indent="-228600">
              <a:spcBef>
                <a:spcPct val="20000"/>
              </a:spcBef>
              <a:buFont typeface="Times" panose="02020603050405020304" pitchFamily="18" charset="0"/>
              <a:buChar char="•"/>
              <a:defRPr>
                <a:solidFill>
                  <a:srgbClr val="00528B"/>
                </a:solidFill>
                <a:latin typeface="Arial" panose="020B0604020202020204" pitchFamily="34" charset="0"/>
              </a:defRPr>
            </a:lvl3pPr>
            <a:lvl4pPr marL="1600200" indent="-228600">
              <a:spcBef>
                <a:spcPct val="20000"/>
              </a:spcBef>
              <a:buChar char="-"/>
              <a:defRPr sz="1600">
                <a:solidFill>
                  <a:srgbClr val="00528B"/>
                </a:solidFill>
                <a:latin typeface="Arial" panose="020B0604020202020204" pitchFamily="34" charset="0"/>
              </a:defRPr>
            </a:lvl4pPr>
            <a:lvl5pPr marL="2057400" indent="-228600">
              <a:spcBef>
                <a:spcPct val="20000"/>
              </a:spcBef>
              <a:buFont typeface="Times" panose="02020603050405020304" pitchFamily="18" charset="0"/>
              <a:buChar char="•"/>
              <a:defRPr sz="1600">
                <a:solidFill>
                  <a:srgbClr val="00528B"/>
                </a:solidFill>
                <a:latin typeface="Arial" panose="020B0604020202020204" pitchFamily="34" charset="0"/>
              </a:defRPr>
            </a:lvl5pPr>
            <a:lvl6pPr marL="2514600" indent="-228600" eaLnBrk="0" fontAlgn="base" hangingPunct="0">
              <a:spcBef>
                <a:spcPct val="20000"/>
              </a:spcBef>
              <a:spcAft>
                <a:spcPct val="0"/>
              </a:spcAft>
              <a:buFont typeface="Times" panose="02020603050405020304" pitchFamily="18" charset="0"/>
              <a:buChar char="•"/>
              <a:defRPr sz="1600">
                <a:solidFill>
                  <a:srgbClr val="00528B"/>
                </a:solidFill>
                <a:latin typeface="Arial" panose="020B0604020202020204" pitchFamily="34" charset="0"/>
              </a:defRPr>
            </a:lvl6pPr>
            <a:lvl7pPr marL="2971800" indent="-228600" eaLnBrk="0" fontAlgn="base" hangingPunct="0">
              <a:spcBef>
                <a:spcPct val="20000"/>
              </a:spcBef>
              <a:spcAft>
                <a:spcPct val="0"/>
              </a:spcAft>
              <a:buFont typeface="Times" panose="02020603050405020304" pitchFamily="18" charset="0"/>
              <a:buChar char="•"/>
              <a:defRPr sz="1600">
                <a:solidFill>
                  <a:srgbClr val="00528B"/>
                </a:solidFill>
                <a:latin typeface="Arial" panose="020B0604020202020204" pitchFamily="34" charset="0"/>
              </a:defRPr>
            </a:lvl7pPr>
            <a:lvl8pPr marL="3429000" indent="-228600" eaLnBrk="0" fontAlgn="base" hangingPunct="0">
              <a:spcBef>
                <a:spcPct val="20000"/>
              </a:spcBef>
              <a:spcAft>
                <a:spcPct val="0"/>
              </a:spcAft>
              <a:buFont typeface="Times" panose="02020603050405020304" pitchFamily="18" charset="0"/>
              <a:buChar char="•"/>
              <a:defRPr sz="1600">
                <a:solidFill>
                  <a:srgbClr val="00528B"/>
                </a:solidFill>
                <a:latin typeface="Arial" panose="020B0604020202020204" pitchFamily="34" charset="0"/>
              </a:defRPr>
            </a:lvl8pPr>
            <a:lvl9pPr marL="3886200" indent="-228600" eaLnBrk="0" fontAlgn="base" hangingPunct="0">
              <a:spcBef>
                <a:spcPct val="20000"/>
              </a:spcBef>
              <a:spcAft>
                <a:spcPct val="0"/>
              </a:spcAft>
              <a:buFont typeface="Times" panose="02020603050405020304" pitchFamily="18" charset="0"/>
              <a:buChar char="•"/>
              <a:defRPr sz="1600">
                <a:solidFill>
                  <a:srgbClr val="00528B"/>
                </a:solidFill>
                <a:latin typeface="Arial" panose="020B0604020202020204" pitchFamily="34" charset="0"/>
              </a:defRPr>
            </a:lvl9pPr>
          </a:lstStyle>
          <a:p>
            <a:pPr eaLnBrk="1" hangingPunct="1">
              <a:spcBef>
                <a:spcPct val="0"/>
              </a:spcBef>
              <a:buFontTx/>
              <a:buNone/>
            </a:pPr>
            <a:r>
              <a:rPr lang="en-US" altLang="en-US" sz="2000" b="1" dirty="0">
                <a:solidFill>
                  <a:srgbClr val="C00000"/>
                </a:solidFill>
                <a:latin typeface="Calibri" panose="020F0502020204030204" pitchFamily="34" charset="0"/>
              </a:rPr>
              <a:t>Need to know the algorithm and the secret key to decrypt</a:t>
            </a:r>
            <a:endParaRPr lang="en-GB" altLang="en-US" sz="2000" b="1" dirty="0">
              <a:solidFill>
                <a:srgbClr val="C00000"/>
              </a:solidFill>
              <a:latin typeface="Calibri" panose="020F0502020204030204" pitchFamily="34" charset="0"/>
            </a:endParaRPr>
          </a:p>
        </p:txBody>
      </p:sp>
      <p:sp>
        <p:nvSpPr>
          <p:cNvPr id="17414" name="Text Box 2054"/>
          <p:cNvSpPr txBox="1">
            <a:spLocks noChangeArrowheads="1"/>
          </p:cNvSpPr>
          <p:nvPr/>
        </p:nvSpPr>
        <p:spPr bwMode="auto">
          <a:xfrm>
            <a:off x="5580112" y="3335932"/>
            <a:ext cx="2736304" cy="13240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spAutoFit/>
          </a:bodyPr>
          <a:lstStyle>
            <a:lvl1pPr>
              <a:spcBef>
                <a:spcPct val="20000"/>
              </a:spcBef>
              <a:buChar char="•"/>
              <a:defRPr sz="2400">
                <a:solidFill>
                  <a:srgbClr val="00528B"/>
                </a:solidFill>
                <a:latin typeface="Arial" panose="020B0604020202020204" pitchFamily="34" charset="0"/>
              </a:defRPr>
            </a:lvl1pPr>
            <a:lvl2pPr marL="742950" indent="-285750">
              <a:spcBef>
                <a:spcPct val="20000"/>
              </a:spcBef>
              <a:buChar char="–"/>
              <a:defRPr sz="2000">
                <a:solidFill>
                  <a:srgbClr val="00528B"/>
                </a:solidFill>
                <a:latin typeface="Arial" panose="020B0604020202020204" pitchFamily="34" charset="0"/>
              </a:defRPr>
            </a:lvl2pPr>
            <a:lvl3pPr marL="1143000" indent="-228600">
              <a:spcBef>
                <a:spcPct val="20000"/>
              </a:spcBef>
              <a:buFont typeface="Times" panose="02020603050405020304" pitchFamily="18" charset="0"/>
              <a:buChar char="•"/>
              <a:defRPr>
                <a:solidFill>
                  <a:srgbClr val="00528B"/>
                </a:solidFill>
                <a:latin typeface="Arial" panose="020B0604020202020204" pitchFamily="34" charset="0"/>
              </a:defRPr>
            </a:lvl3pPr>
            <a:lvl4pPr marL="1600200" indent="-228600">
              <a:spcBef>
                <a:spcPct val="20000"/>
              </a:spcBef>
              <a:buChar char="-"/>
              <a:defRPr sz="1600">
                <a:solidFill>
                  <a:srgbClr val="00528B"/>
                </a:solidFill>
                <a:latin typeface="Arial" panose="020B0604020202020204" pitchFamily="34" charset="0"/>
              </a:defRPr>
            </a:lvl4pPr>
            <a:lvl5pPr marL="2057400" indent="-228600">
              <a:spcBef>
                <a:spcPct val="20000"/>
              </a:spcBef>
              <a:buFont typeface="Times" panose="02020603050405020304" pitchFamily="18" charset="0"/>
              <a:buChar char="•"/>
              <a:defRPr sz="1600">
                <a:solidFill>
                  <a:srgbClr val="00528B"/>
                </a:solidFill>
                <a:latin typeface="Arial" panose="020B0604020202020204" pitchFamily="34" charset="0"/>
              </a:defRPr>
            </a:lvl5pPr>
            <a:lvl6pPr marL="2514600" indent="-228600" eaLnBrk="0" fontAlgn="base" hangingPunct="0">
              <a:spcBef>
                <a:spcPct val="20000"/>
              </a:spcBef>
              <a:spcAft>
                <a:spcPct val="0"/>
              </a:spcAft>
              <a:buFont typeface="Times" panose="02020603050405020304" pitchFamily="18" charset="0"/>
              <a:buChar char="•"/>
              <a:defRPr sz="1600">
                <a:solidFill>
                  <a:srgbClr val="00528B"/>
                </a:solidFill>
                <a:latin typeface="Arial" panose="020B0604020202020204" pitchFamily="34" charset="0"/>
              </a:defRPr>
            </a:lvl6pPr>
            <a:lvl7pPr marL="2971800" indent="-228600" eaLnBrk="0" fontAlgn="base" hangingPunct="0">
              <a:spcBef>
                <a:spcPct val="20000"/>
              </a:spcBef>
              <a:spcAft>
                <a:spcPct val="0"/>
              </a:spcAft>
              <a:buFont typeface="Times" panose="02020603050405020304" pitchFamily="18" charset="0"/>
              <a:buChar char="•"/>
              <a:defRPr sz="1600">
                <a:solidFill>
                  <a:srgbClr val="00528B"/>
                </a:solidFill>
                <a:latin typeface="Arial" panose="020B0604020202020204" pitchFamily="34" charset="0"/>
              </a:defRPr>
            </a:lvl7pPr>
            <a:lvl8pPr marL="3429000" indent="-228600" eaLnBrk="0" fontAlgn="base" hangingPunct="0">
              <a:spcBef>
                <a:spcPct val="20000"/>
              </a:spcBef>
              <a:spcAft>
                <a:spcPct val="0"/>
              </a:spcAft>
              <a:buFont typeface="Times" panose="02020603050405020304" pitchFamily="18" charset="0"/>
              <a:buChar char="•"/>
              <a:defRPr sz="1600">
                <a:solidFill>
                  <a:srgbClr val="00528B"/>
                </a:solidFill>
                <a:latin typeface="Arial" panose="020B0604020202020204" pitchFamily="34" charset="0"/>
              </a:defRPr>
            </a:lvl8pPr>
            <a:lvl9pPr marL="3886200" indent="-228600" eaLnBrk="0" fontAlgn="base" hangingPunct="0">
              <a:spcBef>
                <a:spcPct val="20000"/>
              </a:spcBef>
              <a:spcAft>
                <a:spcPct val="0"/>
              </a:spcAft>
              <a:buFont typeface="Times" panose="02020603050405020304" pitchFamily="18" charset="0"/>
              <a:buChar char="•"/>
              <a:defRPr sz="1600">
                <a:solidFill>
                  <a:srgbClr val="00528B"/>
                </a:solidFill>
                <a:latin typeface="Arial" panose="020B0604020202020204" pitchFamily="34" charset="0"/>
              </a:defRPr>
            </a:lvl9pPr>
          </a:lstStyle>
          <a:p>
            <a:pPr eaLnBrk="1" hangingPunct="1">
              <a:spcBef>
                <a:spcPct val="0"/>
              </a:spcBef>
              <a:buFontTx/>
              <a:buNone/>
            </a:pPr>
            <a:r>
              <a:rPr lang="en-US" altLang="en-US" sz="2000" b="1" dirty="0">
                <a:latin typeface="Calibri" panose="020F0502020204030204" pitchFamily="34" charset="0"/>
              </a:rPr>
              <a:t>Need to know the </a:t>
            </a:r>
          </a:p>
          <a:p>
            <a:pPr eaLnBrk="1" hangingPunct="1">
              <a:spcBef>
                <a:spcPct val="0"/>
              </a:spcBef>
              <a:buFontTx/>
              <a:buNone/>
            </a:pPr>
            <a:r>
              <a:rPr lang="en-US" altLang="en-US" sz="2000" b="1" dirty="0">
                <a:latin typeface="Calibri" panose="020F0502020204030204" pitchFamily="34" charset="0"/>
              </a:rPr>
              <a:t>substitution alphabet </a:t>
            </a:r>
          </a:p>
          <a:p>
            <a:pPr eaLnBrk="1" hangingPunct="1">
              <a:spcBef>
                <a:spcPct val="0"/>
              </a:spcBef>
              <a:buFontTx/>
              <a:buNone/>
            </a:pPr>
            <a:r>
              <a:rPr lang="en-US" altLang="en-US" sz="2000" b="1" dirty="0">
                <a:latin typeface="Calibri" panose="020F0502020204030204" pitchFamily="34" charset="0"/>
              </a:rPr>
              <a:t>and the number of</a:t>
            </a:r>
          </a:p>
          <a:p>
            <a:pPr eaLnBrk="1" hangingPunct="1">
              <a:spcBef>
                <a:spcPct val="0"/>
              </a:spcBef>
              <a:buFontTx/>
              <a:buNone/>
            </a:pPr>
            <a:r>
              <a:rPr lang="en-US" altLang="en-US" sz="2000" b="1" dirty="0">
                <a:latin typeface="Calibri" panose="020F0502020204030204" pitchFamily="34" charset="0"/>
              </a:rPr>
              <a:t>iterations to decrypt</a:t>
            </a:r>
            <a:endParaRPr lang="en-GB" altLang="en-US" sz="2000" b="1" dirty="0">
              <a:latin typeface="Calibri" panose="020F0502020204030204" pitchFamily="34" charset="0"/>
            </a:endParaRPr>
          </a:p>
        </p:txBody>
      </p:sp>
      <p:sp>
        <p:nvSpPr>
          <p:cNvPr id="8" name="Content Placeholder 2"/>
          <p:cNvSpPr txBox="1">
            <a:spLocks/>
          </p:cNvSpPr>
          <p:nvPr/>
        </p:nvSpPr>
        <p:spPr>
          <a:xfrm>
            <a:off x="611188" y="404664"/>
            <a:ext cx="6481092" cy="919272"/>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b="1" dirty="0">
                <a:solidFill>
                  <a:srgbClr val="ED1C24"/>
                </a:solidFill>
              </a:rPr>
              <a:t>Substitution cipher: </a:t>
            </a:r>
            <a:r>
              <a:rPr lang="en-US" sz="2400" b="1" dirty="0" smtClean="0">
                <a:solidFill>
                  <a:srgbClr val="ED1C24"/>
                </a:solidFill>
              </a:rPr>
              <a:t> </a:t>
            </a:r>
            <a:r>
              <a:rPr lang="en-US" sz="2400" dirty="0">
                <a:solidFill>
                  <a:srgbClr val="C00000"/>
                </a:solidFill>
              </a:rPr>
              <a:t>e</a:t>
            </a:r>
            <a:r>
              <a:rPr lang="en-US" sz="2400" dirty="0" smtClean="0">
                <a:solidFill>
                  <a:srgbClr val="C00000"/>
                </a:solidFill>
              </a:rPr>
              <a:t>ach </a:t>
            </a:r>
            <a:r>
              <a:rPr lang="en-US" sz="2400" dirty="0">
                <a:solidFill>
                  <a:srgbClr val="C00000"/>
                </a:solidFill>
              </a:rPr>
              <a:t>unit of plaintext is kept in the same position, but its value is changed.</a:t>
            </a:r>
          </a:p>
        </p:txBody>
      </p:sp>
    </p:spTree>
    <p:extLst>
      <p:ext uri="{BB962C8B-B14F-4D97-AF65-F5344CB8AC3E}">
        <p14:creationId xmlns:p14="http://schemas.microsoft.com/office/powerpoint/2010/main" val="25979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3675" y="179388"/>
            <a:ext cx="6575425" cy="1023937"/>
          </a:xfrm>
        </p:spPr>
        <p:txBody>
          <a:bodyPr/>
          <a:lstStyle/>
          <a:p>
            <a:r>
              <a:rPr lang="en-US" altLang="en-US"/>
              <a:t>Bit level XOR</a:t>
            </a:r>
            <a:endParaRPr lang="en-MY" altLang="en-US"/>
          </a:p>
        </p:txBody>
      </p:sp>
      <p:sp>
        <p:nvSpPr>
          <p:cNvPr id="12292" name="TextBox 1"/>
          <p:cNvSpPr txBox="1">
            <a:spLocks noChangeArrowheads="1"/>
          </p:cNvSpPr>
          <p:nvPr/>
        </p:nvSpPr>
        <p:spPr bwMode="auto">
          <a:xfrm>
            <a:off x="359589" y="1662641"/>
            <a:ext cx="4450520" cy="327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1800"/>
              </a:spcBef>
              <a:spcAft>
                <a:spcPts val="0"/>
              </a:spcAft>
            </a:pPr>
            <a:r>
              <a:rPr lang="en-GB" altLang="en-US" sz="2400" dirty="0" smtClean="0">
                <a:solidFill>
                  <a:srgbClr val="000000"/>
                </a:solidFill>
              </a:rPr>
              <a:t>Any plaintext </a:t>
            </a:r>
            <a:r>
              <a:rPr lang="en-GB" altLang="en-US" sz="2400" dirty="0">
                <a:solidFill>
                  <a:srgbClr val="000000"/>
                </a:solidFill>
              </a:rPr>
              <a:t>can be encrypted by applying the bitwise XOR operator to every character using a given key. </a:t>
            </a:r>
            <a:endParaRPr lang="en-GB" altLang="en-US" sz="2400" dirty="0" smtClean="0">
              <a:solidFill>
                <a:srgbClr val="000000"/>
              </a:solidFill>
            </a:endParaRPr>
          </a:p>
          <a:p>
            <a:pPr defTabSz="457200" eaLnBrk="1" fontAlgn="auto" hangingPunct="1">
              <a:spcBef>
                <a:spcPts val="1800"/>
              </a:spcBef>
              <a:spcAft>
                <a:spcPts val="0"/>
              </a:spcAft>
            </a:pPr>
            <a:r>
              <a:rPr lang="en-GB" altLang="en-US" sz="2400" dirty="0" smtClean="0">
                <a:solidFill>
                  <a:srgbClr val="000000"/>
                </a:solidFill>
              </a:rPr>
              <a:t>The XOR </a:t>
            </a:r>
            <a:r>
              <a:rPr lang="en-GB" altLang="en-US" sz="2400" dirty="0">
                <a:solidFill>
                  <a:srgbClr val="000000"/>
                </a:solidFill>
              </a:rPr>
              <a:t>function </a:t>
            </a:r>
            <a:r>
              <a:rPr lang="en-GB" altLang="en-US" sz="2400" dirty="0" smtClean="0">
                <a:solidFill>
                  <a:srgbClr val="000000"/>
                </a:solidFill>
              </a:rPr>
              <a:t>is applied to the </a:t>
            </a:r>
            <a:r>
              <a:rPr lang="en-GB" altLang="en-US" sz="2400" dirty="0" err="1" smtClean="0">
                <a:solidFill>
                  <a:srgbClr val="000000"/>
                </a:solidFill>
              </a:rPr>
              <a:t>cyphertext</a:t>
            </a:r>
            <a:r>
              <a:rPr lang="en-GB" altLang="en-US" sz="2400" dirty="0" smtClean="0">
                <a:solidFill>
                  <a:srgbClr val="000000"/>
                </a:solidFill>
              </a:rPr>
              <a:t> with </a:t>
            </a:r>
            <a:r>
              <a:rPr lang="en-GB" altLang="en-US" sz="2400" dirty="0">
                <a:solidFill>
                  <a:srgbClr val="000000"/>
                </a:solidFill>
              </a:rPr>
              <a:t>the </a:t>
            </a:r>
            <a:r>
              <a:rPr lang="en-GB" altLang="en-US" sz="2400" dirty="0" smtClean="0">
                <a:solidFill>
                  <a:srgbClr val="000000"/>
                </a:solidFill>
              </a:rPr>
              <a:t>same key to return the original plaintext.</a:t>
            </a:r>
            <a:endParaRPr lang="en-US" altLang="en-US" sz="2400" dirty="0">
              <a:solidFill>
                <a:srgbClr val="000000"/>
              </a:solidFill>
            </a:endParaRPr>
          </a:p>
        </p:txBody>
      </p:sp>
      <p:sp>
        <p:nvSpPr>
          <p:cNvPr id="12294" name="TextBox 1"/>
          <p:cNvSpPr txBox="1">
            <a:spLocks noChangeArrowheads="1"/>
          </p:cNvSpPr>
          <p:nvPr/>
        </p:nvSpPr>
        <p:spPr bwMode="auto">
          <a:xfrm>
            <a:off x="348719" y="5229200"/>
            <a:ext cx="8183721"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lvl="0" indent="-342900" defTabSz="457200" eaLnBrk="1" fontAlgn="auto" hangingPunct="1">
              <a:spcBef>
                <a:spcPct val="20000"/>
              </a:spcBef>
              <a:spcAft>
                <a:spcPts val="0"/>
              </a:spcAft>
              <a:buClr>
                <a:srgbClr val="ED1C24"/>
              </a:buClr>
              <a:buFont typeface="Arial"/>
              <a:buChar char="•"/>
            </a:pPr>
            <a:r>
              <a:rPr lang="en-US" sz="2400" dirty="0" smtClean="0">
                <a:solidFill>
                  <a:srgbClr val="000000"/>
                </a:solidFill>
                <a:latin typeface="Calibri"/>
              </a:rPr>
              <a:t>XOR </a:t>
            </a:r>
            <a:r>
              <a:rPr lang="en-US" sz="2400" dirty="0">
                <a:solidFill>
                  <a:srgbClr val="000000"/>
                </a:solidFill>
                <a:latin typeface="Calibri"/>
              </a:rPr>
              <a:t>is quick, simple, and light on performance.</a:t>
            </a:r>
          </a:p>
          <a:p>
            <a:pPr marL="342900" lvl="0" indent="-342900" defTabSz="457200" eaLnBrk="1" fontAlgn="auto" hangingPunct="1">
              <a:spcBef>
                <a:spcPct val="20000"/>
              </a:spcBef>
              <a:spcAft>
                <a:spcPts val="0"/>
              </a:spcAft>
              <a:buClr>
                <a:srgbClr val="ED1C24"/>
              </a:buClr>
              <a:buFont typeface="Arial"/>
              <a:buChar char="•"/>
            </a:pPr>
            <a:r>
              <a:rPr lang="en-US" sz="2400" b="1" i="1" dirty="0">
                <a:solidFill>
                  <a:srgbClr val="FF0000"/>
                </a:solidFill>
                <a:latin typeface="Calibri"/>
              </a:rPr>
              <a:t>Commonly used </a:t>
            </a:r>
            <a:r>
              <a:rPr lang="en-US" sz="2400" b="1" i="1" dirty="0" smtClean="0">
                <a:solidFill>
                  <a:srgbClr val="FF0000"/>
                </a:solidFill>
                <a:latin typeface="Calibri"/>
              </a:rPr>
              <a:t>to </a:t>
            </a:r>
            <a:r>
              <a:rPr lang="en-US" sz="2400" b="1" i="1" dirty="0">
                <a:solidFill>
                  <a:srgbClr val="FF0000"/>
                </a:solidFill>
                <a:latin typeface="Calibri"/>
              </a:rPr>
              <a:t>make malicious </a:t>
            </a:r>
            <a:r>
              <a:rPr lang="en-US" sz="2400" b="1" i="1" dirty="0" smtClean="0">
                <a:solidFill>
                  <a:srgbClr val="FF0000"/>
                </a:solidFill>
                <a:latin typeface="Calibri"/>
              </a:rPr>
              <a:t>code </a:t>
            </a:r>
            <a:r>
              <a:rPr lang="en-US" sz="2400" b="1" i="1" dirty="0">
                <a:solidFill>
                  <a:srgbClr val="FF0000"/>
                </a:solidFill>
                <a:latin typeface="Calibri"/>
              </a:rPr>
              <a:t>difficult to analyze.</a:t>
            </a:r>
            <a:endParaRPr lang="en-GB" altLang="en-US" b="1" i="1"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1458464"/>
            <a:ext cx="3810000" cy="3686175"/>
          </a:xfrm>
          <a:prstGeom prst="rect">
            <a:avLst/>
          </a:prstGeom>
        </p:spPr>
      </p:pic>
    </p:spTree>
    <p:extLst>
      <p:ext uri="{BB962C8B-B14F-4D97-AF65-F5344CB8AC3E}">
        <p14:creationId xmlns:p14="http://schemas.microsoft.com/office/powerpoint/2010/main" val="878466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93675" y="179388"/>
            <a:ext cx="6575425" cy="1023937"/>
          </a:xfrm>
        </p:spPr>
        <p:txBody>
          <a:bodyPr/>
          <a:lstStyle/>
          <a:p>
            <a:r>
              <a:rPr lang="en-US" altLang="en-US"/>
              <a:t>Bit level XOR</a:t>
            </a:r>
            <a:endParaRPr lang="en-MY" altLang="en-US"/>
          </a:p>
        </p:txBody>
      </p:sp>
      <p:sp>
        <p:nvSpPr>
          <p:cNvPr id="13315" name="TextBox 1"/>
          <p:cNvSpPr txBox="1">
            <a:spLocks noChangeArrowheads="1"/>
          </p:cNvSpPr>
          <p:nvPr/>
        </p:nvSpPr>
        <p:spPr bwMode="auto">
          <a:xfrm>
            <a:off x="323850" y="1714500"/>
            <a:ext cx="8496300" cy="1354138"/>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1200"/>
              </a:spcBef>
              <a:spcAft>
                <a:spcPts val="0"/>
              </a:spcAft>
            </a:pPr>
            <a:r>
              <a:rPr lang="en-US" altLang="en-US">
                <a:solidFill>
                  <a:srgbClr val="000000"/>
                </a:solidFill>
              </a:rPr>
              <a:t>For unbreakable encryption, the key is the same length as the plain text message, and the key is made up of random bytes. </a:t>
            </a:r>
          </a:p>
          <a:p>
            <a:pPr defTabSz="457200" eaLnBrk="1" fontAlgn="auto" hangingPunct="1">
              <a:spcBef>
                <a:spcPts val="1200"/>
              </a:spcBef>
              <a:spcAft>
                <a:spcPts val="0"/>
              </a:spcAft>
            </a:pPr>
            <a:r>
              <a:rPr lang="en-US" altLang="en-US">
                <a:solidFill>
                  <a:srgbClr val="000000"/>
                </a:solidFill>
              </a:rPr>
              <a:t>The user would keep the encrypted message and the encryption key in different locations, and without both "halves", it is impossible to decrypt the message.</a:t>
            </a:r>
          </a:p>
        </p:txBody>
      </p:sp>
      <p:sp>
        <p:nvSpPr>
          <p:cNvPr id="13316" name="TextBox 1"/>
          <p:cNvSpPr txBox="1">
            <a:spLocks noChangeArrowheads="1"/>
          </p:cNvSpPr>
          <p:nvPr/>
        </p:nvSpPr>
        <p:spPr bwMode="auto">
          <a:xfrm>
            <a:off x="323850" y="3429000"/>
            <a:ext cx="8496300" cy="9239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1200"/>
              </a:spcBef>
              <a:spcAft>
                <a:spcPts val="0"/>
              </a:spcAft>
            </a:pPr>
            <a:r>
              <a:rPr lang="en-US" altLang="en-US">
                <a:solidFill>
                  <a:srgbClr val="000000"/>
                </a:solidFill>
              </a:rPr>
              <a:t>If the key is shorter than the message, there is a pattern repeated cyclically throughout the message. This makes it easier to recover the plaintext because once one instance of the pattern is solved, all of them are solved the same way.</a:t>
            </a:r>
          </a:p>
        </p:txBody>
      </p:sp>
      <p:sp>
        <p:nvSpPr>
          <p:cNvPr id="13317" name="TextBox 2"/>
          <p:cNvSpPr txBox="1">
            <a:spLocks noChangeArrowheads="1"/>
          </p:cNvSpPr>
          <p:nvPr/>
        </p:nvSpPr>
        <p:spPr bwMode="auto">
          <a:xfrm>
            <a:off x="323850" y="4740275"/>
            <a:ext cx="8496300" cy="923925"/>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a:solidFill>
                  <a:srgbClr val="000000"/>
                </a:solidFill>
              </a:rPr>
              <a:t>The balance for this method is to use a key that is long enough to make the pattern difficult but short enough to be memorable, and to use many characters from the available character set</a:t>
            </a:r>
          </a:p>
        </p:txBody>
      </p:sp>
    </p:spTree>
    <p:extLst>
      <p:ext uri="{BB962C8B-B14F-4D97-AF65-F5344CB8AC3E}">
        <p14:creationId xmlns:p14="http://schemas.microsoft.com/office/powerpoint/2010/main" val="2660165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170895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Asymmetric Encryption</a:t>
            </a:r>
          </a:p>
        </p:txBody>
      </p:sp>
      <p:sp>
        <p:nvSpPr>
          <p:cNvPr id="2" name="Slide Number Placeholder 1"/>
          <p:cNvSpPr>
            <a:spLocks noGrp="1"/>
          </p:cNvSpPr>
          <p:nvPr>
            <p:ph type="sldNum" sz="quarter" idx="4"/>
          </p:nvPr>
        </p:nvSpPr>
        <p:spPr/>
        <p:txBody>
          <a:bodyPr/>
          <a:lstStyle/>
          <a:p>
            <a:fld id="{A8160BDD-7155-D744-B749-9730458604AD}" type="slidenum">
              <a:rPr lang="en-US" smtClean="0"/>
              <a:pPr/>
              <a:t>18</a:t>
            </a:fld>
            <a:endParaRPr lang="en-US" dirty="0"/>
          </a:p>
        </p:txBody>
      </p:sp>
      <p:sp>
        <p:nvSpPr>
          <p:cNvPr id="18" name="Content Placeholder 2"/>
          <p:cNvSpPr txBox="1">
            <a:spLocks/>
          </p:cNvSpPr>
          <p:nvPr/>
        </p:nvSpPr>
        <p:spPr>
          <a:xfrm>
            <a:off x="533401" y="1295400"/>
            <a:ext cx="7924800" cy="510540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Bef>
                <a:spcPts val="1800"/>
              </a:spcBef>
              <a:spcAft>
                <a:spcPts val="0"/>
              </a:spcAft>
              <a:buClr>
                <a:srgbClr val="ED1C24"/>
              </a:buClr>
              <a:buFont typeface="Arial"/>
              <a:buNone/>
            </a:pPr>
            <a:r>
              <a:rPr lang="en-US" sz="2400" b="1" dirty="0">
                <a:solidFill>
                  <a:srgbClr val="ED1C24"/>
                </a:solidFill>
              </a:rPr>
              <a:t>Asymmetric encryption</a:t>
            </a:r>
            <a:r>
              <a:rPr lang="en-US" sz="2400" dirty="0">
                <a:solidFill>
                  <a:srgbClr val="ED1C24"/>
                </a:solidFill>
              </a:rPr>
              <a:t>: </a:t>
            </a:r>
            <a:r>
              <a:rPr lang="en-US" sz="2400" dirty="0">
                <a:solidFill>
                  <a:srgbClr val="C00000"/>
                </a:solidFill>
              </a:rPr>
              <a:t>A two-way encryption scheme that uses paired public and private keys.</a:t>
            </a:r>
          </a:p>
          <a:p>
            <a:pPr marL="0" indent="0" fontAlgn="auto">
              <a:spcBef>
                <a:spcPts val="1800"/>
              </a:spcBef>
              <a:spcAft>
                <a:spcPts val="0"/>
              </a:spcAft>
              <a:buClr>
                <a:srgbClr val="ED1C24"/>
              </a:buClr>
              <a:buFont typeface="Arial"/>
              <a:buNone/>
            </a:pPr>
            <a:r>
              <a:rPr lang="en-US" sz="2400" b="1" dirty="0">
                <a:solidFill>
                  <a:srgbClr val="ED1C24"/>
                </a:solidFill>
              </a:rPr>
              <a:t>Private key</a:t>
            </a:r>
            <a:r>
              <a:rPr lang="en-US" sz="2400" dirty="0">
                <a:solidFill>
                  <a:srgbClr val="ED1C24"/>
                </a:solidFill>
              </a:rPr>
              <a:t>: </a:t>
            </a:r>
            <a:r>
              <a:rPr lang="en-US" sz="2400" dirty="0">
                <a:solidFill>
                  <a:srgbClr val="C00000"/>
                </a:solidFill>
              </a:rPr>
              <a:t>The component of asymmetric encryption that is kept secret by one party during two-way encryption</a:t>
            </a:r>
            <a:r>
              <a:rPr lang="en-US" sz="2400" dirty="0">
                <a:solidFill>
                  <a:srgbClr val="ED1C24"/>
                </a:solidFill>
              </a:rPr>
              <a:t>.</a:t>
            </a:r>
            <a:endParaRPr lang="en-US" sz="2400" b="1" dirty="0">
              <a:solidFill>
                <a:srgbClr val="ED1C24"/>
              </a:solidFill>
            </a:endParaRPr>
          </a:p>
          <a:p>
            <a:pPr marL="0" indent="0" fontAlgn="auto">
              <a:spcBef>
                <a:spcPts val="1800"/>
              </a:spcBef>
              <a:spcAft>
                <a:spcPts val="0"/>
              </a:spcAft>
              <a:buClr>
                <a:srgbClr val="ED1C24"/>
              </a:buClr>
              <a:buFont typeface="Arial"/>
              <a:buNone/>
            </a:pPr>
            <a:r>
              <a:rPr lang="en-US" sz="2400" b="1" dirty="0">
                <a:solidFill>
                  <a:srgbClr val="ED1C24"/>
                </a:solidFill>
              </a:rPr>
              <a:t>Public key</a:t>
            </a:r>
            <a:r>
              <a:rPr lang="en-US" sz="2400" dirty="0">
                <a:solidFill>
                  <a:srgbClr val="ED1C24"/>
                </a:solidFill>
              </a:rPr>
              <a:t>: </a:t>
            </a:r>
            <a:r>
              <a:rPr lang="en-US" sz="2400" dirty="0">
                <a:solidFill>
                  <a:srgbClr val="C00000"/>
                </a:solidFill>
              </a:rPr>
              <a:t>The component of asymmetric encryption that can be accessed by anyone.</a:t>
            </a:r>
            <a:endParaRPr lang="en-US" sz="2400" b="1" dirty="0">
              <a:solidFill>
                <a:srgbClr val="C00000"/>
              </a:solidFill>
            </a:endParaRPr>
          </a:p>
          <a:p>
            <a:pPr marL="0" indent="0" fontAlgn="auto">
              <a:spcBef>
                <a:spcPts val="1800"/>
              </a:spcBef>
              <a:spcAft>
                <a:spcPts val="0"/>
              </a:spcAft>
              <a:buClr>
                <a:srgbClr val="ED1C24"/>
              </a:buClr>
              <a:buFont typeface="Arial"/>
              <a:buNone/>
            </a:pPr>
            <a:r>
              <a:rPr lang="en-US" sz="2400" b="1" dirty="0">
                <a:solidFill>
                  <a:srgbClr val="ED1C24"/>
                </a:solidFill>
              </a:rPr>
              <a:t>Key generation</a:t>
            </a:r>
            <a:r>
              <a:rPr lang="en-US" sz="2400" dirty="0">
                <a:solidFill>
                  <a:srgbClr val="ED1C24"/>
                </a:solidFill>
              </a:rPr>
              <a:t>: </a:t>
            </a:r>
            <a:r>
              <a:rPr lang="en-US" sz="2400" dirty="0">
                <a:solidFill>
                  <a:srgbClr val="C00000"/>
                </a:solidFill>
              </a:rPr>
              <a:t>The process of producing a public and private key pair by using a specific application.</a:t>
            </a:r>
            <a:endParaRPr lang="en-US" sz="2400" b="1" dirty="0">
              <a:solidFill>
                <a:srgbClr val="C00000"/>
              </a:solidFill>
            </a:endParaRPr>
          </a:p>
          <a:p>
            <a:pPr marL="0" indent="0" fontAlgn="auto">
              <a:spcAft>
                <a:spcPts val="0"/>
              </a:spcAft>
              <a:buClr>
                <a:srgbClr val="ED1C24"/>
              </a:buClr>
              <a:buFont typeface="Arial"/>
              <a:buNone/>
            </a:pPr>
            <a:endParaRPr lang="en-US" b="1" dirty="0">
              <a:solidFill>
                <a:srgbClr val="ED1C24"/>
              </a:solidFill>
            </a:endParaRPr>
          </a:p>
        </p:txBody>
      </p:sp>
      <p:sp>
        <p:nvSpPr>
          <p:cNvPr id="20" name="Content Placeholder 2"/>
          <p:cNvSpPr txBox="1">
            <a:spLocks/>
          </p:cNvSpPr>
          <p:nvPr/>
        </p:nvSpPr>
        <p:spPr>
          <a:xfrm>
            <a:off x="1752600" y="2438400"/>
            <a:ext cx="6973275" cy="831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endParaRPr lang="en-US" b="1" dirty="0">
              <a:solidFill>
                <a:srgbClr val="0070C0"/>
              </a:solidFill>
            </a:endParaRPr>
          </a:p>
        </p:txBody>
      </p:sp>
      <p:sp>
        <p:nvSpPr>
          <p:cNvPr id="22" name="Content Placeholder 2"/>
          <p:cNvSpPr txBox="1">
            <a:spLocks/>
          </p:cNvSpPr>
          <p:nvPr/>
        </p:nvSpPr>
        <p:spPr>
          <a:xfrm>
            <a:off x="1752600" y="3200400"/>
            <a:ext cx="6973275" cy="831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endParaRPr lang="en-US" b="1" dirty="0">
              <a:solidFill>
                <a:srgbClr val="0070C0"/>
              </a:solidFill>
            </a:endParaRPr>
          </a:p>
        </p:txBody>
      </p:sp>
      <p:sp>
        <p:nvSpPr>
          <p:cNvPr id="24" name="Content Placeholder 2"/>
          <p:cNvSpPr txBox="1">
            <a:spLocks/>
          </p:cNvSpPr>
          <p:nvPr/>
        </p:nvSpPr>
        <p:spPr>
          <a:xfrm>
            <a:off x="1752600" y="3886200"/>
            <a:ext cx="6973275" cy="831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endParaRPr lang="en-US" b="1" dirty="0">
              <a:solidFill>
                <a:srgbClr val="0070C0"/>
              </a:solidFill>
            </a:endParaRPr>
          </a:p>
        </p:txBody>
      </p:sp>
    </p:spTree>
    <p:extLst>
      <p:ext uri="{BB962C8B-B14F-4D97-AF65-F5344CB8AC3E}">
        <p14:creationId xmlns:p14="http://schemas.microsoft.com/office/powerpoint/2010/main" val="1335340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Asymmetric Encryption (Cont.)</a:t>
            </a:r>
          </a:p>
        </p:txBody>
      </p:sp>
      <p:sp>
        <p:nvSpPr>
          <p:cNvPr id="2" name="Slide Number Placeholder 1"/>
          <p:cNvSpPr>
            <a:spLocks noGrp="1"/>
          </p:cNvSpPr>
          <p:nvPr>
            <p:ph type="sldNum" sz="quarter" idx="4"/>
          </p:nvPr>
        </p:nvSpPr>
        <p:spPr/>
        <p:txBody>
          <a:bodyPr/>
          <a:lstStyle/>
          <a:p>
            <a:fld id="{A8160BDD-7155-D744-B749-9730458604AD}" type="slidenum">
              <a:rPr lang="en-US" smtClean="0"/>
              <a:pPr/>
              <a:t>19</a:t>
            </a:fld>
            <a:endParaRPr lang="en-US" dirty="0"/>
          </a:p>
        </p:txBody>
      </p:sp>
      <p:sp>
        <p:nvSpPr>
          <p:cNvPr id="3" name="TextBox 2"/>
          <p:cNvSpPr txBox="1"/>
          <p:nvPr/>
        </p:nvSpPr>
        <p:spPr>
          <a:xfrm>
            <a:off x="2276745" y="4801969"/>
            <a:ext cx="4810676" cy="707886"/>
          </a:xfrm>
          <a:prstGeom prst="rect">
            <a:avLst/>
          </a:prstGeom>
          <a:noFill/>
        </p:spPr>
        <p:txBody>
          <a:bodyPr wrap="none" rtlCol="0">
            <a:spAutoFit/>
          </a:bodyPr>
          <a:lstStyle/>
          <a:p>
            <a:pPr defTabSz="457200" eaLnBrk="1" fontAlgn="auto" hangingPunct="1">
              <a:spcBef>
                <a:spcPts val="0"/>
              </a:spcBef>
              <a:spcAft>
                <a:spcPts val="0"/>
              </a:spcAft>
            </a:pPr>
            <a:r>
              <a:rPr lang="en-US" sz="2000" b="1" dirty="0" smtClean="0">
                <a:solidFill>
                  <a:srgbClr val="FF0000"/>
                </a:solidFill>
                <a:latin typeface="Calibri"/>
              </a:rPr>
              <a:t>What one key does, the other key will undo</a:t>
            </a:r>
          </a:p>
          <a:p>
            <a:pPr defTabSz="457200" eaLnBrk="1" fontAlgn="auto" hangingPunct="1">
              <a:spcBef>
                <a:spcPts val="0"/>
              </a:spcBef>
              <a:spcAft>
                <a:spcPts val="0"/>
              </a:spcAft>
            </a:pPr>
            <a:r>
              <a:rPr lang="en-US" sz="2000" b="1" dirty="0">
                <a:solidFill>
                  <a:srgbClr val="FF0000"/>
                </a:solidFill>
                <a:latin typeface="Calibri"/>
              </a:rPr>
              <a:t>	</a:t>
            </a:r>
            <a:r>
              <a:rPr lang="en-US" sz="2000" b="1" dirty="0" smtClean="0">
                <a:solidFill>
                  <a:srgbClr val="FF0000"/>
                </a:solidFill>
                <a:latin typeface="Calibri"/>
              </a:rPr>
              <a:t>Can use either key to encrypt</a:t>
            </a:r>
            <a:endParaRPr lang="en-US" sz="2000" b="1" dirty="0">
              <a:solidFill>
                <a:srgbClr val="FF0000"/>
              </a:solidFill>
              <a:latin typeface="Calibri"/>
            </a:endParaRPr>
          </a:p>
        </p:txBody>
      </p:sp>
      <p:sp>
        <p:nvSpPr>
          <p:cNvPr id="20" name="Rectangle 3"/>
          <p:cNvSpPr>
            <a:spLocks noGrp="1" noChangeArrowheads="1"/>
          </p:cNvSpPr>
          <p:nvPr>
            <p:ph idx="1"/>
          </p:nvPr>
        </p:nvSpPr>
        <p:spPr>
          <a:xfrm>
            <a:off x="596900" y="1887538"/>
            <a:ext cx="7607300" cy="4176713"/>
          </a:xfrm>
        </p:spPr>
        <p:txBody>
          <a:bodyPr/>
          <a:lstStyle/>
          <a:p>
            <a:pPr eaLnBrk="1" hangingPunct="1">
              <a:buFontTx/>
              <a:buNone/>
            </a:pPr>
            <a:r>
              <a:rPr lang="en-US" altLang="en-US" sz="2000" b="1" dirty="0" smtClean="0"/>
              <a:t>Uses a key pair (</a:t>
            </a:r>
            <a:r>
              <a:rPr lang="en-US" altLang="en-US" sz="2000" b="1" i="1" dirty="0" err="1" smtClean="0"/>
              <a:t>a,b</a:t>
            </a:r>
            <a:r>
              <a:rPr lang="en-US" altLang="en-US" sz="2000" b="1" dirty="0" smtClean="0"/>
              <a:t>)</a:t>
            </a:r>
          </a:p>
          <a:p>
            <a:pPr eaLnBrk="1" hangingPunct="1"/>
            <a:r>
              <a:rPr lang="en-US" altLang="en-US" sz="2000" dirty="0" smtClean="0"/>
              <a:t>What one key does, the other can undo</a:t>
            </a:r>
          </a:p>
          <a:p>
            <a:pPr lvl="1" eaLnBrk="1" hangingPunct="1"/>
            <a:r>
              <a:rPr lang="en-US" altLang="en-US" sz="2000" dirty="0" smtClean="0"/>
              <a:t>Either key can be used to encrypt a message - the other key is then used to decrypt it</a:t>
            </a:r>
          </a:p>
          <a:p>
            <a:pPr lvl="1" eaLnBrk="1" hangingPunct="1"/>
            <a:r>
              <a:rPr lang="en-US" altLang="en-US" sz="2000" dirty="0" smtClean="0"/>
              <a:t>The message cannot be decoded with the key that encoded it</a:t>
            </a:r>
          </a:p>
          <a:p>
            <a:pPr lvl="1" eaLnBrk="1" hangingPunct="1"/>
            <a:r>
              <a:rPr lang="en-US" altLang="en-US" sz="2000" dirty="0" smtClean="0"/>
              <a:t>The message can only be decoded by a matching key</a:t>
            </a:r>
          </a:p>
          <a:p>
            <a:pPr eaLnBrk="1" hangingPunct="1">
              <a:spcBef>
                <a:spcPct val="90000"/>
              </a:spcBef>
            </a:pPr>
            <a:r>
              <a:rPr lang="en-US" altLang="en-US" sz="2000" dirty="0" smtClean="0"/>
              <a:t>Knowledge of one key does not allow the other to be deduced</a:t>
            </a:r>
          </a:p>
        </p:txBody>
      </p:sp>
      <p:grpSp>
        <p:nvGrpSpPr>
          <p:cNvPr id="24" name="Group 6"/>
          <p:cNvGrpSpPr>
            <a:grpSpLocks/>
          </p:cNvGrpSpPr>
          <p:nvPr/>
        </p:nvGrpSpPr>
        <p:grpSpPr bwMode="auto">
          <a:xfrm>
            <a:off x="5245100" y="1582738"/>
            <a:ext cx="1295400" cy="717550"/>
            <a:chOff x="3552" y="1968"/>
            <a:chExt cx="816" cy="452"/>
          </a:xfrm>
        </p:grpSpPr>
        <p:grpSp>
          <p:nvGrpSpPr>
            <p:cNvPr id="25" name="Group 7"/>
            <p:cNvGrpSpPr>
              <a:grpSpLocks/>
            </p:cNvGrpSpPr>
            <p:nvPr/>
          </p:nvGrpSpPr>
          <p:grpSpPr bwMode="auto">
            <a:xfrm>
              <a:off x="3600" y="1968"/>
              <a:ext cx="640" cy="255"/>
              <a:chOff x="2114" y="2783"/>
              <a:chExt cx="640" cy="255"/>
            </a:xfrm>
          </p:grpSpPr>
          <p:sp>
            <p:nvSpPr>
              <p:cNvPr id="27" name="Freeform 8"/>
              <p:cNvSpPr>
                <a:spLocks/>
              </p:cNvSpPr>
              <p:nvPr/>
            </p:nvSpPr>
            <p:spPr bwMode="auto">
              <a:xfrm>
                <a:off x="2118" y="2783"/>
                <a:ext cx="636" cy="248"/>
              </a:xfrm>
              <a:custGeom>
                <a:avLst/>
                <a:gdLst>
                  <a:gd name="T0" fmla="*/ 636 w 636"/>
                  <a:gd name="T1" fmla="*/ 88 h 248"/>
                  <a:gd name="T2" fmla="*/ 636 w 636"/>
                  <a:gd name="T3" fmla="*/ 164 h 248"/>
                  <a:gd name="T4" fmla="*/ 612 w 636"/>
                  <a:gd name="T5" fmla="*/ 149 h 248"/>
                  <a:gd name="T6" fmla="*/ 612 w 636"/>
                  <a:gd name="T7" fmla="*/ 105 h 248"/>
                  <a:gd name="T8" fmla="*/ 572 w 636"/>
                  <a:gd name="T9" fmla="*/ 90 h 248"/>
                  <a:gd name="T10" fmla="*/ 572 w 636"/>
                  <a:gd name="T11" fmla="*/ 165 h 248"/>
                  <a:gd name="T12" fmla="*/ 611 w 636"/>
                  <a:gd name="T13" fmla="*/ 149 h 248"/>
                  <a:gd name="T14" fmla="*/ 636 w 636"/>
                  <a:gd name="T15" fmla="*/ 164 h 248"/>
                  <a:gd name="T16" fmla="*/ 575 w 636"/>
                  <a:gd name="T17" fmla="*/ 190 h 248"/>
                  <a:gd name="T18" fmla="*/ 575 w 636"/>
                  <a:gd name="T19" fmla="*/ 205 h 248"/>
                  <a:gd name="T20" fmla="*/ 554 w 636"/>
                  <a:gd name="T21" fmla="*/ 208 h 248"/>
                  <a:gd name="T22" fmla="*/ 554 w 636"/>
                  <a:gd name="T23" fmla="*/ 231 h 248"/>
                  <a:gd name="T24" fmla="*/ 539 w 636"/>
                  <a:gd name="T25" fmla="*/ 232 h 248"/>
                  <a:gd name="T26" fmla="*/ 539 w 636"/>
                  <a:gd name="T27" fmla="*/ 240 h 248"/>
                  <a:gd name="T28" fmla="*/ 539 w 636"/>
                  <a:gd name="T29" fmla="*/ 248 h 248"/>
                  <a:gd name="T30" fmla="*/ 451 w 636"/>
                  <a:gd name="T31" fmla="*/ 248 h 248"/>
                  <a:gd name="T32" fmla="*/ 451 w 636"/>
                  <a:gd name="T33" fmla="*/ 231 h 248"/>
                  <a:gd name="T34" fmla="*/ 432 w 636"/>
                  <a:gd name="T35" fmla="*/ 231 h 248"/>
                  <a:gd name="T36" fmla="*/ 432 w 636"/>
                  <a:gd name="T37" fmla="*/ 210 h 248"/>
                  <a:gd name="T38" fmla="*/ 410 w 636"/>
                  <a:gd name="T39" fmla="*/ 205 h 248"/>
                  <a:gd name="T40" fmla="*/ 410 w 636"/>
                  <a:gd name="T41" fmla="*/ 193 h 248"/>
                  <a:gd name="T42" fmla="*/ 363 w 636"/>
                  <a:gd name="T43" fmla="*/ 191 h 248"/>
                  <a:gd name="T44" fmla="*/ 363 w 636"/>
                  <a:gd name="T45" fmla="*/ 183 h 248"/>
                  <a:gd name="T46" fmla="*/ 357 w 636"/>
                  <a:gd name="T47" fmla="*/ 181 h 248"/>
                  <a:gd name="T48" fmla="*/ 312 w 636"/>
                  <a:gd name="T49" fmla="*/ 181 h 248"/>
                  <a:gd name="T50" fmla="*/ 312 w 636"/>
                  <a:gd name="T51" fmla="*/ 168 h 248"/>
                  <a:gd name="T52" fmla="*/ 41 w 636"/>
                  <a:gd name="T53" fmla="*/ 168 h 248"/>
                  <a:gd name="T54" fmla="*/ 0 w 636"/>
                  <a:gd name="T55" fmla="*/ 134 h 248"/>
                  <a:gd name="T56" fmla="*/ 48 w 636"/>
                  <a:gd name="T57" fmla="*/ 92 h 248"/>
                  <a:gd name="T58" fmla="*/ 61 w 636"/>
                  <a:gd name="T59" fmla="*/ 108 h 248"/>
                  <a:gd name="T60" fmla="*/ 77 w 636"/>
                  <a:gd name="T61" fmla="*/ 108 h 248"/>
                  <a:gd name="T62" fmla="*/ 90 w 636"/>
                  <a:gd name="T63" fmla="*/ 92 h 248"/>
                  <a:gd name="T64" fmla="*/ 102 w 636"/>
                  <a:gd name="T65" fmla="*/ 108 h 248"/>
                  <a:gd name="T66" fmla="*/ 107 w 636"/>
                  <a:gd name="T67" fmla="*/ 105 h 248"/>
                  <a:gd name="T68" fmla="*/ 119 w 636"/>
                  <a:gd name="T69" fmla="*/ 92 h 248"/>
                  <a:gd name="T70" fmla="*/ 153 w 636"/>
                  <a:gd name="T71" fmla="*/ 90 h 248"/>
                  <a:gd name="T72" fmla="*/ 157 w 636"/>
                  <a:gd name="T73" fmla="*/ 88 h 248"/>
                  <a:gd name="T74" fmla="*/ 177 w 636"/>
                  <a:gd name="T75" fmla="*/ 108 h 248"/>
                  <a:gd name="T76" fmla="*/ 194 w 636"/>
                  <a:gd name="T77" fmla="*/ 108 h 248"/>
                  <a:gd name="T78" fmla="*/ 215 w 636"/>
                  <a:gd name="T79" fmla="*/ 92 h 248"/>
                  <a:gd name="T80" fmla="*/ 234 w 636"/>
                  <a:gd name="T81" fmla="*/ 108 h 248"/>
                  <a:gd name="T82" fmla="*/ 252 w 636"/>
                  <a:gd name="T83" fmla="*/ 108 h 248"/>
                  <a:gd name="T84" fmla="*/ 275 w 636"/>
                  <a:gd name="T85" fmla="*/ 92 h 248"/>
                  <a:gd name="T86" fmla="*/ 315 w 636"/>
                  <a:gd name="T87" fmla="*/ 90 h 248"/>
                  <a:gd name="T88" fmla="*/ 315 w 636"/>
                  <a:gd name="T89" fmla="*/ 71 h 248"/>
                  <a:gd name="T90" fmla="*/ 366 w 636"/>
                  <a:gd name="T91" fmla="*/ 71 h 248"/>
                  <a:gd name="T92" fmla="*/ 366 w 636"/>
                  <a:gd name="T93" fmla="*/ 60 h 248"/>
                  <a:gd name="T94" fmla="*/ 411 w 636"/>
                  <a:gd name="T95" fmla="*/ 60 h 248"/>
                  <a:gd name="T96" fmla="*/ 411 w 636"/>
                  <a:gd name="T97" fmla="*/ 49 h 248"/>
                  <a:gd name="T98" fmla="*/ 434 w 636"/>
                  <a:gd name="T99" fmla="*/ 42 h 248"/>
                  <a:gd name="T100" fmla="*/ 434 w 636"/>
                  <a:gd name="T101" fmla="*/ 18 h 248"/>
                  <a:gd name="T102" fmla="*/ 452 w 636"/>
                  <a:gd name="T103" fmla="*/ 18 h 248"/>
                  <a:gd name="T104" fmla="*/ 452 w 636"/>
                  <a:gd name="T105" fmla="*/ 0 h 248"/>
                  <a:gd name="T106" fmla="*/ 542 w 636"/>
                  <a:gd name="T107" fmla="*/ 0 h 248"/>
                  <a:gd name="T108" fmla="*/ 542 w 636"/>
                  <a:gd name="T109" fmla="*/ 18 h 248"/>
                  <a:gd name="T110" fmla="*/ 555 w 636"/>
                  <a:gd name="T111" fmla="*/ 18 h 248"/>
                  <a:gd name="T112" fmla="*/ 555 w 636"/>
                  <a:gd name="T113" fmla="*/ 38 h 248"/>
                  <a:gd name="T114" fmla="*/ 560 w 636"/>
                  <a:gd name="T115" fmla="*/ 43 h 248"/>
                  <a:gd name="T116" fmla="*/ 575 w 636"/>
                  <a:gd name="T117" fmla="*/ 49 h 248"/>
                  <a:gd name="T118" fmla="*/ 575 w 636"/>
                  <a:gd name="T119" fmla="*/ 60 h 248"/>
                  <a:gd name="T120" fmla="*/ 636 w 636"/>
                  <a:gd name="T121" fmla="*/ 88 h 24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6"/>
                  <a:gd name="T184" fmla="*/ 0 h 248"/>
                  <a:gd name="T185" fmla="*/ 636 w 636"/>
                  <a:gd name="T186" fmla="*/ 248 h 24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6" h="248">
                    <a:moveTo>
                      <a:pt x="636" y="88"/>
                    </a:moveTo>
                    <a:lnTo>
                      <a:pt x="636" y="164"/>
                    </a:lnTo>
                    <a:lnTo>
                      <a:pt x="612" y="149"/>
                    </a:lnTo>
                    <a:lnTo>
                      <a:pt x="612" y="105"/>
                    </a:lnTo>
                    <a:lnTo>
                      <a:pt x="572" y="90"/>
                    </a:lnTo>
                    <a:lnTo>
                      <a:pt x="572" y="165"/>
                    </a:lnTo>
                    <a:lnTo>
                      <a:pt x="611" y="149"/>
                    </a:lnTo>
                    <a:lnTo>
                      <a:pt x="636" y="164"/>
                    </a:lnTo>
                    <a:lnTo>
                      <a:pt x="575" y="190"/>
                    </a:lnTo>
                    <a:lnTo>
                      <a:pt x="575" y="205"/>
                    </a:lnTo>
                    <a:lnTo>
                      <a:pt x="554" y="208"/>
                    </a:lnTo>
                    <a:lnTo>
                      <a:pt x="554" y="231"/>
                    </a:lnTo>
                    <a:lnTo>
                      <a:pt x="539" y="232"/>
                    </a:lnTo>
                    <a:lnTo>
                      <a:pt x="539" y="240"/>
                    </a:lnTo>
                    <a:lnTo>
                      <a:pt x="539" y="248"/>
                    </a:lnTo>
                    <a:lnTo>
                      <a:pt x="451" y="248"/>
                    </a:lnTo>
                    <a:lnTo>
                      <a:pt x="451" y="231"/>
                    </a:lnTo>
                    <a:lnTo>
                      <a:pt x="432" y="231"/>
                    </a:lnTo>
                    <a:lnTo>
                      <a:pt x="432" y="210"/>
                    </a:lnTo>
                    <a:lnTo>
                      <a:pt x="410" y="205"/>
                    </a:lnTo>
                    <a:lnTo>
                      <a:pt x="410" y="193"/>
                    </a:lnTo>
                    <a:lnTo>
                      <a:pt x="363" y="191"/>
                    </a:lnTo>
                    <a:lnTo>
                      <a:pt x="363" y="183"/>
                    </a:lnTo>
                    <a:lnTo>
                      <a:pt x="357" y="181"/>
                    </a:lnTo>
                    <a:lnTo>
                      <a:pt x="312" y="181"/>
                    </a:lnTo>
                    <a:lnTo>
                      <a:pt x="312" y="168"/>
                    </a:lnTo>
                    <a:lnTo>
                      <a:pt x="41" y="168"/>
                    </a:lnTo>
                    <a:lnTo>
                      <a:pt x="0" y="134"/>
                    </a:lnTo>
                    <a:lnTo>
                      <a:pt x="48" y="92"/>
                    </a:lnTo>
                    <a:lnTo>
                      <a:pt x="61" y="108"/>
                    </a:lnTo>
                    <a:lnTo>
                      <a:pt x="77" y="108"/>
                    </a:lnTo>
                    <a:lnTo>
                      <a:pt x="90" y="92"/>
                    </a:lnTo>
                    <a:lnTo>
                      <a:pt x="102" y="108"/>
                    </a:lnTo>
                    <a:lnTo>
                      <a:pt x="107" y="105"/>
                    </a:lnTo>
                    <a:lnTo>
                      <a:pt x="119" y="92"/>
                    </a:lnTo>
                    <a:lnTo>
                      <a:pt x="153" y="90"/>
                    </a:lnTo>
                    <a:lnTo>
                      <a:pt x="157" y="88"/>
                    </a:lnTo>
                    <a:lnTo>
                      <a:pt x="177" y="108"/>
                    </a:lnTo>
                    <a:lnTo>
                      <a:pt x="194" y="108"/>
                    </a:lnTo>
                    <a:lnTo>
                      <a:pt x="215" y="92"/>
                    </a:lnTo>
                    <a:lnTo>
                      <a:pt x="234" y="108"/>
                    </a:lnTo>
                    <a:lnTo>
                      <a:pt x="252" y="108"/>
                    </a:lnTo>
                    <a:lnTo>
                      <a:pt x="275" y="92"/>
                    </a:lnTo>
                    <a:lnTo>
                      <a:pt x="315" y="90"/>
                    </a:lnTo>
                    <a:lnTo>
                      <a:pt x="315" y="71"/>
                    </a:lnTo>
                    <a:lnTo>
                      <a:pt x="366" y="71"/>
                    </a:lnTo>
                    <a:lnTo>
                      <a:pt x="366" y="60"/>
                    </a:lnTo>
                    <a:lnTo>
                      <a:pt x="411" y="60"/>
                    </a:lnTo>
                    <a:lnTo>
                      <a:pt x="411" y="49"/>
                    </a:lnTo>
                    <a:lnTo>
                      <a:pt x="434" y="42"/>
                    </a:lnTo>
                    <a:lnTo>
                      <a:pt x="434" y="18"/>
                    </a:lnTo>
                    <a:lnTo>
                      <a:pt x="452" y="18"/>
                    </a:lnTo>
                    <a:lnTo>
                      <a:pt x="452" y="0"/>
                    </a:lnTo>
                    <a:lnTo>
                      <a:pt x="542" y="0"/>
                    </a:lnTo>
                    <a:lnTo>
                      <a:pt x="542" y="18"/>
                    </a:lnTo>
                    <a:lnTo>
                      <a:pt x="555" y="18"/>
                    </a:lnTo>
                    <a:lnTo>
                      <a:pt x="555" y="38"/>
                    </a:lnTo>
                    <a:lnTo>
                      <a:pt x="560" y="43"/>
                    </a:lnTo>
                    <a:lnTo>
                      <a:pt x="575" y="49"/>
                    </a:lnTo>
                    <a:lnTo>
                      <a:pt x="575" y="60"/>
                    </a:lnTo>
                    <a:lnTo>
                      <a:pt x="636" y="88"/>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28" name="Freeform 9"/>
              <p:cNvSpPr>
                <a:spLocks/>
              </p:cNvSpPr>
              <p:nvPr/>
            </p:nvSpPr>
            <p:spPr bwMode="auto">
              <a:xfrm>
                <a:off x="2114" y="2788"/>
                <a:ext cx="637" cy="250"/>
              </a:xfrm>
              <a:custGeom>
                <a:avLst/>
                <a:gdLst>
                  <a:gd name="T0" fmla="*/ 637 w 637"/>
                  <a:gd name="T1" fmla="*/ 90 h 250"/>
                  <a:gd name="T2" fmla="*/ 637 w 637"/>
                  <a:gd name="T3" fmla="*/ 165 h 250"/>
                  <a:gd name="T4" fmla="*/ 612 w 637"/>
                  <a:gd name="T5" fmla="*/ 151 h 250"/>
                  <a:gd name="T6" fmla="*/ 612 w 637"/>
                  <a:gd name="T7" fmla="*/ 107 h 250"/>
                  <a:gd name="T8" fmla="*/ 574 w 637"/>
                  <a:gd name="T9" fmla="*/ 90 h 250"/>
                  <a:gd name="T10" fmla="*/ 574 w 637"/>
                  <a:gd name="T11" fmla="*/ 165 h 250"/>
                  <a:gd name="T12" fmla="*/ 612 w 637"/>
                  <a:gd name="T13" fmla="*/ 151 h 250"/>
                  <a:gd name="T14" fmla="*/ 636 w 637"/>
                  <a:gd name="T15" fmla="*/ 165 h 250"/>
                  <a:gd name="T16" fmla="*/ 576 w 637"/>
                  <a:gd name="T17" fmla="*/ 192 h 250"/>
                  <a:gd name="T18" fmla="*/ 575 w 637"/>
                  <a:gd name="T19" fmla="*/ 205 h 250"/>
                  <a:gd name="T20" fmla="*/ 555 w 637"/>
                  <a:gd name="T21" fmla="*/ 210 h 250"/>
                  <a:gd name="T22" fmla="*/ 555 w 637"/>
                  <a:gd name="T23" fmla="*/ 233 h 250"/>
                  <a:gd name="T24" fmla="*/ 541 w 637"/>
                  <a:gd name="T25" fmla="*/ 233 h 250"/>
                  <a:gd name="T26" fmla="*/ 541 w 637"/>
                  <a:gd name="T27" fmla="*/ 242 h 250"/>
                  <a:gd name="T28" fmla="*/ 541 w 637"/>
                  <a:gd name="T29" fmla="*/ 250 h 250"/>
                  <a:gd name="T30" fmla="*/ 451 w 637"/>
                  <a:gd name="T31" fmla="*/ 250 h 250"/>
                  <a:gd name="T32" fmla="*/ 451 w 637"/>
                  <a:gd name="T33" fmla="*/ 233 h 250"/>
                  <a:gd name="T34" fmla="*/ 432 w 637"/>
                  <a:gd name="T35" fmla="*/ 233 h 250"/>
                  <a:gd name="T36" fmla="*/ 432 w 637"/>
                  <a:gd name="T37" fmla="*/ 211 h 250"/>
                  <a:gd name="T38" fmla="*/ 410 w 637"/>
                  <a:gd name="T39" fmla="*/ 205 h 250"/>
                  <a:gd name="T40" fmla="*/ 410 w 637"/>
                  <a:gd name="T41" fmla="*/ 193 h 250"/>
                  <a:gd name="T42" fmla="*/ 365 w 637"/>
                  <a:gd name="T43" fmla="*/ 193 h 250"/>
                  <a:gd name="T44" fmla="*/ 365 w 637"/>
                  <a:gd name="T45" fmla="*/ 185 h 250"/>
                  <a:gd name="T46" fmla="*/ 361 w 637"/>
                  <a:gd name="T47" fmla="*/ 182 h 250"/>
                  <a:gd name="T48" fmla="*/ 312 w 637"/>
                  <a:gd name="T49" fmla="*/ 182 h 250"/>
                  <a:gd name="T50" fmla="*/ 312 w 637"/>
                  <a:gd name="T51" fmla="*/ 168 h 250"/>
                  <a:gd name="T52" fmla="*/ 41 w 637"/>
                  <a:gd name="T53" fmla="*/ 169 h 250"/>
                  <a:gd name="T54" fmla="*/ 0 w 637"/>
                  <a:gd name="T55" fmla="*/ 136 h 250"/>
                  <a:gd name="T56" fmla="*/ 48 w 637"/>
                  <a:gd name="T57" fmla="*/ 94 h 250"/>
                  <a:gd name="T58" fmla="*/ 61 w 637"/>
                  <a:gd name="T59" fmla="*/ 108 h 250"/>
                  <a:gd name="T60" fmla="*/ 77 w 637"/>
                  <a:gd name="T61" fmla="*/ 108 h 250"/>
                  <a:gd name="T62" fmla="*/ 91 w 637"/>
                  <a:gd name="T63" fmla="*/ 94 h 250"/>
                  <a:gd name="T64" fmla="*/ 103 w 637"/>
                  <a:gd name="T65" fmla="*/ 108 h 250"/>
                  <a:gd name="T66" fmla="*/ 108 w 637"/>
                  <a:gd name="T67" fmla="*/ 106 h 250"/>
                  <a:gd name="T68" fmla="*/ 119 w 637"/>
                  <a:gd name="T69" fmla="*/ 94 h 250"/>
                  <a:gd name="T70" fmla="*/ 155 w 637"/>
                  <a:gd name="T71" fmla="*/ 91 h 250"/>
                  <a:gd name="T72" fmla="*/ 157 w 637"/>
                  <a:gd name="T73" fmla="*/ 90 h 250"/>
                  <a:gd name="T74" fmla="*/ 177 w 637"/>
                  <a:gd name="T75" fmla="*/ 108 h 250"/>
                  <a:gd name="T76" fmla="*/ 196 w 637"/>
                  <a:gd name="T77" fmla="*/ 108 h 250"/>
                  <a:gd name="T78" fmla="*/ 215 w 637"/>
                  <a:gd name="T79" fmla="*/ 94 h 250"/>
                  <a:gd name="T80" fmla="*/ 234 w 637"/>
                  <a:gd name="T81" fmla="*/ 108 h 250"/>
                  <a:gd name="T82" fmla="*/ 252 w 637"/>
                  <a:gd name="T83" fmla="*/ 108 h 250"/>
                  <a:gd name="T84" fmla="*/ 276 w 637"/>
                  <a:gd name="T85" fmla="*/ 94 h 250"/>
                  <a:gd name="T86" fmla="*/ 315 w 637"/>
                  <a:gd name="T87" fmla="*/ 91 h 250"/>
                  <a:gd name="T88" fmla="*/ 315 w 637"/>
                  <a:gd name="T89" fmla="*/ 73 h 250"/>
                  <a:gd name="T90" fmla="*/ 366 w 637"/>
                  <a:gd name="T91" fmla="*/ 73 h 250"/>
                  <a:gd name="T92" fmla="*/ 366 w 637"/>
                  <a:gd name="T93" fmla="*/ 62 h 250"/>
                  <a:gd name="T94" fmla="*/ 412 w 637"/>
                  <a:gd name="T95" fmla="*/ 62 h 250"/>
                  <a:gd name="T96" fmla="*/ 412 w 637"/>
                  <a:gd name="T97" fmla="*/ 49 h 250"/>
                  <a:gd name="T98" fmla="*/ 434 w 637"/>
                  <a:gd name="T99" fmla="*/ 44 h 250"/>
                  <a:gd name="T100" fmla="*/ 434 w 637"/>
                  <a:gd name="T101" fmla="*/ 18 h 250"/>
                  <a:gd name="T102" fmla="*/ 453 w 637"/>
                  <a:gd name="T103" fmla="*/ 18 h 250"/>
                  <a:gd name="T104" fmla="*/ 453 w 637"/>
                  <a:gd name="T105" fmla="*/ 0 h 250"/>
                  <a:gd name="T106" fmla="*/ 542 w 637"/>
                  <a:gd name="T107" fmla="*/ 0 h 250"/>
                  <a:gd name="T108" fmla="*/ 542 w 637"/>
                  <a:gd name="T109" fmla="*/ 18 h 250"/>
                  <a:gd name="T110" fmla="*/ 555 w 637"/>
                  <a:gd name="T111" fmla="*/ 18 h 250"/>
                  <a:gd name="T112" fmla="*/ 555 w 637"/>
                  <a:gd name="T113" fmla="*/ 40 h 250"/>
                  <a:gd name="T114" fmla="*/ 560 w 637"/>
                  <a:gd name="T115" fmla="*/ 45 h 250"/>
                  <a:gd name="T116" fmla="*/ 575 w 637"/>
                  <a:gd name="T117" fmla="*/ 49 h 250"/>
                  <a:gd name="T118" fmla="*/ 575 w 637"/>
                  <a:gd name="T119" fmla="*/ 62 h 250"/>
                  <a:gd name="T120" fmla="*/ 637 w 637"/>
                  <a:gd name="T121" fmla="*/ 90 h 2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7"/>
                  <a:gd name="T184" fmla="*/ 0 h 250"/>
                  <a:gd name="T185" fmla="*/ 637 w 637"/>
                  <a:gd name="T186" fmla="*/ 250 h 2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7" h="250">
                    <a:moveTo>
                      <a:pt x="637" y="90"/>
                    </a:moveTo>
                    <a:lnTo>
                      <a:pt x="637" y="165"/>
                    </a:lnTo>
                    <a:lnTo>
                      <a:pt x="612" y="151"/>
                    </a:lnTo>
                    <a:lnTo>
                      <a:pt x="612" y="107"/>
                    </a:lnTo>
                    <a:lnTo>
                      <a:pt x="574" y="90"/>
                    </a:lnTo>
                    <a:lnTo>
                      <a:pt x="574" y="165"/>
                    </a:lnTo>
                    <a:lnTo>
                      <a:pt x="612" y="151"/>
                    </a:lnTo>
                    <a:lnTo>
                      <a:pt x="636" y="165"/>
                    </a:lnTo>
                    <a:lnTo>
                      <a:pt x="576" y="192"/>
                    </a:lnTo>
                    <a:lnTo>
                      <a:pt x="575" y="205"/>
                    </a:lnTo>
                    <a:lnTo>
                      <a:pt x="555" y="210"/>
                    </a:lnTo>
                    <a:lnTo>
                      <a:pt x="555" y="233"/>
                    </a:lnTo>
                    <a:lnTo>
                      <a:pt x="541" y="233"/>
                    </a:lnTo>
                    <a:lnTo>
                      <a:pt x="541" y="242"/>
                    </a:lnTo>
                    <a:lnTo>
                      <a:pt x="541" y="250"/>
                    </a:lnTo>
                    <a:lnTo>
                      <a:pt x="451" y="250"/>
                    </a:lnTo>
                    <a:lnTo>
                      <a:pt x="451" y="233"/>
                    </a:lnTo>
                    <a:lnTo>
                      <a:pt x="432" y="233"/>
                    </a:lnTo>
                    <a:lnTo>
                      <a:pt x="432" y="211"/>
                    </a:lnTo>
                    <a:lnTo>
                      <a:pt x="410" y="205"/>
                    </a:lnTo>
                    <a:lnTo>
                      <a:pt x="410" y="193"/>
                    </a:lnTo>
                    <a:lnTo>
                      <a:pt x="365" y="193"/>
                    </a:lnTo>
                    <a:lnTo>
                      <a:pt x="365" y="185"/>
                    </a:lnTo>
                    <a:lnTo>
                      <a:pt x="361" y="182"/>
                    </a:lnTo>
                    <a:lnTo>
                      <a:pt x="312" y="182"/>
                    </a:lnTo>
                    <a:lnTo>
                      <a:pt x="312" y="168"/>
                    </a:lnTo>
                    <a:lnTo>
                      <a:pt x="41" y="169"/>
                    </a:lnTo>
                    <a:lnTo>
                      <a:pt x="0" y="136"/>
                    </a:lnTo>
                    <a:lnTo>
                      <a:pt x="48" y="94"/>
                    </a:lnTo>
                    <a:lnTo>
                      <a:pt x="61" y="108"/>
                    </a:lnTo>
                    <a:lnTo>
                      <a:pt x="77" y="108"/>
                    </a:lnTo>
                    <a:lnTo>
                      <a:pt x="91" y="94"/>
                    </a:lnTo>
                    <a:lnTo>
                      <a:pt x="103" y="108"/>
                    </a:lnTo>
                    <a:lnTo>
                      <a:pt x="108" y="106"/>
                    </a:lnTo>
                    <a:lnTo>
                      <a:pt x="119" y="94"/>
                    </a:lnTo>
                    <a:lnTo>
                      <a:pt x="155" y="91"/>
                    </a:lnTo>
                    <a:lnTo>
                      <a:pt x="157" y="90"/>
                    </a:lnTo>
                    <a:lnTo>
                      <a:pt x="177" y="108"/>
                    </a:lnTo>
                    <a:lnTo>
                      <a:pt x="196" y="108"/>
                    </a:lnTo>
                    <a:lnTo>
                      <a:pt x="215" y="94"/>
                    </a:lnTo>
                    <a:lnTo>
                      <a:pt x="234" y="108"/>
                    </a:lnTo>
                    <a:lnTo>
                      <a:pt x="252" y="108"/>
                    </a:lnTo>
                    <a:lnTo>
                      <a:pt x="276" y="94"/>
                    </a:lnTo>
                    <a:lnTo>
                      <a:pt x="315" y="91"/>
                    </a:lnTo>
                    <a:lnTo>
                      <a:pt x="315" y="73"/>
                    </a:lnTo>
                    <a:lnTo>
                      <a:pt x="366" y="73"/>
                    </a:lnTo>
                    <a:lnTo>
                      <a:pt x="366" y="62"/>
                    </a:lnTo>
                    <a:lnTo>
                      <a:pt x="412" y="62"/>
                    </a:lnTo>
                    <a:lnTo>
                      <a:pt x="412" y="49"/>
                    </a:lnTo>
                    <a:lnTo>
                      <a:pt x="434" y="44"/>
                    </a:lnTo>
                    <a:lnTo>
                      <a:pt x="434" y="18"/>
                    </a:lnTo>
                    <a:lnTo>
                      <a:pt x="453" y="18"/>
                    </a:lnTo>
                    <a:lnTo>
                      <a:pt x="453" y="0"/>
                    </a:lnTo>
                    <a:lnTo>
                      <a:pt x="542" y="0"/>
                    </a:lnTo>
                    <a:lnTo>
                      <a:pt x="542" y="18"/>
                    </a:lnTo>
                    <a:lnTo>
                      <a:pt x="555" y="18"/>
                    </a:lnTo>
                    <a:lnTo>
                      <a:pt x="555" y="40"/>
                    </a:lnTo>
                    <a:lnTo>
                      <a:pt x="560" y="45"/>
                    </a:lnTo>
                    <a:lnTo>
                      <a:pt x="575" y="49"/>
                    </a:lnTo>
                    <a:lnTo>
                      <a:pt x="575" y="62"/>
                    </a:lnTo>
                    <a:lnTo>
                      <a:pt x="637" y="9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grpSp>
            <p:nvGrpSpPr>
              <p:cNvPr id="29" name="Group 10"/>
              <p:cNvGrpSpPr>
                <a:grpSpLocks/>
              </p:cNvGrpSpPr>
              <p:nvPr/>
            </p:nvGrpSpPr>
            <p:grpSpPr bwMode="auto">
              <a:xfrm>
                <a:off x="2575" y="2822"/>
                <a:ext cx="74" cy="191"/>
                <a:chOff x="2575" y="2822"/>
                <a:chExt cx="74" cy="191"/>
              </a:xfrm>
            </p:grpSpPr>
            <p:sp>
              <p:nvSpPr>
                <p:cNvPr id="41" name="Freeform 11"/>
                <p:cNvSpPr>
                  <a:spLocks/>
                </p:cNvSpPr>
                <p:nvPr/>
              </p:nvSpPr>
              <p:spPr bwMode="auto">
                <a:xfrm>
                  <a:off x="2575" y="2822"/>
                  <a:ext cx="73" cy="177"/>
                </a:xfrm>
                <a:custGeom>
                  <a:avLst/>
                  <a:gdLst>
                    <a:gd name="T0" fmla="*/ 36 w 73"/>
                    <a:gd name="T1" fmla="*/ 0 h 177"/>
                    <a:gd name="T2" fmla="*/ 73 w 73"/>
                    <a:gd name="T3" fmla="*/ 16 h 177"/>
                    <a:gd name="T4" fmla="*/ 73 w 73"/>
                    <a:gd name="T5" fmla="*/ 177 h 177"/>
                    <a:gd name="T6" fmla="*/ 70 w 73"/>
                    <a:gd name="T7" fmla="*/ 176 h 177"/>
                    <a:gd name="T8" fmla="*/ 70 w 73"/>
                    <a:gd name="T9" fmla="*/ 18 h 177"/>
                    <a:gd name="T10" fmla="*/ 36 w 73"/>
                    <a:gd name="T11" fmla="*/ 4 h 177"/>
                    <a:gd name="T12" fmla="*/ 3 w 73"/>
                    <a:gd name="T13" fmla="*/ 18 h 177"/>
                    <a:gd name="T14" fmla="*/ 0 w 73"/>
                    <a:gd name="T15" fmla="*/ 15 h 177"/>
                    <a:gd name="T16" fmla="*/ 36 w 73"/>
                    <a:gd name="T17" fmla="*/ 0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77"/>
                    <a:gd name="T29" fmla="*/ 73 w 73"/>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77">
                      <a:moveTo>
                        <a:pt x="36" y="0"/>
                      </a:moveTo>
                      <a:lnTo>
                        <a:pt x="73" y="16"/>
                      </a:lnTo>
                      <a:lnTo>
                        <a:pt x="73" y="177"/>
                      </a:lnTo>
                      <a:lnTo>
                        <a:pt x="70" y="176"/>
                      </a:lnTo>
                      <a:lnTo>
                        <a:pt x="70" y="18"/>
                      </a:lnTo>
                      <a:lnTo>
                        <a:pt x="36" y="4"/>
                      </a:lnTo>
                      <a:lnTo>
                        <a:pt x="3" y="18"/>
                      </a:lnTo>
                      <a:lnTo>
                        <a:pt x="0" y="15"/>
                      </a:lnTo>
                      <a:lnTo>
                        <a:pt x="36"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42" name="Freeform 12"/>
                <p:cNvSpPr>
                  <a:spLocks/>
                </p:cNvSpPr>
                <p:nvPr/>
              </p:nvSpPr>
              <p:spPr bwMode="auto">
                <a:xfrm>
                  <a:off x="2575" y="2837"/>
                  <a:ext cx="74" cy="176"/>
                </a:xfrm>
                <a:custGeom>
                  <a:avLst/>
                  <a:gdLst>
                    <a:gd name="T0" fmla="*/ 39 w 74"/>
                    <a:gd name="T1" fmla="*/ 176 h 176"/>
                    <a:gd name="T2" fmla="*/ 0 w 74"/>
                    <a:gd name="T3" fmla="*/ 161 h 176"/>
                    <a:gd name="T4" fmla="*/ 0 w 74"/>
                    <a:gd name="T5" fmla="*/ 0 h 176"/>
                    <a:gd name="T6" fmla="*/ 3 w 74"/>
                    <a:gd name="T7" fmla="*/ 1 h 176"/>
                    <a:gd name="T8" fmla="*/ 3 w 74"/>
                    <a:gd name="T9" fmla="*/ 158 h 176"/>
                    <a:gd name="T10" fmla="*/ 39 w 74"/>
                    <a:gd name="T11" fmla="*/ 173 h 176"/>
                    <a:gd name="T12" fmla="*/ 72 w 74"/>
                    <a:gd name="T13" fmla="*/ 160 h 176"/>
                    <a:gd name="T14" fmla="*/ 74 w 74"/>
                    <a:gd name="T15" fmla="*/ 162 h 176"/>
                    <a:gd name="T16" fmla="*/ 39 w 74"/>
                    <a:gd name="T17" fmla="*/ 176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176"/>
                    <a:gd name="T29" fmla="*/ 74 w 74"/>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176">
                      <a:moveTo>
                        <a:pt x="39" y="176"/>
                      </a:moveTo>
                      <a:lnTo>
                        <a:pt x="0" y="161"/>
                      </a:lnTo>
                      <a:lnTo>
                        <a:pt x="0" y="0"/>
                      </a:lnTo>
                      <a:lnTo>
                        <a:pt x="3" y="1"/>
                      </a:lnTo>
                      <a:lnTo>
                        <a:pt x="3" y="158"/>
                      </a:lnTo>
                      <a:lnTo>
                        <a:pt x="39" y="173"/>
                      </a:lnTo>
                      <a:lnTo>
                        <a:pt x="72" y="160"/>
                      </a:lnTo>
                      <a:lnTo>
                        <a:pt x="74" y="162"/>
                      </a:lnTo>
                      <a:lnTo>
                        <a:pt x="39" y="176"/>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grpSp>
          <p:sp>
            <p:nvSpPr>
              <p:cNvPr id="30" name="Rectangle 13"/>
              <p:cNvSpPr>
                <a:spLocks noChangeArrowheads="1"/>
              </p:cNvSpPr>
              <p:nvPr/>
            </p:nvSpPr>
            <p:spPr bwMode="auto">
              <a:xfrm>
                <a:off x="2656" y="2808"/>
                <a:ext cx="4" cy="211"/>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ts val="0"/>
                  </a:spcBef>
                  <a:spcAft>
                    <a:spcPts val="0"/>
                  </a:spcAft>
                </a:pPr>
                <a:endParaRPr lang="en-SG" altLang="en-US">
                  <a:solidFill>
                    <a:srgbClr val="000000"/>
                  </a:solidFill>
                  <a:latin typeface="Calibri"/>
                </a:endParaRPr>
              </a:p>
            </p:txBody>
          </p:sp>
          <p:sp>
            <p:nvSpPr>
              <p:cNvPr id="31" name="Rectangle 14"/>
              <p:cNvSpPr>
                <a:spLocks noChangeArrowheads="1"/>
              </p:cNvSpPr>
              <p:nvPr/>
            </p:nvSpPr>
            <p:spPr bwMode="auto">
              <a:xfrm>
                <a:off x="2670" y="2829"/>
                <a:ext cx="4" cy="16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ts val="0"/>
                  </a:spcBef>
                  <a:spcAft>
                    <a:spcPts val="0"/>
                  </a:spcAft>
                </a:pPr>
                <a:endParaRPr lang="en-SG" altLang="en-US">
                  <a:solidFill>
                    <a:srgbClr val="000000"/>
                  </a:solidFill>
                  <a:latin typeface="Calibri"/>
                </a:endParaRPr>
              </a:p>
            </p:txBody>
          </p:sp>
          <p:grpSp>
            <p:nvGrpSpPr>
              <p:cNvPr id="32" name="Group 15"/>
              <p:cNvGrpSpPr>
                <a:grpSpLocks/>
              </p:cNvGrpSpPr>
              <p:nvPr/>
            </p:nvGrpSpPr>
            <p:grpSpPr bwMode="auto">
              <a:xfrm>
                <a:off x="2115" y="2808"/>
                <a:ext cx="451" cy="213"/>
                <a:chOff x="2115" y="2808"/>
                <a:chExt cx="451" cy="213"/>
              </a:xfrm>
            </p:grpSpPr>
            <p:sp>
              <p:nvSpPr>
                <p:cNvPr id="33" name="Freeform 16"/>
                <p:cNvSpPr>
                  <a:spLocks/>
                </p:cNvSpPr>
                <p:nvPr/>
              </p:nvSpPr>
              <p:spPr bwMode="auto">
                <a:xfrm>
                  <a:off x="2130" y="2904"/>
                  <a:ext cx="347" cy="6"/>
                </a:xfrm>
                <a:custGeom>
                  <a:avLst/>
                  <a:gdLst>
                    <a:gd name="T0" fmla="*/ 347 w 347"/>
                    <a:gd name="T1" fmla="*/ 6 h 6"/>
                    <a:gd name="T2" fmla="*/ 0 w 347"/>
                    <a:gd name="T3" fmla="*/ 6 h 6"/>
                    <a:gd name="T4" fmla="*/ 5 w 347"/>
                    <a:gd name="T5" fmla="*/ 2 h 6"/>
                    <a:gd name="T6" fmla="*/ 337 w 347"/>
                    <a:gd name="T7" fmla="*/ 0 h 6"/>
                    <a:gd name="T8" fmla="*/ 347 w 347"/>
                    <a:gd name="T9" fmla="*/ 6 h 6"/>
                    <a:gd name="T10" fmla="*/ 0 60000 65536"/>
                    <a:gd name="T11" fmla="*/ 0 60000 65536"/>
                    <a:gd name="T12" fmla="*/ 0 60000 65536"/>
                    <a:gd name="T13" fmla="*/ 0 60000 65536"/>
                    <a:gd name="T14" fmla="*/ 0 60000 65536"/>
                    <a:gd name="T15" fmla="*/ 0 w 347"/>
                    <a:gd name="T16" fmla="*/ 0 h 6"/>
                    <a:gd name="T17" fmla="*/ 347 w 347"/>
                    <a:gd name="T18" fmla="*/ 6 h 6"/>
                  </a:gdLst>
                  <a:ahLst/>
                  <a:cxnLst>
                    <a:cxn ang="T10">
                      <a:pos x="T0" y="T1"/>
                    </a:cxn>
                    <a:cxn ang="T11">
                      <a:pos x="T2" y="T3"/>
                    </a:cxn>
                    <a:cxn ang="T12">
                      <a:pos x="T4" y="T5"/>
                    </a:cxn>
                    <a:cxn ang="T13">
                      <a:pos x="T6" y="T7"/>
                    </a:cxn>
                    <a:cxn ang="T14">
                      <a:pos x="T8" y="T9"/>
                    </a:cxn>
                  </a:cxnLst>
                  <a:rect l="T15" t="T16" r="T17" b="T18"/>
                  <a:pathLst>
                    <a:path w="347" h="6">
                      <a:moveTo>
                        <a:pt x="347" y="6"/>
                      </a:moveTo>
                      <a:lnTo>
                        <a:pt x="0" y="6"/>
                      </a:lnTo>
                      <a:lnTo>
                        <a:pt x="5" y="2"/>
                      </a:lnTo>
                      <a:lnTo>
                        <a:pt x="337" y="0"/>
                      </a:lnTo>
                      <a:lnTo>
                        <a:pt x="347" y="6"/>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34" name="Freeform 17"/>
                <p:cNvSpPr>
                  <a:spLocks/>
                </p:cNvSpPr>
                <p:nvPr/>
              </p:nvSpPr>
              <p:spPr bwMode="auto">
                <a:xfrm>
                  <a:off x="2130" y="2935"/>
                  <a:ext cx="338" cy="5"/>
                </a:xfrm>
                <a:custGeom>
                  <a:avLst/>
                  <a:gdLst>
                    <a:gd name="T0" fmla="*/ 338 w 338"/>
                    <a:gd name="T1" fmla="*/ 4 h 5"/>
                    <a:gd name="T2" fmla="*/ 5 w 338"/>
                    <a:gd name="T3" fmla="*/ 5 h 5"/>
                    <a:gd name="T4" fmla="*/ 0 w 338"/>
                    <a:gd name="T5" fmla="*/ 1 h 5"/>
                    <a:gd name="T6" fmla="*/ 312 w 338"/>
                    <a:gd name="T7" fmla="*/ 0 h 5"/>
                    <a:gd name="T8" fmla="*/ 338 w 338"/>
                    <a:gd name="T9" fmla="*/ 4 h 5"/>
                    <a:gd name="T10" fmla="*/ 0 60000 65536"/>
                    <a:gd name="T11" fmla="*/ 0 60000 65536"/>
                    <a:gd name="T12" fmla="*/ 0 60000 65536"/>
                    <a:gd name="T13" fmla="*/ 0 60000 65536"/>
                    <a:gd name="T14" fmla="*/ 0 60000 65536"/>
                    <a:gd name="T15" fmla="*/ 0 w 338"/>
                    <a:gd name="T16" fmla="*/ 0 h 5"/>
                    <a:gd name="T17" fmla="*/ 338 w 338"/>
                    <a:gd name="T18" fmla="*/ 5 h 5"/>
                  </a:gdLst>
                  <a:ahLst/>
                  <a:cxnLst>
                    <a:cxn ang="T10">
                      <a:pos x="T0" y="T1"/>
                    </a:cxn>
                    <a:cxn ang="T11">
                      <a:pos x="T2" y="T3"/>
                    </a:cxn>
                    <a:cxn ang="T12">
                      <a:pos x="T4" y="T5"/>
                    </a:cxn>
                    <a:cxn ang="T13">
                      <a:pos x="T6" y="T7"/>
                    </a:cxn>
                    <a:cxn ang="T14">
                      <a:pos x="T8" y="T9"/>
                    </a:cxn>
                  </a:cxnLst>
                  <a:rect l="T15" t="T16" r="T17" b="T18"/>
                  <a:pathLst>
                    <a:path w="338" h="5">
                      <a:moveTo>
                        <a:pt x="338" y="4"/>
                      </a:moveTo>
                      <a:lnTo>
                        <a:pt x="5" y="5"/>
                      </a:lnTo>
                      <a:lnTo>
                        <a:pt x="0" y="1"/>
                      </a:lnTo>
                      <a:lnTo>
                        <a:pt x="312" y="0"/>
                      </a:lnTo>
                      <a:lnTo>
                        <a:pt x="338" y="4"/>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grpSp>
              <p:nvGrpSpPr>
                <p:cNvPr id="35" name="Group 18"/>
                <p:cNvGrpSpPr>
                  <a:grpSpLocks/>
                </p:cNvGrpSpPr>
                <p:nvPr/>
              </p:nvGrpSpPr>
              <p:grpSpPr bwMode="auto">
                <a:xfrm>
                  <a:off x="2115" y="2808"/>
                  <a:ext cx="451" cy="213"/>
                  <a:chOff x="2115" y="2808"/>
                  <a:chExt cx="451" cy="213"/>
                </a:xfrm>
              </p:grpSpPr>
              <p:sp>
                <p:nvSpPr>
                  <p:cNvPr id="36" name="Rectangle 19"/>
                  <p:cNvSpPr>
                    <a:spLocks noChangeArrowheads="1"/>
                  </p:cNvSpPr>
                  <p:nvPr/>
                </p:nvSpPr>
                <p:spPr bwMode="auto">
                  <a:xfrm>
                    <a:off x="2558" y="2808"/>
                    <a:ext cx="8" cy="213"/>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ts val="0"/>
                      </a:spcBef>
                      <a:spcAft>
                        <a:spcPts val="0"/>
                      </a:spcAft>
                    </a:pPr>
                    <a:endParaRPr lang="en-SG" altLang="en-US">
                      <a:solidFill>
                        <a:srgbClr val="000000"/>
                      </a:solidFill>
                      <a:latin typeface="Calibri"/>
                    </a:endParaRPr>
                  </a:p>
                </p:txBody>
              </p:sp>
              <p:sp>
                <p:nvSpPr>
                  <p:cNvPr id="37" name="Rectangle 20"/>
                  <p:cNvSpPr>
                    <a:spLocks noChangeArrowheads="1"/>
                  </p:cNvSpPr>
                  <p:nvPr/>
                </p:nvSpPr>
                <p:spPr bwMode="auto">
                  <a:xfrm>
                    <a:off x="2517" y="2851"/>
                    <a:ext cx="7" cy="13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ts val="0"/>
                      </a:spcBef>
                      <a:spcAft>
                        <a:spcPts val="0"/>
                      </a:spcAft>
                    </a:pPr>
                    <a:endParaRPr lang="en-SG" altLang="en-US">
                      <a:solidFill>
                        <a:srgbClr val="000000"/>
                      </a:solidFill>
                      <a:latin typeface="Calibri"/>
                    </a:endParaRPr>
                  </a:p>
                </p:txBody>
              </p:sp>
              <p:sp>
                <p:nvSpPr>
                  <p:cNvPr id="38" name="Freeform 21"/>
                  <p:cNvSpPr>
                    <a:spLocks/>
                  </p:cNvSpPr>
                  <p:nvPr/>
                </p:nvSpPr>
                <p:spPr bwMode="auto">
                  <a:xfrm>
                    <a:off x="2115" y="2923"/>
                    <a:ext cx="353" cy="16"/>
                  </a:xfrm>
                  <a:custGeom>
                    <a:avLst/>
                    <a:gdLst>
                      <a:gd name="T0" fmla="*/ 353 w 353"/>
                      <a:gd name="T1" fmla="*/ 16 h 16"/>
                      <a:gd name="T2" fmla="*/ 329 w 353"/>
                      <a:gd name="T3" fmla="*/ 12 h 16"/>
                      <a:gd name="T4" fmla="*/ 310 w 353"/>
                      <a:gd name="T5" fmla="*/ 6 h 16"/>
                      <a:gd name="T6" fmla="*/ 7 w 353"/>
                      <a:gd name="T7" fmla="*/ 6 h 16"/>
                      <a:gd name="T8" fmla="*/ 0 w 353"/>
                      <a:gd name="T9" fmla="*/ 1 h 16"/>
                      <a:gd name="T10" fmla="*/ 316 w 353"/>
                      <a:gd name="T11" fmla="*/ 0 h 16"/>
                      <a:gd name="T12" fmla="*/ 353 w 353"/>
                      <a:gd name="T13" fmla="*/ 16 h 16"/>
                      <a:gd name="T14" fmla="*/ 0 60000 65536"/>
                      <a:gd name="T15" fmla="*/ 0 60000 65536"/>
                      <a:gd name="T16" fmla="*/ 0 60000 65536"/>
                      <a:gd name="T17" fmla="*/ 0 60000 65536"/>
                      <a:gd name="T18" fmla="*/ 0 60000 65536"/>
                      <a:gd name="T19" fmla="*/ 0 60000 65536"/>
                      <a:gd name="T20" fmla="*/ 0 60000 65536"/>
                      <a:gd name="T21" fmla="*/ 0 w 353"/>
                      <a:gd name="T22" fmla="*/ 0 h 16"/>
                      <a:gd name="T23" fmla="*/ 353 w 353"/>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3" h="16">
                        <a:moveTo>
                          <a:pt x="353" y="16"/>
                        </a:moveTo>
                        <a:lnTo>
                          <a:pt x="329" y="12"/>
                        </a:lnTo>
                        <a:lnTo>
                          <a:pt x="310" y="6"/>
                        </a:lnTo>
                        <a:lnTo>
                          <a:pt x="7" y="6"/>
                        </a:lnTo>
                        <a:lnTo>
                          <a:pt x="0" y="1"/>
                        </a:lnTo>
                        <a:lnTo>
                          <a:pt x="316" y="0"/>
                        </a:lnTo>
                        <a:lnTo>
                          <a:pt x="353" y="16"/>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39" name="Freeform 22"/>
                  <p:cNvSpPr>
                    <a:spLocks/>
                  </p:cNvSpPr>
                  <p:nvPr/>
                </p:nvSpPr>
                <p:spPr bwMode="auto">
                  <a:xfrm>
                    <a:off x="2427" y="2861"/>
                    <a:ext cx="54" cy="113"/>
                  </a:xfrm>
                  <a:custGeom>
                    <a:avLst/>
                    <a:gdLst>
                      <a:gd name="T0" fmla="*/ 0 w 54"/>
                      <a:gd name="T1" fmla="*/ 18 h 113"/>
                      <a:gd name="T2" fmla="*/ 12 w 54"/>
                      <a:gd name="T3" fmla="*/ 12 h 113"/>
                      <a:gd name="T4" fmla="*/ 48 w 54"/>
                      <a:gd name="T5" fmla="*/ 12 h 113"/>
                      <a:gd name="T6" fmla="*/ 48 w 54"/>
                      <a:gd name="T7" fmla="*/ 0 h 113"/>
                      <a:gd name="T8" fmla="*/ 54 w 54"/>
                      <a:gd name="T9" fmla="*/ 0 h 113"/>
                      <a:gd name="T10" fmla="*/ 54 w 54"/>
                      <a:gd name="T11" fmla="*/ 113 h 113"/>
                      <a:gd name="T12" fmla="*/ 48 w 54"/>
                      <a:gd name="T13" fmla="*/ 109 h 113"/>
                      <a:gd name="T14" fmla="*/ 48 w 54"/>
                      <a:gd name="T15" fmla="*/ 49 h 113"/>
                      <a:gd name="T16" fmla="*/ 37 w 54"/>
                      <a:gd name="T17" fmla="*/ 43 h 113"/>
                      <a:gd name="T18" fmla="*/ 37 w 54"/>
                      <a:gd name="T19" fmla="*/ 21 h 113"/>
                      <a:gd name="T20" fmla="*/ 0 w 54"/>
                      <a:gd name="T21" fmla="*/ 18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113"/>
                      <a:gd name="T35" fmla="*/ 54 w 54"/>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113">
                        <a:moveTo>
                          <a:pt x="0" y="18"/>
                        </a:moveTo>
                        <a:lnTo>
                          <a:pt x="12" y="12"/>
                        </a:lnTo>
                        <a:lnTo>
                          <a:pt x="48" y="12"/>
                        </a:lnTo>
                        <a:lnTo>
                          <a:pt x="48" y="0"/>
                        </a:lnTo>
                        <a:lnTo>
                          <a:pt x="54" y="0"/>
                        </a:lnTo>
                        <a:lnTo>
                          <a:pt x="54" y="113"/>
                        </a:lnTo>
                        <a:lnTo>
                          <a:pt x="48" y="109"/>
                        </a:lnTo>
                        <a:lnTo>
                          <a:pt x="48" y="49"/>
                        </a:lnTo>
                        <a:lnTo>
                          <a:pt x="37" y="43"/>
                        </a:lnTo>
                        <a:lnTo>
                          <a:pt x="37" y="21"/>
                        </a:lnTo>
                        <a:lnTo>
                          <a:pt x="0" y="18"/>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40" name="Freeform 23"/>
                  <p:cNvSpPr>
                    <a:spLocks/>
                  </p:cNvSpPr>
                  <p:nvPr/>
                </p:nvSpPr>
                <p:spPr bwMode="auto">
                  <a:xfrm>
                    <a:off x="2541" y="2832"/>
                    <a:ext cx="8" cy="167"/>
                  </a:xfrm>
                  <a:custGeom>
                    <a:avLst/>
                    <a:gdLst>
                      <a:gd name="T0" fmla="*/ 7 w 8"/>
                      <a:gd name="T1" fmla="*/ 0 h 167"/>
                      <a:gd name="T2" fmla="*/ 8 w 8"/>
                      <a:gd name="T3" fmla="*/ 167 h 167"/>
                      <a:gd name="T4" fmla="*/ 0 w 8"/>
                      <a:gd name="T5" fmla="*/ 166 h 167"/>
                      <a:gd name="T6" fmla="*/ 0 w 8"/>
                      <a:gd name="T7" fmla="*/ 1 h 167"/>
                      <a:gd name="T8" fmla="*/ 7 w 8"/>
                      <a:gd name="T9" fmla="*/ 0 h 167"/>
                      <a:gd name="T10" fmla="*/ 0 60000 65536"/>
                      <a:gd name="T11" fmla="*/ 0 60000 65536"/>
                      <a:gd name="T12" fmla="*/ 0 60000 65536"/>
                      <a:gd name="T13" fmla="*/ 0 60000 65536"/>
                      <a:gd name="T14" fmla="*/ 0 60000 65536"/>
                      <a:gd name="T15" fmla="*/ 0 w 8"/>
                      <a:gd name="T16" fmla="*/ 0 h 167"/>
                      <a:gd name="T17" fmla="*/ 8 w 8"/>
                      <a:gd name="T18" fmla="*/ 167 h 167"/>
                    </a:gdLst>
                    <a:ahLst/>
                    <a:cxnLst>
                      <a:cxn ang="T10">
                        <a:pos x="T0" y="T1"/>
                      </a:cxn>
                      <a:cxn ang="T11">
                        <a:pos x="T2" y="T3"/>
                      </a:cxn>
                      <a:cxn ang="T12">
                        <a:pos x="T4" y="T5"/>
                      </a:cxn>
                      <a:cxn ang="T13">
                        <a:pos x="T6" y="T7"/>
                      </a:cxn>
                      <a:cxn ang="T14">
                        <a:pos x="T8" y="T9"/>
                      </a:cxn>
                    </a:cxnLst>
                    <a:rect l="T15" t="T16" r="T17" b="T18"/>
                    <a:pathLst>
                      <a:path w="8" h="167">
                        <a:moveTo>
                          <a:pt x="7" y="0"/>
                        </a:moveTo>
                        <a:lnTo>
                          <a:pt x="8" y="167"/>
                        </a:lnTo>
                        <a:lnTo>
                          <a:pt x="0" y="166"/>
                        </a:lnTo>
                        <a:lnTo>
                          <a:pt x="0" y="1"/>
                        </a:lnTo>
                        <a:lnTo>
                          <a:pt x="7"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grpSp>
          </p:grpSp>
        </p:grpSp>
        <p:sp>
          <p:nvSpPr>
            <p:cNvPr id="26" name="Text Box 24"/>
            <p:cNvSpPr txBox="1">
              <a:spLocks noChangeArrowheads="1"/>
            </p:cNvSpPr>
            <p:nvPr/>
          </p:nvSpPr>
          <p:spPr bwMode="auto">
            <a:xfrm>
              <a:off x="3552" y="2208"/>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rgbClr val="00528B"/>
                  </a:solidFill>
                  <a:latin typeface="Arial" charset="0"/>
                </a:defRPr>
              </a:lvl1pPr>
              <a:lvl2pPr marL="742950">
                <a:defRPr sz="2000">
                  <a:solidFill>
                    <a:srgbClr val="00528B"/>
                  </a:solidFill>
                  <a:latin typeface="Arial" charset="0"/>
                </a:defRPr>
              </a:lvl2pPr>
              <a:lvl3pPr marL="1143000">
                <a:defRPr>
                  <a:solidFill>
                    <a:srgbClr val="00528B"/>
                  </a:solidFill>
                  <a:latin typeface="Arial" charset="0"/>
                </a:defRPr>
              </a:lvl3pPr>
              <a:lvl4pPr marL="1600200">
                <a:defRPr sz="1600">
                  <a:solidFill>
                    <a:srgbClr val="00528B"/>
                  </a:solidFill>
                  <a:latin typeface="Arial" charset="0"/>
                </a:defRPr>
              </a:lvl4pPr>
              <a:lvl5pPr marL="2057400">
                <a:defRPr sz="1600">
                  <a:solidFill>
                    <a:srgbClr val="00528B"/>
                  </a:solidFill>
                  <a:latin typeface="Arial" charset="0"/>
                </a:defRPr>
              </a:lvl5pPr>
              <a:lvl6pPr marL="2514600" eaLnBrk="0" hangingPunct="0">
                <a:defRPr sz="1600">
                  <a:solidFill>
                    <a:srgbClr val="00528B"/>
                  </a:solidFill>
                  <a:latin typeface="Arial" charset="0"/>
                </a:defRPr>
              </a:lvl6pPr>
              <a:lvl7pPr marL="2971800" eaLnBrk="0" hangingPunct="0">
                <a:defRPr sz="1600">
                  <a:solidFill>
                    <a:srgbClr val="00528B"/>
                  </a:solidFill>
                  <a:latin typeface="Arial" charset="0"/>
                </a:defRPr>
              </a:lvl7pPr>
              <a:lvl8pPr marL="3429000" eaLnBrk="0" hangingPunct="0">
                <a:defRPr sz="1600">
                  <a:solidFill>
                    <a:srgbClr val="00528B"/>
                  </a:solidFill>
                  <a:latin typeface="Arial" charset="0"/>
                </a:defRPr>
              </a:lvl8pPr>
              <a:lvl9pPr marL="3886200" eaLnBrk="0" hangingPunct="0">
                <a:defRPr sz="1600">
                  <a:solidFill>
                    <a:srgbClr val="00528B"/>
                  </a:solidFill>
                  <a:latin typeface="Arial" charset="0"/>
                </a:defRPr>
              </a:lvl9pPr>
            </a:lstStyle>
            <a:p>
              <a:pPr defTabSz="457200" eaLnBrk="1" fontAlgn="auto" hangingPunct="1">
                <a:spcBef>
                  <a:spcPct val="50000"/>
                </a:spcBef>
                <a:spcAft>
                  <a:spcPts val="0"/>
                </a:spcAft>
              </a:pPr>
              <a:r>
                <a:rPr lang="en-US" altLang="en-US" sz="1600" b="1">
                  <a:solidFill>
                    <a:srgbClr val="AF9300"/>
                  </a:solidFill>
                </a:rPr>
                <a:t>Public key</a:t>
              </a:r>
            </a:p>
          </p:txBody>
        </p:sp>
      </p:grpSp>
      <p:grpSp>
        <p:nvGrpSpPr>
          <p:cNvPr id="43" name="Group 44"/>
          <p:cNvGrpSpPr>
            <a:grpSpLocks/>
          </p:cNvGrpSpPr>
          <p:nvPr/>
        </p:nvGrpSpPr>
        <p:grpSpPr bwMode="auto">
          <a:xfrm>
            <a:off x="6845300" y="1582738"/>
            <a:ext cx="1295400" cy="717550"/>
            <a:chOff x="4176" y="1200"/>
            <a:chExt cx="816" cy="452"/>
          </a:xfrm>
        </p:grpSpPr>
        <p:grpSp>
          <p:nvGrpSpPr>
            <p:cNvPr id="44" name="Group 26"/>
            <p:cNvGrpSpPr>
              <a:grpSpLocks/>
            </p:cNvGrpSpPr>
            <p:nvPr/>
          </p:nvGrpSpPr>
          <p:grpSpPr bwMode="auto">
            <a:xfrm>
              <a:off x="4224" y="1200"/>
              <a:ext cx="640" cy="255"/>
              <a:chOff x="3002" y="2783"/>
              <a:chExt cx="640" cy="255"/>
            </a:xfrm>
          </p:grpSpPr>
          <p:sp>
            <p:nvSpPr>
              <p:cNvPr id="46" name="Freeform 27"/>
              <p:cNvSpPr>
                <a:spLocks/>
              </p:cNvSpPr>
              <p:nvPr/>
            </p:nvSpPr>
            <p:spPr bwMode="auto">
              <a:xfrm>
                <a:off x="3002" y="2783"/>
                <a:ext cx="636" cy="248"/>
              </a:xfrm>
              <a:custGeom>
                <a:avLst/>
                <a:gdLst>
                  <a:gd name="T0" fmla="*/ 0 w 636"/>
                  <a:gd name="T1" fmla="*/ 88 h 248"/>
                  <a:gd name="T2" fmla="*/ 0 w 636"/>
                  <a:gd name="T3" fmla="*/ 164 h 248"/>
                  <a:gd name="T4" fmla="*/ 24 w 636"/>
                  <a:gd name="T5" fmla="*/ 149 h 248"/>
                  <a:gd name="T6" fmla="*/ 24 w 636"/>
                  <a:gd name="T7" fmla="*/ 105 h 248"/>
                  <a:gd name="T8" fmla="*/ 64 w 636"/>
                  <a:gd name="T9" fmla="*/ 90 h 248"/>
                  <a:gd name="T10" fmla="*/ 64 w 636"/>
                  <a:gd name="T11" fmla="*/ 165 h 248"/>
                  <a:gd name="T12" fmla="*/ 25 w 636"/>
                  <a:gd name="T13" fmla="*/ 149 h 248"/>
                  <a:gd name="T14" fmla="*/ 0 w 636"/>
                  <a:gd name="T15" fmla="*/ 164 h 248"/>
                  <a:gd name="T16" fmla="*/ 61 w 636"/>
                  <a:gd name="T17" fmla="*/ 190 h 248"/>
                  <a:gd name="T18" fmla="*/ 61 w 636"/>
                  <a:gd name="T19" fmla="*/ 205 h 248"/>
                  <a:gd name="T20" fmla="*/ 82 w 636"/>
                  <a:gd name="T21" fmla="*/ 208 h 248"/>
                  <a:gd name="T22" fmla="*/ 82 w 636"/>
                  <a:gd name="T23" fmla="*/ 231 h 248"/>
                  <a:gd name="T24" fmla="*/ 97 w 636"/>
                  <a:gd name="T25" fmla="*/ 232 h 248"/>
                  <a:gd name="T26" fmla="*/ 97 w 636"/>
                  <a:gd name="T27" fmla="*/ 240 h 248"/>
                  <a:gd name="T28" fmla="*/ 97 w 636"/>
                  <a:gd name="T29" fmla="*/ 248 h 248"/>
                  <a:gd name="T30" fmla="*/ 185 w 636"/>
                  <a:gd name="T31" fmla="*/ 248 h 248"/>
                  <a:gd name="T32" fmla="*/ 185 w 636"/>
                  <a:gd name="T33" fmla="*/ 231 h 248"/>
                  <a:gd name="T34" fmla="*/ 204 w 636"/>
                  <a:gd name="T35" fmla="*/ 231 h 248"/>
                  <a:gd name="T36" fmla="*/ 204 w 636"/>
                  <a:gd name="T37" fmla="*/ 210 h 248"/>
                  <a:gd name="T38" fmla="*/ 226 w 636"/>
                  <a:gd name="T39" fmla="*/ 205 h 248"/>
                  <a:gd name="T40" fmla="*/ 226 w 636"/>
                  <a:gd name="T41" fmla="*/ 193 h 248"/>
                  <a:gd name="T42" fmla="*/ 273 w 636"/>
                  <a:gd name="T43" fmla="*/ 191 h 248"/>
                  <a:gd name="T44" fmla="*/ 273 w 636"/>
                  <a:gd name="T45" fmla="*/ 183 h 248"/>
                  <a:gd name="T46" fmla="*/ 279 w 636"/>
                  <a:gd name="T47" fmla="*/ 181 h 248"/>
                  <a:gd name="T48" fmla="*/ 324 w 636"/>
                  <a:gd name="T49" fmla="*/ 181 h 248"/>
                  <a:gd name="T50" fmla="*/ 324 w 636"/>
                  <a:gd name="T51" fmla="*/ 168 h 248"/>
                  <a:gd name="T52" fmla="*/ 595 w 636"/>
                  <a:gd name="T53" fmla="*/ 168 h 248"/>
                  <a:gd name="T54" fmla="*/ 636 w 636"/>
                  <a:gd name="T55" fmla="*/ 134 h 248"/>
                  <a:gd name="T56" fmla="*/ 588 w 636"/>
                  <a:gd name="T57" fmla="*/ 92 h 248"/>
                  <a:gd name="T58" fmla="*/ 575 w 636"/>
                  <a:gd name="T59" fmla="*/ 108 h 248"/>
                  <a:gd name="T60" fmla="*/ 559 w 636"/>
                  <a:gd name="T61" fmla="*/ 108 h 248"/>
                  <a:gd name="T62" fmla="*/ 546 w 636"/>
                  <a:gd name="T63" fmla="*/ 92 h 248"/>
                  <a:gd name="T64" fmla="*/ 534 w 636"/>
                  <a:gd name="T65" fmla="*/ 108 h 248"/>
                  <a:gd name="T66" fmla="*/ 529 w 636"/>
                  <a:gd name="T67" fmla="*/ 105 h 248"/>
                  <a:gd name="T68" fmla="*/ 517 w 636"/>
                  <a:gd name="T69" fmla="*/ 92 h 248"/>
                  <a:gd name="T70" fmla="*/ 483 w 636"/>
                  <a:gd name="T71" fmla="*/ 90 h 248"/>
                  <a:gd name="T72" fmla="*/ 479 w 636"/>
                  <a:gd name="T73" fmla="*/ 88 h 248"/>
                  <a:gd name="T74" fmla="*/ 459 w 636"/>
                  <a:gd name="T75" fmla="*/ 108 h 248"/>
                  <a:gd name="T76" fmla="*/ 442 w 636"/>
                  <a:gd name="T77" fmla="*/ 108 h 248"/>
                  <a:gd name="T78" fmla="*/ 421 w 636"/>
                  <a:gd name="T79" fmla="*/ 92 h 248"/>
                  <a:gd name="T80" fmla="*/ 402 w 636"/>
                  <a:gd name="T81" fmla="*/ 108 h 248"/>
                  <a:gd name="T82" fmla="*/ 384 w 636"/>
                  <a:gd name="T83" fmla="*/ 108 h 248"/>
                  <a:gd name="T84" fmla="*/ 361 w 636"/>
                  <a:gd name="T85" fmla="*/ 92 h 248"/>
                  <a:gd name="T86" fmla="*/ 321 w 636"/>
                  <a:gd name="T87" fmla="*/ 90 h 248"/>
                  <a:gd name="T88" fmla="*/ 321 w 636"/>
                  <a:gd name="T89" fmla="*/ 71 h 248"/>
                  <a:gd name="T90" fmla="*/ 270 w 636"/>
                  <a:gd name="T91" fmla="*/ 71 h 248"/>
                  <a:gd name="T92" fmla="*/ 270 w 636"/>
                  <a:gd name="T93" fmla="*/ 60 h 248"/>
                  <a:gd name="T94" fmla="*/ 225 w 636"/>
                  <a:gd name="T95" fmla="*/ 60 h 248"/>
                  <a:gd name="T96" fmla="*/ 225 w 636"/>
                  <a:gd name="T97" fmla="*/ 49 h 248"/>
                  <a:gd name="T98" fmla="*/ 202 w 636"/>
                  <a:gd name="T99" fmla="*/ 42 h 248"/>
                  <a:gd name="T100" fmla="*/ 202 w 636"/>
                  <a:gd name="T101" fmla="*/ 18 h 248"/>
                  <a:gd name="T102" fmla="*/ 184 w 636"/>
                  <a:gd name="T103" fmla="*/ 18 h 248"/>
                  <a:gd name="T104" fmla="*/ 184 w 636"/>
                  <a:gd name="T105" fmla="*/ 0 h 248"/>
                  <a:gd name="T106" fmla="*/ 94 w 636"/>
                  <a:gd name="T107" fmla="*/ 0 h 248"/>
                  <a:gd name="T108" fmla="*/ 94 w 636"/>
                  <a:gd name="T109" fmla="*/ 18 h 248"/>
                  <a:gd name="T110" fmla="*/ 81 w 636"/>
                  <a:gd name="T111" fmla="*/ 18 h 248"/>
                  <a:gd name="T112" fmla="*/ 81 w 636"/>
                  <a:gd name="T113" fmla="*/ 38 h 248"/>
                  <a:gd name="T114" fmla="*/ 76 w 636"/>
                  <a:gd name="T115" fmla="*/ 43 h 248"/>
                  <a:gd name="T116" fmla="*/ 61 w 636"/>
                  <a:gd name="T117" fmla="*/ 49 h 248"/>
                  <a:gd name="T118" fmla="*/ 61 w 636"/>
                  <a:gd name="T119" fmla="*/ 60 h 248"/>
                  <a:gd name="T120" fmla="*/ 0 w 636"/>
                  <a:gd name="T121" fmla="*/ 88 h 24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6"/>
                  <a:gd name="T184" fmla="*/ 0 h 248"/>
                  <a:gd name="T185" fmla="*/ 636 w 636"/>
                  <a:gd name="T186" fmla="*/ 248 h 24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6" h="248">
                    <a:moveTo>
                      <a:pt x="0" y="88"/>
                    </a:moveTo>
                    <a:lnTo>
                      <a:pt x="0" y="164"/>
                    </a:lnTo>
                    <a:lnTo>
                      <a:pt x="24" y="149"/>
                    </a:lnTo>
                    <a:lnTo>
                      <a:pt x="24" y="105"/>
                    </a:lnTo>
                    <a:lnTo>
                      <a:pt x="64" y="90"/>
                    </a:lnTo>
                    <a:lnTo>
                      <a:pt x="64" y="165"/>
                    </a:lnTo>
                    <a:lnTo>
                      <a:pt x="25" y="149"/>
                    </a:lnTo>
                    <a:lnTo>
                      <a:pt x="0" y="164"/>
                    </a:lnTo>
                    <a:lnTo>
                      <a:pt x="61" y="190"/>
                    </a:lnTo>
                    <a:lnTo>
                      <a:pt x="61" y="205"/>
                    </a:lnTo>
                    <a:lnTo>
                      <a:pt x="82" y="208"/>
                    </a:lnTo>
                    <a:lnTo>
                      <a:pt x="82" y="231"/>
                    </a:lnTo>
                    <a:lnTo>
                      <a:pt x="97" y="232"/>
                    </a:lnTo>
                    <a:lnTo>
                      <a:pt x="97" y="240"/>
                    </a:lnTo>
                    <a:lnTo>
                      <a:pt x="97" y="248"/>
                    </a:lnTo>
                    <a:lnTo>
                      <a:pt x="185" y="248"/>
                    </a:lnTo>
                    <a:lnTo>
                      <a:pt x="185" y="231"/>
                    </a:lnTo>
                    <a:lnTo>
                      <a:pt x="204" y="231"/>
                    </a:lnTo>
                    <a:lnTo>
                      <a:pt x="204" y="210"/>
                    </a:lnTo>
                    <a:lnTo>
                      <a:pt x="226" y="205"/>
                    </a:lnTo>
                    <a:lnTo>
                      <a:pt x="226" y="193"/>
                    </a:lnTo>
                    <a:lnTo>
                      <a:pt x="273" y="191"/>
                    </a:lnTo>
                    <a:lnTo>
                      <a:pt x="273" y="183"/>
                    </a:lnTo>
                    <a:lnTo>
                      <a:pt x="279" y="181"/>
                    </a:lnTo>
                    <a:lnTo>
                      <a:pt x="324" y="181"/>
                    </a:lnTo>
                    <a:lnTo>
                      <a:pt x="324" y="168"/>
                    </a:lnTo>
                    <a:lnTo>
                      <a:pt x="595" y="168"/>
                    </a:lnTo>
                    <a:lnTo>
                      <a:pt x="636" y="134"/>
                    </a:lnTo>
                    <a:lnTo>
                      <a:pt x="588" y="92"/>
                    </a:lnTo>
                    <a:lnTo>
                      <a:pt x="575" y="108"/>
                    </a:lnTo>
                    <a:lnTo>
                      <a:pt x="559" y="108"/>
                    </a:lnTo>
                    <a:lnTo>
                      <a:pt x="546" y="92"/>
                    </a:lnTo>
                    <a:lnTo>
                      <a:pt x="534" y="108"/>
                    </a:lnTo>
                    <a:lnTo>
                      <a:pt x="529" y="105"/>
                    </a:lnTo>
                    <a:lnTo>
                      <a:pt x="517" y="92"/>
                    </a:lnTo>
                    <a:lnTo>
                      <a:pt x="483" y="90"/>
                    </a:lnTo>
                    <a:lnTo>
                      <a:pt x="479" y="88"/>
                    </a:lnTo>
                    <a:lnTo>
                      <a:pt x="459" y="108"/>
                    </a:lnTo>
                    <a:lnTo>
                      <a:pt x="442" y="108"/>
                    </a:lnTo>
                    <a:lnTo>
                      <a:pt x="421" y="92"/>
                    </a:lnTo>
                    <a:lnTo>
                      <a:pt x="402" y="108"/>
                    </a:lnTo>
                    <a:lnTo>
                      <a:pt x="384" y="108"/>
                    </a:lnTo>
                    <a:lnTo>
                      <a:pt x="361" y="92"/>
                    </a:lnTo>
                    <a:lnTo>
                      <a:pt x="321" y="90"/>
                    </a:lnTo>
                    <a:lnTo>
                      <a:pt x="321" y="71"/>
                    </a:lnTo>
                    <a:lnTo>
                      <a:pt x="270" y="71"/>
                    </a:lnTo>
                    <a:lnTo>
                      <a:pt x="270" y="60"/>
                    </a:lnTo>
                    <a:lnTo>
                      <a:pt x="225" y="60"/>
                    </a:lnTo>
                    <a:lnTo>
                      <a:pt x="225" y="49"/>
                    </a:lnTo>
                    <a:lnTo>
                      <a:pt x="202" y="42"/>
                    </a:lnTo>
                    <a:lnTo>
                      <a:pt x="202" y="18"/>
                    </a:lnTo>
                    <a:lnTo>
                      <a:pt x="184" y="18"/>
                    </a:lnTo>
                    <a:lnTo>
                      <a:pt x="184" y="0"/>
                    </a:lnTo>
                    <a:lnTo>
                      <a:pt x="94" y="0"/>
                    </a:lnTo>
                    <a:lnTo>
                      <a:pt x="94" y="18"/>
                    </a:lnTo>
                    <a:lnTo>
                      <a:pt x="81" y="18"/>
                    </a:lnTo>
                    <a:lnTo>
                      <a:pt x="81" y="38"/>
                    </a:lnTo>
                    <a:lnTo>
                      <a:pt x="76" y="43"/>
                    </a:lnTo>
                    <a:lnTo>
                      <a:pt x="61" y="49"/>
                    </a:lnTo>
                    <a:lnTo>
                      <a:pt x="61" y="60"/>
                    </a:lnTo>
                    <a:lnTo>
                      <a:pt x="0" y="88"/>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47" name="Freeform 28"/>
              <p:cNvSpPr>
                <a:spLocks/>
              </p:cNvSpPr>
              <p:nvPr/>
            </p:nvSpPr>
            <p:spPr bwMode="auto">
              <a:xfrm>
                <a:off x="3005" y="2788"/>
                <a:ext cx="637" cy="250"/>
              </a:xfrm>
              <a:custGeom>
                <a:avLst/>
                <a:gdLst>
                  <a:gd name="T0" fmla="*/ 0 w 637"/>
                  <a:gd name="T1" fmla="*/ 90 h 250"/>
                  <a:gd name="T2" fmla="*/ 0 w 637"/>
                  <a:gd name="T3" fmla="*/ 165 h 250"/>
                  <a:gd name="T4" fmla="*/ 25 w 637"/>
                  <a:gd name="T5" fmla="*/ 151 h 250"/>
                  <a:gd name="T6" fmla="*/ 25 w 637"/>
                  <a:gd name="T7" fmla="*/ 107 h 250"/>
                  <a:gd name="T8" fmla="*/ 63 w 637"/>
                  <a:gd name="T9" fmla="*/ 90 h 250"/>
                  <a:gd name="T10" fmla="*/ 63 w 637"/>
                  <a:gd name="T11" fmla="*/ 165 h 250"/>
                  <a:gd name="T12" fmla="*/ 25 w 637"/>
                  <a:gd name="T13" fmla="*/ 151 h 250"/>
                  <a:gd name="T14" fmla="*/ 1 w 637"/>
                  <a:gd name="T15" fmla="*/ 165 h 250"/>
                  <a:gd name="T16" fmla="*/ 61 w 637"/>
                  <a:gd name="T17" fmla="*/ 192 h 250"/>
                  <a:gd name="T18" fmla="*/ 62 w 637"/>
                  <a:gd name="T19" fmla="*/ 205 h 250"/>
                  <a:gd name="T20" fmla="*/ 82 w 637"/>
                  <a:gd name="T21" fmla="*/ 210 h 250"/>
                  <a:gd name="T22" fmla="*/ 82 w 637"/>
                  <a:gd name="T23" fmla="*/ 233 h 250"/>
                  <a:gd name="T24" fmla="*/ 96 w 637"/>
                  <a:gd name="T25" fmla="*/ 233 h 250"/>
                  <a:gd name="T26" fmla="*/ 96 w 637"/>
                  <a:gd name="T27" fmla="*/ 242 h 250"/>
                  <a:gd name="T28" fmla="*/ 96 w 637"/>
                  <a:gd name="T29" fmla="*/ 250 h 250"/>
                  <a:gd name="T30" fmla="*/ 186 w 637"/>
                  <a:gd name="T31" fmla="*/ 250 h 250"/>
                  <a:gd name="T32" fmla="*/ 186 w 637"/>
                  <a:gd name="T33" fmla="*/ 233 h 250"/>
                  <a:gd name="T34" fmla="*/ 205 w 637"/>
                  <a:gd name="T35" fmla="*/ 233 h 250"/>
                  <a:gd name="T36" fmla="*/ 205 w 637"/>
                  <a:gd name="T37" fmla="*/ 211 h 250"/>
                  <a:gd name="T38" fmla="*/ 227 w 637"/>
                  <a:gd name="T39" fmla="*/ 205 h 250"/>
                  <a:gd name="T40" fmla="*/ 227 w 637"/>
                  <a:gd name="T41" fmla="*/ 193 h 250"/>
                  <a:gd name="T42" fmla="*/ 272 w 637"/>
                  <a:gd name="T43" fmla="*/ 193 h 250"/>
                  <a:gd name="T44" fmla="*/ 272 w 637"/>
                  <a:gd name="T45" fmla="*/ 185 h 250"/>
                  <a:gd name="T46" fmla="*/ 276 w 637"/>
                  <a:gd name="T47" fmla="*/ 182 h 250"/>
                  <a:gd name="T48" fmla="*/ 325 w 637"/>
                  <a:gd name="T49" fmla="*/ 182 h 250"/>
                  <a:gd name="T50" fmla="*/ 325 w 637"/>
                  <a:gd name="T51" fmla="*/ 168 h 250"/>
                  <a:gd name="T52" fmla="*/ 596 w 637"/>
                  <a:gd name="T53" fmla="*/ 169 h 250"/>
                  <a:gd name="T54" fmla="*/ 637 w 637"/>
                  <a:gd name="T55" fmla="*/ 136 h 250"/>
                  <a:gd name="T56" fmla="*/ 589 w 637"/>
                  <a:gd name="T57" fmla="*/ 94 h 250"/>
                  <a:gd name="T58" fmla="*/ 576 w 637"/>
                  <a:gd name="T59" fmla="*/ 108 h 250"/>
                  <a:gd name="T60" fmla="*/ 560 w 637"/>
                  <a:gd name="T61" fmla="*/ 108 h 250"/>
                  <a:gd name="T62" fmla="*/ 546 w 637"/>
                  <a:gd name="T63" fmla="*/ 94 h 250"/>
                  <a:gd name="T64" fmla="*/ 534 w 637"/>
                  <a:gd name="T65" fmla="*/ 108 h 250"/>
                  <a:gd name="T66" fmla="*/ 529 w 637"/>
                  <a:gd name="T67" fmla="*/ 106 h 250"/>
                  <a:gd name="T68" fmla="*/ 518 w 637"/>
                  <a:gd name="T69" fmla="*/ 94 h 250"/>
                  <a:gd name="T70" fmla="*/ 482 w 637"/>
                  <a:gd name="T71" fmla="*/ 91 h 250"/>
                  <a:gd name="T72" fmla="*/ 480 w 637"/>
                  <a:gd name="T73" fmla="*/ 90 h 250"/>
                  <a:gd name="T74" fmla="*/ 460 w 637"/>
                  <a:gd name="T75" fmla="*/ 108 h 250"/>
                  <a:gd name="T76" fmla="*/ 441 w 637"/>
                  <a:gd name="T77" fmla="*/ 108 h 250"/>
                  <a:gd name="T78" fmla="*/ 422 w 637"/>
                  <a:gd name="T79" fmla="*/ 94 h 250"/>
                  <a:gd name="T80" fmla="*/ 403 w 637"/>
                  <a:gd name="T81" fmla="*/ 108 h 250"/>
                  <a:gd name="T82" fmla="*/ 385 w 637"/>
                  <a:gd name="T83" fmla="*/ 108 h 250"/>
                  <a:gd name="T84" fmla="*/ 361 w 637"/>
                  <a:gd name="T85" fmla="*/ 94 h 250"/>
                  <a:gd name="T86" fmla="*/ 322 w 637"/>
                  <a:gd name="T87" fmla="*/ 91 h 250"/>
                  <a:gd name="T88" fmla="*/ 322 w 637"/>
                  <a:gd name="T89" fmla="*/ 73 h 250"/>
                  <a:gd name="T90" fmla="*/ 271 w 637"/>
                  <a:gd name="T91" fmla="*/ 73 h 250"/>
                  <a:gd name="T92" fmla="*/ 271 w 637"/>
                  <a:gd name="T93" fmla="*/ 62 h 250"/>
                  <a:gd name="T94" fmla="*/ 225 w 637"/>
                  <a:gd name="T95" fmla="*/ 62 h 250"/>
                  <a:gd name="T96" fmla="*/ 225 w 637"/>
                  <a:gd name="T97" fmla="*/ 49 h 250"/>
                  <a:gd name="T98" fmla="*/ 203 w 637"/>
                  <a:gd name="T99" fmla="*/ 44 h 250"/>
                  <a:gd name="T100" fmla="*/ 203 w 637"/>
                  <a:gd name="T101" fmla="*/ 18 h 250"/>
                  <a:gd name="T102" fmla="*/ 184 w 637"/>
                  <a:gd name="T103" fmla="*/ 18 h 250"/>
                  <a:gd name="T104" fmla="*/ 184 w 637"/>
                  <a:gd name="T105" fmla="*/ 0 h 250"/>
                  <a:gd name="T106" fmla="*/ 95 w 637"/>
                  <a:gd name="T107" fmla="*/ 0 h 250"/>
                  <a:gd name="T108" fmla="*/ 95 w 637"/>
                  <a:gd name="T109" fmla="*/ 18 h 250"/>
                  <a:gd name="T110" fmla="*/ 82 w 637"/>
                  <a:gd name="T111" fmla="*/ 18 h 250"/>
                  <a:gd name="T112" fmla="*/ 82 w 637"/>
                  <a:gd name="T113" fmla="*/ 40 h 250"/>
                  <a:gd name="T114" fmla="*/ 77 w 637"/>
                  <a:gd name="T115" fmla="*/ 45 h 250"/>
                  <a:gd name="T116" fmla="*/ 62 w 637"/>
                  <a:gd name="T117" fmla="*/ 49 h 250"/>
                  <a:gd name="T118" fmla="*/ 62 w 637"/>
                  <a:gd name="T119" fmla="*/ 62 h 250"/>
                  <a:gd name="T120" fmla="*/ 0 w 637"/>
                  <a:gd name="T121" fmla="*/ 90 h 2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7"/>
                  <a:gd name="T184" fmla="*/ 0 h 250"/>
                  <a:gd name="T185" fmla="*/ 637 w 637"/>
                  <a:gd name="T186" fmla="*/ 250 h 2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7" h="250">
                    <a:moveTo>
                      <a:pt x="0" y="90"/>
                    </a:moveTo>
                    <a:lnTo>
                      <a:pt x="0" y="165"/>
                    </a:lnTo>
                    <a:lnTo>
                      <a:pt x="25" y="151"/>
                    </a:lnTo>
                    <a:lnTo>
                      <a:pt x="25" y="107"/>
                    </a:lnTo>
                    <a:lnTo>
                      <a:pt x="63" y="90"/>
                    </a:lnTo>
                    <a:lnTo>
                      <a:pt x="63" y="165"/>
                    </a:lnTo>
                    <a:lnTo>
                      <a:pt x="25" y="151"/>
                    </a:lnTo>
                    <a:lnTo>
                      <a:pt x="1" y="165"/>
                    </a:lnTo>
                    <a:lnTo>
                      <a:pt x="61" y="192"/>
                    </a:lnTo>
                    <a:lnTo>
                      <a:pt x="62" y="205"/>
                    </a:lnTo>
                    <a:lnTo>
                      <a:pt x="82" y="210"/>
                    </a:lnTo>
                    <a:lnTo>
                      <a:pt x="82" y="233"/>
                    </a:lnTo>
                    <a:lnTo>
                      <a:pt x="96" y="233"/>
                    </a:lnTo>
                    <a:lnTo>
                      <a:pt x="96" y="242"/>
                    </a:lnTo>
                    <a:lnTo>
                      <a:pt x="96" y="250"/>
                    </a:lnTo>
                    <a:lnTo>
                      <a:pt x="186" y="250"/>
                    </a:lnTo>
                    <a:lnTo>
                      <a:pt x="186" y="233"/>
                    </a:lnTo>
                    <a:lnTo>
                      <a:pt x="205" y="233"/>
                    </a:lnTo>
                    <a:lnTo>
                      <a:pt x="205" y="211"/>
                    </a:lnTo>
                    <a:lnTo>
                      <a:pt x="227" y="205"/>
                    </a:lnTo>
                    <a:lnTo>
                      <a:pt x="227" y="193"/>
                    </a:lnTo>
                    <a:lnTo>
                      <a:pt x="272" y="193"/>
                    </a:lnTo>
                    <a:lnTo>
                      <a:pt x="272" y="185"/>
                    </a:lnTo>
                    <a:lnTo>
                      <a:pt x="276" y="182"/>
                    </a:lnTo>
                    <a:lnTo>
                      <a:pt x="325" y="182"/>
                    </a:lnTo>
                    <a:lnTo>
                      <a:pt x="325" y="168"/>
                    </a:lnTo>
                    <a:lnTo>
                      <a:pt x="596" y="169"/>
                    </a:lnTo>
                    <a:lnTo>
                      <a:pt x="637" y="136"/>
                    </a:lnTo>
                    <a:lnTo>
                      <a:pt x="589" y="94"/>
                    </a:lnTo>
                    <a:lnTo>
                      <a:pt x="576" y="108"/>
                    </a:lnTo>
                    <a:lnTo>
                      <a:pt x="560" y="108"/>
                    </a:lnTo>
                    <a:lnTo>
                      <a:pt x="546" y="94"/>
                    </a:lnTo>
                    <a:lnTo>
                      <a:pt x="534" y="108"/>
                    </a:lnTo>
                    <a:lnTo>
                      <a:pt x="529" y="106"/>
                    </a:lnTo>
                    <a:lnTo>
                      <a:pt x="518" y="94"/>
                    </a:lnTo>
                    <a:lnTo>
                      <a:pt x="482" y="91"/>
                    </a:lnTo>
                    <a:lnTo>
                      <a:pt x="480" y="90"/>
                    </a:lnTo>
                    <a:lnTo>
                      <a:pt x="460" y="108"/>
                    </a:lnTo>
                    <a:lnTo>
                      <a:pt x="441" y="108"/>
                    </a:lnTo>
                    <a:lnTo>
                      <a:pt x="422" y="94"/>
                    </a:lnTo>
                    <a:lnTo>
                      <a:pt x="403" y="108"/>
                    </a:lnTo>
                    <a:lnTo>
                      <a:pt x="385" y="108"/>
                    </a:lnTo>
                    <a:lnTo>
                      <a:pt x="361" y="94"/>
                    </a:lnTo>
                    <a:lnTo>
                      <a:pt x="322" y="91"/>
                    </a:lnTo>
                    <a:lnTo>
                      <a:pt x="322" y="73"/>
                    </a:lnTo>
                    <a:lnTo>
                      <a:pt x="271" y="73"/>
                    </a:lnTo>
                    <a:lnTo>
                      <a:pt x="271" y="62"/>
                    </a:lnTo>
                    <a:lnTo>
                      <a:pt x="225" y="62"/>
                    </a:lnTo>
                    <a:lnTo>
                      <a:pt x="225" y="49"/>
                    </a:lnTo>
                    <a:lnTo>
                      <a:pt x="203" y="44"/>
                    </a:lnTo>
                    <a:lnTo>
                      <a:pt x="203" y="18"/>
                    </a:lnTo>
                    <a:lnTo>
                      <a:pt x="184" y="18"/>
                    </a:lnTo>
                    <a:lnTo>
                      <a:pt x="184" y="0"/>
                    </a:lnTo>
                    <a:lnTo>
                      <a:pt x="95" y="0"/>
                    </a:lnTo>
                    <a:lnTo>
                      <a:pt x="95" y="18"/>
                    </a:lnTo>
                    <a:lnTo>
                      <a:pt x="82" y="18"/>
                    </a:lnTo>
                    <a:lnTo>
                      <a:pt x="82" y="40"/>
                    </a:lnTo>
                    <a:lnTo>
                      <a:pt x="77" y="45"/>
                    </a:lnTo>
                    <a:lnTo>
                      <a:pt x="62" y="49"/>
                    </a:lnTo>
                    <a:lnTo>
                      <a:pt x="62" y="62"/>
                    </a:lnTo>
                    <a:lnTo>
                      <a:pt x="0" y="90"/>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grpSp>
            <p:nvGrpSpPr>
              <p:cNvPr id="48" name="Group 29"/>
              <p:cNvGrpSpPr>
                <a:grpSpLocks/>
              </p:cNvGrpSpPr>
              <p:nvPr/>
            </p:nvGrpSpPr>
            <p:grpSpPr bwMode="auto">
              <a:xfrm>
                <a:off x="3107" y="2822"/>
                <a:ext cx="74" cy="191"/>
                <a:chOff x="3107" y="2822"/>
                <a:chExt cx="74" cy="191"/>
              </a:xfrm>
            </p:grpSpPr>
            <p:sp>
              <p:nvSpPr>
                <p:cNvPr id="60" name="Freeform 30"/>
                <p:cNvSpPr>
                  <a:spLocks/>
                </p:cNvSpPr>
                <p:nvPr/>
              </p:nvSpPr>
              <p:spPr bwMode="auto">
                <a:xfrm>
                  <a:off x="3108" y="2822"/>
                  <a:ext cx="73" cy="177"/>
                </a:xfrm>
                <a:custGeom>
                  <a:avLst/>
                  <a:gdLst>
                    <a:gd name="T0" fmla="*/ 37 w 73"/>
                    <a:gd name="T1" fmla="*/ 0 h 177"/>
                    <a:gd name="T2" fmla="*/ 0 w 73"/>
                    <a:gd name="T3" fmla="*/ 16 h 177"/>
                    <a:gd name="T4" fmla="*/ 0 w 73"/>
                    <a:gd name="T5" fmla="*/ 177 h 177"/>
                    <a:gd name="T6" fmla="*/ 3 w 73"/>
                    <a:gd name="T7" fmla="*/ 176 h 177"/>
                    <a:gd name="T8" fmla="*/ 3 w 73"/>
                    <a:gd name="T9" fmla="*/ 18 h 177"/>
                    <a:gd name="T10" fmla="*/ 37 w 73"/>
                    <a:gd name="T11" fmla="*/ 4 h 177"/>
                    <a:gd name="T12" fmla="*/ 70 w 73"/>
                    <a:gd name="T13" fmla="*/ 18 h 177"/>
                    <a:gd name="T14" fmla="*/ 73 w 73"/>
                    <a:gd name="T15" fmla="*/ 15 h 177"/>
                    <a:gd name="T16" fmla="*/ 37 w 73"/>
                    <a:gd name="T17" fmla="*/ 0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77"/>
                    <a:gd name="T29" fmla="*/ 73 w 73"/>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77">
                      <a:moveTo>
                        <a:pt x="37" y="0"/>
                      </a:moveTo>
                      <a:lnTo>
                        <a:pt x="0" y="16"/>
                      </a:lnTo>
                      <a:lnTo>
                        <a:pt x="0" y="177"/>
                      </a:lnTo>
                      <a:lnTo>
                        <a:pt x="3" y="176"/>
                      </a:lnTo>
                      <a:lnTo>
                        <a:pt x="3" y="18"/>
                      </a:lnTo>
                      <a:lnTo>
                        <a:pt x="37" y="4"/>
                      </a:lnTo>
                      <a:lnTo>
                        <a:pt x="70" y="18"/>
                      </a:lnTo>
                      <a:lnTo>
                        <a:pt x="73" y="15"/>
                      </a:lnTo>
                      <a:lnTo>
                        <a:pt x="37" y="0"/>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61" name="Freeform 31"/>
                <p:cNvSpPr>
                  <a:spLocks/>
                </p:cNvSpPr>
                <p:nvPr/>
              </p:nvSpPr>
              <p:spPr bwMode="auto">
                <a:xfrm>
                  <a:off x="3107" y="2837"/>
                  <a:ext cx="74" cy="176"/>
                </a:xfrm>
                <a:custGeom>
                  <a:avLst/>
                  <a:gdLst>
                    <a:gd name="T0" fmla="*/ 35 w 74"/>
                    <a:gd name="T1" fmla="*/ 176 h 176"/>
                    <a:gd name="T2" fmla="*/ 74 w 74"/>
                    <a:gd name="T3" fmla="*/ 161 h 176"/>
                    <a:gd name="T4" fmla="*/ 74 w 74"/>
                    <a:gd name="T5" fmla="*/ 0 h 176"/>
                    <a:gd name="T6" fmla="*/ 71 w 74"/>
                    <a:gd name="T7" fmla="*/ 1 h 176"/>
                    <a:gd name="T8" fmla="*/ 71 w 74"/>
                    <a:gd name="T9" fmla="*/ 158 h 176"/>
                    <a:gd name="T10" fmla="*/ 35 w 74"/>
                    <a:gd name="T11" fmla="*/ 173 h 176"/>
                    <a:gd name="T12" fmla="*/ 2 w 74"/>
                    <a:gd name="T13" fmla="*/ 160 h 176"/>
                    <a:gd name="T14" fmla="*/ 0 w 74"/>
                    <a:gd name="T15" fmla="*/ 162 h 176"/>
                    <a:gd name="T16" fmla="*/ 35 w 74"/>
                    <a:gd name="T17" fmla="*/ 176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176"/>
                    <a:gd name="T29" fmla="*/ 74 w 74"/>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176">
                      <a:moveTo>
                        <a:pt x="35" y="176"/>
                      </a:moveTo>
                      <a:lnTo>
                        <a:pt x="74" y="161"/>
                      </a:lnTo>
                      <a:lnTo>
                        <a:pt x="74" y="0"/>
                      </a:lnTo>
                      <a:lnTo>
                        <a:pt x="71" y="1"/>
                      </a:lnTo>
                      <a:lnTo>
                        <a:pt x="71" y="158"/>
                      </a:lnTo>
                      <a:lnTo>
                        <a:pt x="35" y="173"/>
                      </a:lnTo>
                      <a:lnTo>
                        <a:pt x="2" y="160"/>
                      </a:lnTo>
                      <a:lnTo>
                        <a:pt x="0" y="162"/>
                      </a:lnTo>
                      <a:lnTo>
                        <a:pt x="35" y="176"/>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grpSp>
          <p:sp>
            <p:nvSpPr>
              <p:cNvPr id="49" name="Rectangle 32"/>
              <p:cNvSpPr>
                <a:spLocks noChangeArrowheads="1"/>
              </p:cNvSpPr>
              <p:nvPr/>
            </p:nvSpPr>
            <p:spPr bwMode="auto">
              <a:xfrm>
                <a:off x="3096" y="2808"/>
                <a:ext cx="4" cy="211"/>
              </a:xfrm>
              <a:prstGeom prst="rect">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ts val="0"/>
                  </a:spcBef>
                  <a:spcAft>
                    <a:spcPts val="0"/>
                  </a:spcAft>
                </a:pPr>
                <a:endParaRPr lang="en-SG" altLang="en-US">
                  <a:solidFill>
                    <a:srgbClr val="000000"/>
                  </a:solidFill>
                  <a:latin typeface="Calibri"/>
                </a:endParaRPr>
              </a:p>
            </p:txBody>
          </p:sp>
          <p:sp>
            <p:nvSpPr>
              <p:cNvPr id="50" name="Rectangle 33"/>
              <p:cNvSpPr>
                <a:spLocks noChangeArrowheads="1"/>
              </p:cNvSpPr>
              <p:nvPr/>
            </p:nvSpPr>
            <p:spPr bwMode="auto">
              <a:xfrm>
                <a:off x="3082" y="2829"/>
                <a:ext cx="4" cy="165"/>
              </a:xfrm>
              <a:prstGeom prst="rect">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ts val="0"/>
                  </a:spcBef>
                  <a:spcAft>
                    <a:spcPts val="0"/>
                  </a:spcAft>
                </a:pPr>
                <a:endParaRPr lang="en-SG" altLang="en-US">
                  <a:solidFill>
                    <a:srgbClr val="000000"/>
                  </a:solidFill>
                  <a:latin typeface="Calibri"/>
                </a:endParaRPr>
              </a:p>
            </p:txBody>
          </p:sp>
          <p:grpSp>
            <p:nvGrpSpPr>
              <p:cNvPr id="51" name="Group 34"/>
              <p:cNvGrpSpPr>
                <a:grpSpLocks/>
              </p:cNvGrpSpPr>
              <p:nvPr/>
            </p:nvGrpSpPr>
            <p:grpSpPr bwMode="auto">
              <a:xfrm>
                <a:off x="3190" y="2808"/>
                <a:ext cx="451" cy="213"/>
                <a:chOff x="3190" y="2808"/>
                <a:chExt cx="451" cy="213"/>
              </a:xfrm>
            </p:grpSpPr>
            <p:sp>
              <p:nvSpPr>
                <p:cNvPr id="52" name="Freeform 35"/>
                <p:cNvSpPr>
                  <a:spLocks/>
                </p:cNvSpPr>
                <p:nvPr/>
              </p:nvSpPr>
              <p:spPr bwMode="auto">
                <a:xfrm>
                  <a:off x="3279" y="2904"/>
                  <a:ext cx="347" cy="6"/>
                </a:xfrm>
                <a:custGeom>
                  <a:avLst/>
                  <a:gdLst>
                    <a:gd name="T0" fmla="*/ 0 w 347"/>
                    <a:gd name="T1" fmla="*/ 6 h 6"/>
                    <a:gd name="T2" fmla="*/ 347 w 347"/>
                    <a:gd name="T3" fmla="*/ 6 h 6"/>
                    <a:gd name="T4" fmla="*/ 342 w 347"/>
                    <a:gd name="T5" fmla="*/ 2 h 6"/>
                    <a:gd name="T6" fmla="*/ 10 w 347"/>
                    <a:gd name="T7" fmla="*/ 0 h 6"/>
                    <a:gd name="T8" fmla="*/ 0 w 347"/>
                    <a:gd name="T9" fmla="*/ 6 h 6"/>
                    <a:gd name="T10" fmla="*/ 0 60000 65536"/>
                    <a:gd name="T11" fmla="*/ 0 60000 65536"/>
                    <a:gd name="T12" fmla="*/ 0 60000 65536"/>
                    <a:gd name="T13" fmla="*/ 0 60000 65536"/>
                    <a:gd name="T14" fmla="*/ 0 60000 65536"/>
                    <a:gd name="T15" fmla="*/ 0 w 347"/>
                    <a:gd name="T16" fmla="*/ 0 h 6"/>
                    <a:gd name="T17" fmla="*/ 347 w 347"/>
                    <a:gd name="T18" fmla="*/ 6 h 6"/>
                  </a:gdLst>
                  <a:ahLst/>
                  <a:cxnLst>
                    <a:cxn ang="T10">
                      <a:pos x="T0" y="T1"/>
                    </a:cxn>
                    <a:cxn ang="T11">
                      <a:pos x="T2" y="T3"/>
                    </a:cxn>
                    <a:cxn ang="T12">
                      <a:pos x="T4" y="T5"/>
                    </a:cxn>
                    <a:cxn ang="T13">
                      <a:pos x="T6" y="T7"/>
                    </a:cxn>
                    <a:cxn ang="T14">
                      <a:pos x="T8" y="T9"/>
                    </a:cxn>
                  </a:cxnLst>
                  <a:rect l="T15" t="T16" r="T17" b="T18"/>
                  <a:pathLst>
                    <a:path w="347" h="6">
                      <a:moveTo>
                        <a:pt x="0" y="6"/>
                      </a:moveTo>
                      <a:lnTo>
                        <a:pt x="347" y="6"/>
                      </a:lnTo>
                      <a:lnTo>
                        <a:pt x="342" y="2"/>
                      </a:lnTo>
                      <a:lnTo>
                        <a:pt x="10" y="0"/>
                      </a:lnTo>
                      <a:lnTo>
                        <a:pt x="0" y="6"/>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53" name="Freeform 36"/>
                <p:cNvSpPr>
                  <a:spLocks/>
                </p:cNvSpPr>
                <p:nvPr/>
              </p:nvSpPr>
              <p:spPr bwMode="auto">
                <a:xfrm>
                  <a:off x="3288" y="2935"/>
                  <a:ext cx="338" cy="5"/>
                </a:xfrm>
                <a:custGeom>
                  <a:avLst/>
                  <a:gdLst>
                    <a:gd name="T0" fmla="*/ 0 w 338"/>
                    <a:gd name="T1" fmla="*/ 4 h 5"/>
                    <a:gd name="T2" fmla="*/ 333 w 338"/>
                    <a:gd name="T3" fmla="*/ 5 h 5"/>
                    <a:gd name="T4" fmla="*/ 338 w 338"/>
                    <a:gd name="T5" fmla="*/ 1 h 5"/>
                    <a:gd name="T6" fmla="*/ 26 w 338"/>
                    <a:gd name="T7" fmla="*/ 0 h 5"/>
                    <a:gd name="T8" fmla="*/ 0 w 338"/>
                    <a:gd name="T9" fmla="*/ 4 h 5"/>
                    <a:gd name="T10" fmla="*/ 0 60000 65536"/>
                    <a:gd name="T11" fmla="*/ 0 60000 65536"/>
                    <a:gd name="T12" fmla="*/ 0 60000 65536"/>
                    <a:gd name="T13" fmla="*/ 0 60000 65536"/>
                    <a:gd name="T14" fmla="*/ 0 60000 65536"/>
                    <a:gd name="T15" fmla="*/ 0 w 338"/>
                    <a:gd name="T16" fmla="*/ 0 h 5"/>
                    <a:gd name="T17" fmla="*/ 338 w 338"/>
                    <a:gd name="T18" fmla="*/ 5 h 5"/>
                  </a:gdLst>
                  <a:ahLst/>
                  <a:cxnLst>
                    <a:cxn ang="T10">
                      <a:pos x="T0" y="T1"/>
                    </a:cxn>
                    <a:cxn ang="T11">
                      <a:pos x="T2" y="T3"/>
                    </a:cxn>
                    <a:cxn ang="T12">
                      <a:pos x="T4" y="T5"/>
                    </a:cxn>
                    <a:cxn ang="T13">
                      <a:pos x="T6" y="T7"/>
                    </a:cxn>
                    <a:cxn ang="T14">
                      <a:pos x="T8" y="T9"/>
                    </a:cxn>
                  </a:cxnLst>
                  <a:rect l="T15" t="T16" r="T17" b="T18"/>
                  <a:pathLst>
                    <a:path w="338" h="5">
                      <a:moveTo>
                        <a:pt x="0" y="4"/>
                      </a:moveTo>
                      <a:lnTo>
                        <a:pt x="333" y="5"/>
                      </a:lnTo>
                      <a:lnTo>
                        <a:pt x="338" y="1"/>
                      </a:lnTo>
                      <a:lnTo>
                        <a:pt x="26" y="0"/>
                      </a:lnTo>
                      <a:lnTo>
                        <a:pt x="0" y="4"/>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grpSp>
              <p:nvGrpSpPr>
                <p:cNvPr id="54" name="Group 37"/>
                <p:cNvGrpSpPr>
                  <a:grpSpLocks/>
                </p:cNvGrpSpPr>
                <p:nvPr/>
              </p:nvGrpSpPr>
              <p:grpSpPr bwMode="auto">
                <a:xfrm>
                  <a:off x="3190" y="2808"/>
                  <a:ext cx="451" cy="213"/>
                  <a:chOff x="3190" y="2808"/>
                  <a:chExt cx="451" cy="213"/>
                </a:xfrm>
              </p:grpSpPr>
              <p:sp>
                <p:nvSpPr>
                  <p:cNvPr id="55" name="Rectangle 38"/>
                  <p:cNvSpPr>
                    <a:spLocks noChangeArrowheads="1"/>
                  </p:cNvSpPr>
                  <p:nvPr/>
                </p:nvSpPr>
                <p:spPr bwMode="auto">
                  <a:xfrm>
                    <a:off x="3190" y="2808"/>
                    <a:ext cx="8" cy="213"/>
                  </a:xfrm>
                  <a:prstGeom prst="rect">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ts val="0"/>
                      </a:spcBef>
                      <a:spcAft>
                        <a:spcPts val="0"/>
                      </a:spcAft>
                    </a:pPr>
                    <a:endParaRPr lang="en-SG" altLang="en-US">
                      <a:solidFill>
                        <a:srgbClr val="000000"/>
                      </a:solidFill>
                      <a:latin typeface="Calibri"/>
                    </a:endParaRPr>
                  </a:p>
                </p:txBody>
              </p:sp>
              <p:sp>
                <p:nvSpPr>
                  <p:cNvPr id="56" name="Rectangle 39"/>
                  <p:cNvSpPr>
                    <a:spLocks noChangeArrowheads="1"/>
                  </p:cNvSpPr>
                  <p:nvPr/>
                </p:nvSpPr>
                <p:spPr bwMode="auto">
                  <a:xfrm>
                    <a:off x="3232" y="2851"/>
                    <a:ext cx="7" cy="130"/>
                  </a:xfrm>
                  <a:prstGeom prst="rect">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ts val="0"/>
                      </a:spcBef>
                      <a:spcAft>
                        <a:spcPts val="0"/>
                      </a:spcAft>
                    </a:pPr>
                    <a:endParaRPr lang="en-SG" altLang="en-US">
                      <a:solidFill>
                        <a:srgbClr val="000000"/>
                      </a:solidFill>
                      <a:latin typeface="Calibri"/>
                    </a:endParaRPr>
                  </a:p>
                </p:txBody>
              </p:sp>
              <p:sp>
                <p:nvSpPr>
                  <p:cNvPr id="57" name="Freeform 40"/>
                  <p:cNvSpPr>
                    <a:spLocks/>
                  </p:cNvSpPr>
                  <p:nvPr/>
                </p:nvSpPr>
                <p:spPr bwMode="auto">
                  <a:xfrm>
                    <a:off x="3288" y="2923"/>
                    <a:ext cx="353" cy="16"/>
                  </a:xfrm>
                  <a:custGeom>
                    <a:avLst/>
                    <a:gdLst>
                      <a:gd name="T0" fmla="*/ 0 w 353"/>
                      <a:gd name="T1" fmla="*/ 16 h 16"/>
                      <a:gd name="T2" fmla="*/ 24 w 353"/>
                      <a:gd name="T3" fmla="*/ 12 h 16"/>
                      <a:gd name="T4" fmla="*/ 43 w 353"/>
                      <a:gd name="T5" fmla="*/ 6 h 16"/>
                      <a:gd name="T6" fmla="*/ 346 w 353"/>
                      <a:gd name="T7" fmla="*/ 6 h 16"/>
                      <a:gd name="T8" fmla="*/ 353 w 353"/>
                      <a:gd name="T9" fmla="*/ 1 h 16"/>
                      <a:gd name="T10" fmla="*/ 37 w 353"/>
                      <a:gd name="T11" fmla="*/ 0 h 16"/>
                      <a:gd name="T12" fmla="*/ 0 w 353"/>
                      <a:gd name="T13" fmla="*/ 16 h 16"/>
                      <a:gd name="T14" fmla="*/ 0 60000 65536"/>
                      <a:gd name="T15" fmla="*/ 0 60000 65536"/>
                      <a:gd name="T16" fmla="*/ 0 60000 65536"/>
                      <a:gd name="T17" fmla="*/ 0 60000 65536"/>
                      <a:gd name="T18" fmla="*/ 0 60000 65536"/>
                      <a:gd name="T19" fmla="*/ 0 60000 65536"/>
                      <a:gd name="T20" fmla="*/ 0 60000 65536"/>
                      <a:gd name="T21" fmla="*/ 0 w 353"/>
                      <a:gd name="T22" fmla="*/ 0 h 16"/>
                      <a:gd name="T23" fmla="*/ 353 w 353"/>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3" h="16">
                        <a:moveTo>
                          <a:pt x="0" y="16"/>
                        </a:moveTo>
                        <a:lnTo>
                          <a:pt x="24" y="12"/>
                        </a:lnTo>
                        <a:lnTo>
                          <a:pt x="43" y="6"/>
                        </a:lnTo>
                        <a:lnTo>
                          <a:pt x="346" y="6"/>
                        </a:lnTo>
                        <a:lnTo>
                          <a:pt x="353" y="1"/>
                        </a:lnTo>
                        <a:lnTo>
                          <a:pt x="37" y="0"/>
                        </a:lnTo>
                        <a:lnTo>
                          <a:pt x="0" y="16"/>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58" name="Freeform 41"/>
                  <p:cNvSpPr>
                    <a:spLocks/>
                  </p:cNvSpPr>
                  <p:nvPr/>
                </p:nvSpPr>
                <p:spPr bwMode="auto">
                  <a:xfrm>
                    <a:off x="3275" y="2861"/>
                    <a:ext cx="54" cy="113"/>
                  </a:xfrm>
                  <a:custGeom>
                    <a:avLst/>
                    <a:gdLst>
                      <a:gd name="T0" fmla="*/ 54 w 54"/>
                      <a:gd name="T1" fmla="*/ 18 h 113"/>
                      <a:gd name="T2" fmla="*/ 42 w 54"/>
                      <a:gd name="T3" fmla="*/ 12 h 113"/>
                      <a:gd name="T4" fmla="*/ 6 w 54"/>
                      <a:gd name="T5" fmla="*/ 12 h 113"/>
                      <a:gd name="T6" fmla="*/ 6 w 54"/>
                      <a:gd name="T7" fmla="*/ 0 h 113"/>
                      <a:gd name="T8" fmla="*/ 0 w 54"/>
                      <a:gd name="T9" fmla="*/ 0 h 113"/>
                      <a:gd name="T10" fmla="*/ 0 w 54"/>
                      <a:gd name="T11" fmla="*/ 113 h 113"/>
                      <a:gd name="T12" fmla="*/ 6 w 54"/>
                      <a:gd name="T13" fmla="*/ 109 h 113"/>
                      <a:gd name="T14" fmla="*/ 6 w 54"/>
                      <a:gd name="T15" fmla="*/ 49 h 113"/>
                      <a:gd name="T16" fmla="*/ 17 w 54"/>
                      <a:gd name="T17" fmla="*/ 43 h 113"/>
                      <a:gd name="T18" fmla="*/ 17 w 54"/>
                      <a:gd name="T19" fmla="*/ 21 h 113"/>
                      <a:gd name="T20" fmla="*/ 54 w 54"/>
                      <a:gd name="T21" fmla="*/ 18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113"/>
                      <a:gd name="T35" fmla="*/ 54 w 54"/>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113">
                        <a:moveTo>
                          <a:pt x="54" y="18"/>
                        </a:moveTo>
                        <a:lnTo>
                          <a:pt x="42" y="12"/>
                        </a:lnTo>
                        <a:lnTo>
                          <a:pt x="6" y="12"/>
                        </a:lnTo>
                        <a:lnTo>
                          <a:pt x="6" y="0"/>
                        </a:lnTo>
                        <a:lnTo>
                          <a:pt x="0" y="0"/>
                        </a:lnTo>
                        <a:lnTo>
                          <a:pt x="0" y="113"/>
                        </a:lnTo>
                        <a:lnTo>
                          <a:pt x="6" y="109"/>
                        </a:lnTo>
                        <a:lnTo>
                          <a:pt x="6" y="49"/>
                        </a:lnTo>
                        <a:lnTo>
                          <a:pt x="17" y="43"/>
                        </a:lnTo>
                        <a:lnTo>
                          <a:pt x="17" y="21"/>
                        </a:lnTo>
                        <a:lnTo>
                          <a:pt x="54" y="18"/>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59" name="Freeform 42"/>
                  <p:cNvSpPr>
                    <a:spLocks/>
                  </p:cNvSpPr>
                  <p:nvPr/>
                </p:nvSpPr>
                <p:spPr bwMode="auto">
                  <a:xfrm>
                    <a:off x="3207" y="2832"/>
                    <a:ext cx="8" cy="167"/>
                  </a:xfrm>
                  <a:custGeom>
                    <a:avLst/>
                    <a:gdLst>
                      <a:gd name="T0" fmla="*/ 1 w 8"/>
                      <a:gd name="T1" fmla="*/ 0 h 167"/>
                      <a:gd name="T2" fmla="*/ 0 w 8"/>
                      <a:gd name="T3" fmla="*/ 167 h 167"/>
                      <a:gd name="T4" fmla="*/ 8 w 8"/>
                      <a:gd name="T5" fmla="*/ 166 h 167"/>
                      <a:gd name="T6" fmla="*/ 8 w 8"/>
                      <a:gd name="T7" fmla="*/ 1 h 167"/>
                      <a:gd name="T8" fmla="*/ 1 w 8"/>
                      <a:gd name="T9" fmla="*/ 0 h 167"/>
                      <a:gd name="T10" fmla="*/ 0 60000 65536"/>
                      <a:gd name="T11" fmla="*/ 0 60000 65536"/>
                      <a:gd name="T12" fmla="*/ 0 60000 65536"/>
                      <a:gd name="T13" fmla="*/ 0 60000 65536"/>
                      <a:gd name="T14" fmla="*/ 0 60000 65536"/>
                      <a:gd name="T15" fmla="*/ 0 w 8"/>
                      <a:gd name="T16" fmla="*/ 0 h 167"/>
                      <a:gd name="T17" fmla="*/ 8 w 8"/>
                      <a:gd name="T18" fmla="*/ 167 h 167"/>
                    </a:gdLst>
                    <a:ahLst/>
                    <a:cxnLst>
                      <a:cxn ang="T10">
                        <a:pos x="T0" y="T1"/>
                      </a:cxn>
                      <a:cxn ang="T11">
                        <a:pos x="T2" y="T3"/>
                      </a:cxn>
                      <a:cxn ang="T12">
                        <a:pos x="T4" y="T5"/>
                      </a:cxn>
                      <a:cxn ang="T13">
                        <a:pos x="T6" y="T7"/>
                      </a:cxn>
                      <a:cxn ang="T14">
                        <a:pos x="T8" y="T9"/>
                      </a:cxn>
                    </a:cxnLst>
                    <a:rect l="T15" t="T16" r="T17" b="T18"/>
                    <a:pathLst>
                      <a:path w="8" h="167">
                        <a:moveTo>
                          <a:pt x="1" y="0"/>
                        </a:moveTo>
                        <a:lnTo>
                          <a:pt x="0" y="167"/>
                        </a:lnTo>
                        <a:lnTo>
                          <a:pt x="8" y="166"/>
                        </a:lnTo>
                        <a:lnTo>
                          <a:pt x="8" y="1"/>
                        </a:lnTo>
                        <a:lnTo>
                          <a:pt x="1" y="0"/>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grpSp>
          </p:grpSp>
        </p:grpSp>
        <p:sp>
          <p:nvSpPr>
            <p:cNvPr id="45" name="Text Box 43"/>
            <p:cNvSpPr txBox="1">
              <a:spLocks noChangeArrowheads="1"/>
            </p:cNvSpPr>
            <p:nvPr/>
          </p:nvSpPr>
          <p:spPr bwMode="auto">
            <a:xfrm>
              <a:off x="4176" y="1440"/>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rgbClr val="00528B"/>
                  </a:solidFill>
                  <a:latin typeface="Arial" charset="0"/>
                </a:defRPr>
              </a:lvl1pPr>
              <a:lvl2pPr marL="742950">
                <a:defRPr sz="2000">
                  <a:solidFill>
                    <a:srgbClr val="00528B"/>
                  </a:solidFill>
                  <a:latin typeface="Arial" charset="0"/>
                </a:defRPr>
              </a:lvl2pPr>
              <a:lvl3pPr marL="1143000">
                <a:defRPr>
                  <a:solidFill>
                    <a:srgbClr val="00528B"/>
                  </a:solidFill>
                  <a:latin typeface="Arial" charset="0"/>
                </a:defRPr>
              </a:lvl3pPr>
              <a:lvl4pPr marL="1600200">
                <a:defRPr sz="1600">
                  <a:solidFill>
                    <a:srgbClr val="00528B"/>
                  </a:solidFill>
                  <a:latin typeface="Arial" charset="0"/>
                </a:defRPr>
              </a:lvl4pPr>
              <a:lvl5pPr marL="2057400">
                <a:defRPr sz="1600">
                  <a:solidFill>
                    <a:srgbClr val="00528B"/>
                  </a:solidFill>
                  <a:latin typeface="Arial" charset="0"/>
                </a:defRPr>
              </a:lvl5pPr>
              <a:lvl6pPr marL="2514600" eaLnBrk="0" hangingPunct="0">
                <a:defRPr sz="1600">
                  <a:solidFill>
                    <a:srgbClr val="00528B"/>
                  </a:solidFill>
                  <a:latin typeface="Arial" charset="0"/>
                </a:defRPr>
              </a:lvl6pPr>
              <a:lvl7pPr marL="2971800" eaLnBrk="0" hangingPunct="0">
                <a:defRPr sz="1600">
                  <a:solidFill>
                    <a:srgbClr val="00528B"/>
                  </a:solidFill>
                  <a:latin typeface="Arial" charset="0"/>
                </a:defRPr>
              </a:lvl7pPr>
              <a:lvl8pPr marL="3429000" eaLnBrk="0" hangingPunct="0">
                <a:defRPr sz="1600">
                  <a:solidFill>
                    <a:srgbClr val="00528B"/>
                  </a:solidFill>
                  <a:latin typeface="Arial" charset="0"/>
                </a:defRPr>
              </a:lvl8pPr>
              <a:lvl9pPr marL="3886200" eaLnBrk="0" hangingPunct="0">
                <a:defRPr sz="1600">
                  <a:solidFill>
                    <a:srgbClr val="00528B"/>
                  </a:solidFill>
                  <a:latin typeface="Arial" charset="0"/>
                </a:defRPr>
              </a:lvl9pPr>
            </a:lstStyle>
            <a:p>
              <a:pPr defTabSz="457200" eaLnBrk="1" fontAlgn="auto" hangingPunct="1">
                <a:spcBef>
                  <a:spcPct val="50000"/>
                </a:spcBef>
                <a:spcAft>
                  <a:spcPts val="0"/>
                </a:spcAft>
              </a:pPr>
              <a:r>
                <a:rPr lang="en-US" altLang="en-US" sz="1600" b="1">
                  <a:solidFill>
                    <a:srgbClr val="FF0066"/>
                  </a:solidFill>
                </a:rPr>
                <a:t>Private key</a:t>
              </a:r>
            </a:p>
          </p:txBody>
        </p:sp>
      </p:grpSp>
      <p:sp>
        <p:nvSpPr>
          <p:cNvPr id="62" name="Text Box 45"/>
          <p:cNvSpPr txBox="1">
            <a:spLocks noChangeArrowheads="1"/>
          </p:cNvSpPr>
          <p:nvPr/>
        </p:nvSpPr>
        <p:spPr bwMode="auto">
          <a:xfrm>
            <a:off x="666750" y="5680075"/>
            <a:ext cx="746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a:defRPr sz="2400">
                <a:solidFill>
                  <a:srgbClr val="00528B"/>
                </a:solidFill>
                <a:latin typeface="Arial" charset="0"/>
              </a:defRPr>
            </a:lvl1pPr>
            <a:lvl2pPr marL="742950">
              <a:defRPr sz="2000">
                <a:solidFill>
                  <a:srgbClr val="00528B"/>
                </a:solidFill>
                <a:latin typeface="Arial" charset="0"/>
              </a:defRPr>
            </a:lvl2pPr>
            <a:lvl3pPr marL="1143000">
              <a:defRPr>
                <a:solidFill>
                  <a:srgbClr val="00528B"/>
                </a:solidFill>
                <a:latin typeface="Arial" charset="0"/>
              </a:defRPr>
            </a:lvl3pPr>
            <a:lvl4pPr marL="1600200">
              <a:defRPr sz="1600">
                <a:solidFill>
                  <a:srgbClr val="00528B"/>
                </a:solidFill>
                <a:latin typeface="Arial" charset="0"/>
              </a:defRPr>
            </a:lvl4pPr>
            <a:lvl5pPr marL="2057400">
              <a:defRPr sz="1600">
                <a:solidFill>
                  <a:srgbClr val="00528B"/>
                </a:solidFill>
                <a:latin typeface="Arial" charset="0"/>
              </a:defRPr>
            </a:lvl5pPr>
            <a:lvl6pPr marL="2514600" eaLnBrk="0" hangingPunct="0">
              <a:defRPr sz="1600">
                <a:solidFill>
                  <a:srgbClr val="00528B"/>
                </a:solidFill>
                <a:latin typeface="Arial" charset="0"/>
              </a:defRPr>
            </a:lvl6pPr>
            <a:lvl7pPr marL="2971800" eaLnBrk="0" hangingPunct="0">
              <a:defRPr sz="1600">
                <a:solidFill>
                  <a:srgbClr val="00528B"/>
                </a:solidFill>
                <a:latin typeface="Arial" charset="0"/>
              </a:defRPr>
            </a:lvl7pPr>
            <a:lvl8pPr marL="3429000" eaLnBrk="0" hangingPunct="0">
              <a:defRPr sz="1600">
                <a:solidFill>
                  <a:srgbClr val="00528B"/>
                </a:solidFill>
                <a:latin typeface="Arial" charset="0"/>
              </a:defRPr>
            </a:lvl8pPr>
            <a:lvl9pPr marL="3886200" eaLnBrk="0" hangingPunct="0">
              <a:defRPr sz="1600">
                <a:solidFill>
                  <a:srgbClr val="00528B"/>
                </a:solidFill>
                <a:latin typeface="Arial" charset="0"/>
              </a:defRPr>
            </a:lvl9pPr>
          </a:lstStyle>
          <a:p>
            <a:pPr indent="-342900" defTabSz="457200" eaLnBrk="1" fontAlgn="auto" hangingPunct="1">
              <a:spcBef>
                <a:spcPct val="20000"/>
              </a:spcBef>
              <a:spcAft>
                <a:spcPts val="0"/>
              </a:spcAft>
            </a:pPr>
            <a:r>
              <a:rPr lang="en-US" altLang="en-US" sz="2000" b="1" dirty="0">
                <a:solidFill>
                  <a:srgbClr val="3BA1E3"/>
                </a:solidFill>
                <a:latin typeface="Times New Roman" pitchFamily="18" charset="0"/>
              </a:rPr>
              <a:t>One key can be published while the other is kept secret and secure</a:t>
            </a:r>
            <a:endParaRPr lang="en-GB" altLang="en-US" sz="2000" b="1" dirty="0">
              <a:solidFill>
                <a:srgbClr val="3BA1E3"/>
              </a:solidFill>
              <a:latin typeface="Times New Roman" pitchFamily="18" charset="0"/>
            </a:endParaRPr>
          </a:p>
        </p:txBody>
      </p:sp>
    </p:spTree>
    <p:extLst>
      <p:ext uri="{BB962C8B-B14F-4D97-AF65-F5344CB8AC3E}">
        <p14:creationId xmlns:p14="http://schemas.microsoft.com/office/powerpoint/2010/main" val="115377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 calcmode="lin" valueType="num">
                                      <p:cBhvr additive="base">
                                        <p:cTn id="17" dur="500" fill="hold"/>
                                        <p:tgtEl>
                                          <p:spTgt spid="2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0">
                                            <p:txEl>
                                              <p:pRg st="3" end="3"/>
                                            </p:txEl>
                                          </p:spTgt>
                                        </p:tgtEl>
                                        <p:attrNameLst>
                                          <p:attrName>style.visibility</p:attrName>
                                        </p:attrNameLst>
                                      </p:cBhvr>
                                      <p:to>
                                        <p:strVal val="visible"/>
                                      </p:to>
                                    </p:set>
                                    <p:anim calcmode="lin" valueType="num">
                                      <p:cBhvr additive="base">
                                        <p:cTn id="21" dur="500" fill="hold"/>
                                        <p:tgtEl>
                                          <p:spTgt spid="20">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0">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0">
                                            <p:txEl>
                                              <p:pRg st="4" end="4"/>
                                            </p:txEl>
                                          </p:spTgt>
                                        </p:tgtEl>
                                        <p:attrNameLst>
                                          <p:attrName>style.visibility</p:attrName>
                                        </p:attrNameLst>
                                      </p:cBhvr>
                                      <p:to>
                                        <p:strVal val="visible"/>
                                      </p:to>
                                    </p:set>
                                    <p:anim calcmode="lin" valueType="num">
                                      <p:cBhvr additive="base">
                                        <p:cTn id="25" dur="500" fill="hold"/>
                                        <p:tgtEl>
                                          <p:spTgt spid="20">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
                                            <p:txEl>
                                              <p:pRg st="5" end="5"/>
                                            </p:txEl>
                                          </p:spTgt>
                                        </p:tgtEl>
                                        <p:attrNameLst>
                                          <p:attrName>style.visibility</p:attrName>
                                        </p:attrNameLst>
                                      </p:cBhvr>
                                      <p:to>
                                        <p:strVal val="visible"/>
                                      </p:to>
                                    </p:set>
                                    <p:anim calcmode="lin" valueType="num">
                                      <p:cBhvr additive="base">
                                        <p:cTn id="31" dur="500" fill="hold"/>
                                        <p:tgtEl>
                                          <p:spTgt spid="20">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3675" y="179388"/>
            <a:ext cx="6575425" cy="1023937"/>
          </a:xfrm>
        </p:spPr>
        <p:txBody>
          <a:bodyPr/>
          <a:lstStyle/>
          <a:p>
            <a:pPr eaLnBrk="1" hangingPunct="1"/>
            <a:r>
              <a:rPr lang="en-US" altLang="en-US" smtClean="0"/>
              <a:t>Secure Systems</a:t>
            </a:r>
          </a:p>
        </p:txBody>
      </p:sp>
      <p:sp>
        <p:nvSpPr>
          <p:cNvPr id="3075" name="Rectangle 3"/>
          <p:cNvSpPr>
            <a:spLocks noGrp="1" noChangeArrowheads="1"/>
          </p:cNvSpPr>
          <p:nvPr>
            <p:ph idx="1"/>
          </p:nvPr>
        </p:nvSpPr>
        <p:spPr>
          <a:xfrm>
            <a:off x="187325" y="1484313"/>
            <a:ext cx="4608513" cy="1981200"/>
          </a:xfrm>
        </p:spPr>
        <p:txBody>
          <a:bodyPr/>
          <a:lstStyle/>
          <a:p>
            <a:pPr eaLnBrk="1" hangingPunct="1">
              <a:buFontTx/>
              <a:buNone/>
              <a:defRPr/>
            </a:pPr>
            <a:r>
              <a:rPr lang="en-US" dirty="0" smtClean="0">
                <a:solidFill>
                  <a:schemeClr val="tx1"/>
                </a:solidFill>
              </a:rPr>
              <a:t>1.	  Security policy</a:t>
            </a:r>
          </a:p>
          <a:p>
            <a:pPr lvl="1" eaLnBrk="1" hangingPunct="1">
              <a:defRPr/>
            </a:pPr>
            <a:r>
              <a:rPr lang="en-US" b="1" dirty="0" smtClean="0">
                <a:solidFill>
                  <a:schemeClr val="accent2">
                    <a:lumMod val="60000"/>
                    <a:lumOff val="40000"/>
                  </a:schemeClr>
                </a:solidFill>
              </a:rPr>
              <a:t>What needs to be protected</a:t>
            </a:r>
          </a:p>
          <a:p>
            <a:pPr lvl="1" eaLnBrk="1" hangingPunct="1">
              <a:defRPr/>
            </a:pPr>
            <a:r>
              <a:rPr lang="en-US" b="1" dirty="0" smtClean="0">
                <a:solidFill>
                  <a:schemeClr val="accent2">
                    <a:lumMod val="60000"/>
                    <a:lumOff val="40000"/>
                  </a:schemeClr>
                </a:solidFill>
              </a:rPr>
              <a:t>Kinds / level of protection</a:t>
            </a:r>
          </a:p>
          <a:p>
            <a:pPr lvl="1" eaLnBrk="1" hangingPunct="1">
              <a:defRPr/>
            </a:pPr>
            <a:r>
              <a:rPr lang="en-US" b="1" dirty="0" smtClean="0">
                <a:solidFill>
                  <a:schemeClr val="accent2">
                    <a:lumMod val="60000"/>
                    <a:lumOff val="40000"/>
                  </a:schemeClr>
                </a:solidFill>
              </a:rPr>
              <a:t>Responsibilities</a:t>
            </a:r>
          </a:p>
          <a:p>
            <a:pPr lvl="1" eaLnBrk="1" hangingPunct="1">
              <a:defRPr/>
            </a:pPr>
            <a:r>
              <a:rPr lang="en-US" b="1" dirty="0" smtClean="0">
                <a:solidFill>
                  <a:schemeClr val="accent2">
                    <a:lumMod val="60000"/>
                    <a:lumOff val="40000"/>
                  </a:schemeClr>
                </a:solidFill>
              </a:rPr>
              <a:t>Auditing policy</a:t>
            </a:r>
          </a:p>
        </p:txBody>
      </p:sp>
      <p:sp>
        <p:nvSpPr>
          <p:cNvPr id="3076" name="Rectangle 4"/>
          <p:cNvSpPr>
            <a:spLocks noChangeArrowheads="1"/>
          </p:cNvSpPr>
          <p:nvPr/>
        </p:nvSpPr>
        <p:spPr bwMode="auto">
          <a:xfrm>
            <a:off x="160338" y="3727450"/>
            <a:ext cx="4525962"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1325" indent="-342900">
              <a:spcBef>
                <a:spcPct val="50000"/>
              </a:spcBef>
              <a:defRPr/>
            </a:pPr>
            <a:r>
              <a:rPr lang="en-US" sz="2400" dirty="0">
                <a:latin typeface="Arial" pitchFamily="34" charset="0"/>
              </a:rPr>
              <a:t>2.  Security environment</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Physical environment</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Physical security</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Hardware, operating system</a:t>
            </a:r>
          </a:p>
          <a:p>
            <a:pPr marL="906463" lvl="1" indent="-285750">
              <a:spcBef>
                <a:spcPct val="15000"/>
              </a:spcBef>
              <a:buFontTx/>
              <a:buChar char="–"/>
              <a:defRPr/>
            </a:pPr>
            <a:r>
              <a:rPr lang="en-US" sz="2000" b="1" dirty="0">
                <a:solidFill>
                  <a:schemeClr val="accent6">
                    <a:lumMod val="60000"/>
                    <a:lumOff val="40000"/>
                  </a:schemeClr>
                </a:solidFill>
                <a:latin typeface="Arial" pitchFamily="34" charset="0"/>
              </a:rPr>
              <a:t>firewalls, </a:t>
            </a:r>
            <a:r>
              <a:rPr lang="en-US" sz="2000" b="1" dirty="0" err="1">
                <a:solidFill>
                  <a:schemeClr val="accent6">
                    <a:lumMod val="60000"/>
                    <a:lumOff val="40000"/>
                  </a:schemeClr>
                </a:solidFill>
                <a:latin typeface="Arial" pitchFamily="34" charset="0"/>
              </a:rPr>
              <a:t>etc</a:t>
            </a:r>
            <a:r>
              <a:rPr lang="en-US" sz="2000" dirty="0">
                <a:solidFill>
                  <a:srgbClr val="00528B"/>
                </a:solidFill>
                <a:latin typeface="Arial" pitchFamily="34" charset="0"/>
              </a:rPr>
              <a:t>	</a:t>
            </a:r>
          </a:p>
        </p:txBody>
      </p:sp>
      <p:sp>
        <p:nvSpPr>
          <p:cNvPr id="5" name="Rectangle 3"/>
          <p:cNvSpPr txBox="1">
            <a:spLocks noChangeArrowheads="1"/>
          </p:cNvSpPr>
          <p:nvPr/>
        </p:nvSpPr>
        <p:spPr bwMode="auto">
          <a:xfrm>
            <a:off x="4718050" y="2127250"/>
            <a:ext cx="40306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2400"/>
              <a:t>3.	  Security mechanisms</a:t>
            </a:r>
          </a:p>
          <a:p>
            <a:pPr lvl="1" eaLnBrk="1" hangingPunct="1">
              <a:spcBef>
                <a:spcPct val="20000"/>
              </a:spcBef>
              <a:buFontTx/>
              <a:buChar char="–"/>
            </a:pPr>
            <a:r>
              <a:rPr lang="en-US" altLang="en-US" sz="2000" b="1">
                <a:solidFill>
                  <a:srgbClr val="C00000"/>
                </a:solidFill>
              </a:rPr>
              <a:t>cryptography</a:t>
            </a:r>
          </a:p>
          <a:p>
            <a:pPr lvl="1" eaLnBrk="1" hangingPunct="1">
              <a:spcBef>
                <a:spcPct val="20000"/>
              </a:spcBef>
              <a:buFontTx/>
              <a:buChar char="–"/>
            </a:pPr>
            <a:r>
              <a:rPr lang="en-US" altLang="en-US" sz="2000" b="1">
                <a:solidFill>
                  <a:srgbClr val="C00000"/>
                </a:solidFill>
              </a:rPr>
              <a:t>authentication</a:t>
            </a:r>
          </a:p>
          <a:p>
            <a:pPr lvl="1" eaLnBrk="1" hangingPunct="1">
              <a:spcBef>
                <a:spcPct val="20000"/>
              </a:spcBef>
              <a:buFontTx/>
              <a:buChar char="–"/>
            </a:pPr>
            <a:r>
              <a:rPr lang="en-US" altLang="en-US" sz="2000" b="1">
                <a:solidFill>
                  <a:srgbClr val="C00000"/>
                </a:solidFill>
              </a:rPr>
              <a:t>security protocols</a:t>
            </a:r>
          </a:p>
        </p:txBody>
      </p:sp>
      <p:sp>
        <p:nvSpPr>
          <p:cNvPr id="6" name="Rectangle 4"/>
          <p:cNvSpPr>
            <a:spLocks noChangeArrowheads="1"/>
          </p:cNvSpPr>
          <p:nvPr/>
        </p:nvSpPr>
        <p:spPr bwMode="auto">
          <a:xfrm>
            <a:off x="4678363" y="3860800"/>
            <a:ext cx="4189412"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1325" indent="-342900">
              <a:spcBef>
                <a:spcPct val="50000"/>
              </a:spcBef>
              <a:defRPr/>
            </a:pPr>
            <a:r>
              <a:rPr lang="en-US" sz="2400" dirty="0">
                <a:latin typeface="Arial" pitchFamily="34" charset="0"/>
              </a:rPr>
              <a:t>4.  Monitoring and auditing procedures</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monitor access</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audit trails</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feedback on failures, security breaches</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containment &amp; recovery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anim calcmode="lin" valueType="num">
                                      <p:cBhvr additive="base">
                                        <p:cTn id="11"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anim calcmode="lin" valueType="num">
                                      <p:cBhvr additive="base">
                                        <p:cTn id="15"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anim calcmode="lin" valueType="num">
                                      <p:cBhvr additive="base">
                                        <p:cTn id="19"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anim calcmode="lin" valueType="num">
                                      <p:cBhvr additive="base">
                                        <p:cTn id="23"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5">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076"/>
                                        </p:tgtEl>
                                        <p:attrNameLst>
                                          <p:attrName>style.visibility</p:attrName>
                                        </p:attrNameLst>
                                      </p:cBhvr>
                                      <p:to>
                                        <p:strVal val="visible"/>
                                      </p:to>
                                    </p:set>
                                    <p:anim calcmode="lin" valueType="num">
                                      <p:cBhvr additive="base">
                                        <p:cTn id="29" dur="500" fill="hold"/>
                                        <p:tgtEl>
                                          <p:spTgt spid="3076"/>
                                        </p:tgtEl>
                                        <p:attrNameLst>
                                          <p:attrName>ppt_x</p:attrName>
                                        </p:attrNameLst>
                                      </p:cBhvr>
                                      <p:tavLst>
                                        <p:tav tm="0">
                                          <p:val>
                                            <p:strVal val="0-#ppt_w/2"/>
                                          </p:val>
                                        </p:tav>
                                        <p:tav tm="100000">
                                          <p:val>
                                            <p:strVal val="#ppt_x"/>
                                          </p:val>
                                        </p:tav>
                                      </p:tavLst>
                                    </p:anim>
                                    <p:anim calcmode="lin" valueType="num">
                                      <p:cBhvr additive="base">
                                        <p:cTn id="30" dur="500" fill="hold"/>
                                        <p:tgtEl>
                                          <p:spTgt spid="307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P spid="3076"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5"/>
          <p:cNvSpPr txBox="1">
            <a:spLocks noChangeArrowheads="1"/>
          </p:cNvSpPr>
          <p:nvPr/>
        </p:nvSpPr>
        <p:spPr bwMode="auto">
          <a:xfrm>
            <a:off x="692150" y="1478280"/>
            <a:ext cx="7467600" cy="452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defRPr sz="2400">
                <a:solidFill>
                  <a:srgbClr val="00528B"/>
                </a:solidFill>
                <a:latin typeface="Arial" charset="0"/>
              </a:defRPr>
            </a:lvl1pPr>
            <a:lvl2pPr marL="742950">
              <a:defRPr sz="2000">
                <a:solidFill>
                  <a:srgbClr val="00528B"/>
                </a:solidFill>
                <a:latin typeface="Arial" charset="0"/>
              </a:defRPr>
            </a:lvl2pPr>
            <a:lvl3pPr marL="1143000">
              <a:defRPr>
                <a:solidFill>
                  <a:srgbClr val="00528B"/>
                </a:solidFill>
                <a:latin typeface="Arial" charset="0"/>
              </a:defRPr>
            </a:lvl3pPr>
            <a:lvl4pPr marL="1600200">
              <a:defRPr sz="1600">
                <a:solidFill>
                  <a:srgbClr val="00528B"/>
                </a:solidFill>
                <a:latin typeface="Arial" charset="0"/>
              </a:defRPr>
            </a:lvl4pPr>
            <a:lvl5pPr marL="2057400">
              <a:defRPr sz="1600">
                <a:solidFill>
                  <a:srgbClr val="00528B"/>
                </a:solidFill>
                <a:latin typeface="Arial" charset="0"/>
              </a:defRPr>
            </a:lvl5pPr>
            <a:lvl6pPr marL="2514600" eaLnBrk="0" hangingPunct="0">
              <a:defRPr sz="1600">
                <a:solidFill>
                  <a:srgbClr val="00528B"/>
                </a:solidFill>
                <a:latin typeface="Arial" charset="0"/>
              </a:defRPr>
            </a:lvl6pPr>
            <a:lvl7pPr marL="2971800" eaLnBrk="0" hangingPunct="0">
              <a:defRPr sz="1600">
                <a:solidFill>
                  <a:srgbClr val="00528B"/>
                </a:solidFill>
                <a:latin typeface="Arial" charset="0"/>
              </a:defRPr>
            </a:lvl7pPr>
            <a:lvl8pPr marL="3429000" eaLnBrk="0" hangingPunct="0">
              <a:defRPr sz="1600">
                <a:solidFill>
                  <a:srgbClr val="00528B"/>
                </a:solidFill>
                <a:latin typeface="Arial" charset="0"/>
              </a:defRPr>
            </a:lvl8pPr>
            <a:lvl9pPr marL="3886200" eaLnBrk="0" hangingPunct="0">
              <a:defRPr sz="1600">
                <a:solidFill>
                  <a:srgbClr val="00528B"/>
                </a:solidFill>
                <a:latin typeface="Arial" charset="0"/>
              </a:defRPr>
            </a:lvl9pPr>
          </a:lstStyle>
          <a:p>
            <a:pPr marL="441325" indent="-342900" defTabSz="457200" eaLnBrk="1" fontAlgn="auto" hangingPunct="1">
              <a:spcBef>
                <a:spcPct val="50000"/>
              </a:spcBef>
              <a:spcAft>
                <a:spcPts val="0"/>
              </a:spcAft>
              <a:buFontTx/>
              <a:buChar char="-"/>
            </a:pPr>
            <a:r>
              <a:rPr lang="en-AU" altLang="en-US" b="1" dirty="0">
                <a:solidFill>
                  <a:srgbClr val="2F57FF"/>
                </a:solidFill>
                <a:latin typeface="Calibri" pitchFamily="34" charset="0"/>
              </a:rPr>
              <a:t>Private Message</a:t>
            </a:r>
          </a:p>
          <a:p>
            <a:pPr lvl="1" indent="-285750" defTabSz="457200" eaLnBrk="1" fontAlgn="auto" hangingPunct="1">
              <a:spcBef>
                <a:spcPts val="0"/>
              </a:spcBef>
              <a:spcAft>
                <a:spcPts val="0"/>
              </a:spcAft>
              <a:buFontTx/>
              <a:buChar char="-"/>
            </a:pPr>
            <a:r>
              <a:rPr lang="en-AU" altLang="en-US" sz="2400" dirty="0">
                <a:solidFill>
                  <a:srgbClr val="2F57FF"/>
                </a:solidFill>
                <a:latin typeface="Calibri" pitchFamily="34" charset="0"/>
              </a:rPr>
              <a:t>All devices can use a station’s </a:t>
            </a:r>
            <a:r>
              <a:rPr lang="en-AU" altLang="en-US" sz="2400" dirty="0">
                <a:solidFill>
                  <a:srgbClr val="000000"/>
                </a:solidFill>
                <a:latin typeface="Calibri" pitchFamily="34" charset="0"/>
              </a:rPr>
              <a:t>public</a:t>
            </a:r>
            <a:r>
              <a:rPr lang="en-AU" altLang="en-US" sz="2400" dirty="0">
                <a:solidFill>
                  <a:srgbClr val="2F57FF"/>
                </a:solidFill>
                <a:latin typeface="Calibri" pitchFamily="34" charset="0"/>
              </a:rPr>
              <a:t> key to encrypt data to send to the station.</a:t>
            </a:r>
          </a:p>
          <a:p>
            <a:pPr lvl="1" indent="-285750" defTabSz="457200" eaLnBrk="1" fontAlgn="auto" hangingPunct="1">
              <a:spcBef>
                <a:spcPts val="0"/>
              </a:spcBef>
              <a:spcAft>
                <a:spcPts val="0"/>
              </a:spcAft>
              <a:buFontTx/>
              <a:buChar char="-"/>
            </a:pPr>
            <a:r>
              <a:rPr lang="en-AU" altLang="en-US" sz="2400" dirty="0">
                <a:solidFill>
                  <a:srgbClr val="2F57FF"/>
                </a:solidFill>
                <a:latin typeface="Calibri" pitchFamily="34" charset="0"/>
              </a:rPr>
              <a:t>The receiving station decrypts the data using its own </a:t>
            </a:r>
            <a:r>
              <a:rPr lang="en-AU" altLang="en-US" sz="2400" dirty="0">
                <a:solidFill>
                  <a:srgbClr val="000000"/>
                </a:solidFill>
                <a:latin typeface="Calibri" pitchFamily="34" charset="0"/>
              </a:rPr>
              <a:t>private</a:t>
            </a:r>
            <a:r>
              <a:rPr lang="en-AU" altLang="en-US" sz="2400" dirty="0">
                <a:solidFill>
                  <a:srgbClr val="2F57FF"/>
                </a:solidFill>
                <a:latin typeface="Calibri" pitchFamily="34" charset="0"/>
              </a:rPr>
              <a:t> key.</a:t>
            </a:r>
          </a:p>
          <a:p>
            <a:pPr marL="441325" indent="-342900" defTabSz="457200" eaLnBrk="1" fontAlgn="auto" hangingPunct="1">
              <a:spcBef>
                <a:spcPct val="50000"/>
              </a:spcBef>
              <a:spcAft>
                <a:spcPts val="0"/>
              </a:spcAft>
              <a:buFontTx/>
              <a:buChar char="-"/>
            </a:pPr>
            <a:r>
              <a:rPr lang="en-AU" altLang="en-US" b="1" dirty="0">
                <a:solidFill>
                  <a:srgbClr val="2F57FF"/>
                </a:solidFill>
                <a:latin typeface="Calibri" pitchFamily="34" charset="0"/>
              </a:rPr>
              <a:t>Assured Message</a:t>
            </a:r>
          </a:p>
          <a:p>
            <a:pPr lvl="1" indent="-285750" defTabSz="457200" eaLnBrk="1" fontAlgn="auto" hangingPunct="1">
              <a:spcBef>
                <a:spcPts val="0"/>
              </a:spcBef>
              <a:spcAft>
                <a:spcPts val="0"/>
              </a:spcAft>
              <a:buFontTx/>
              <a:buChar char="-"/>
            </a:pPr>
            <a:r>
              <a:rPr lang="en-AU" altLang="en-US" sz="2400" dirty="0">
                <a:solidFill>
                  <a:srgbClr val="2F57FF"/>
                </a:solidFill>
                <a:latin typeface="Calibri" pitchFamily="34" charset="0"/>
              </a:rPr>
              <a:t>Sender uses </a:t>
            </a:r>
            <a:r>
              <a:rPr lang="en-AU" altLang="en-US" sz="2400" dirty="0">
                <a:solidFill>
                  <a:srgbClr val="000000"/>
                </a:solidFill>
                <a:latin typeface="Calibri" pitchFamily="34" charset="0"/>
              </a:rPr>
              <a:t>private</a:t>
            </a:r>
            <a:r>
              <a:rPr lang="en-AU" altLang="en-US" sz="2400" dirty="0">
                <a:solidFill>
                  <a:srgbClr val="2F57FF"/>
                </a:solidFill>
                <a:latin typeface="Calibri" pitchFamily="34" charset="0"/>
              </a:rPr>
              <a:t> key to encrypt data </a:t>
            </a:r>
          </a:p>
          <a:p>
            <a:pPr lvl="1" indent="-285750" defTabSz="457200" eaLnBrk="1" fontAlgn="auto" hangingPunct="1">
              <a:spcBef>
                <a:spcPts val="0"/>
              </a:spcBef>
              <a:spcAft>
                <a:spcPts val="0"/>
              </a:spcAft>
              <a:buFontTx/>
              <a:buChar char="-"/>
            </a:pPr>
            <a:r>
              <a:rPr lang="en-AU" altLang="en-US" sz="2400" dirty="0">
                <a:solidFill>
                  <a:srgbClr val="2F57FF"/>
                </a:solidFill>
                <a:latin typeface="Calibri" pitchFamily="34" charset="0"/>
              </a:rPr>
              <a:t>The receiving station decrypts the data using the sender’s </a:t>
            </a:r>
            <a:r>
              <a:rPr lang="en-AU" altLang="en-US" sz="2400" dirty="0">
                <a:solidFill>
                  <a:srgbClr val="000000"/>
                </a:solidFill>
                <a:latin typeface="Calibri" pitchFamily="34" charset="0"/>
              </a:rPr>
              <a:t>public</a:t>
            </a:r>
            <a:r>
              <a:rPr lang="en-AU" altLang="en-US" sz="2400" dirty="0">
                <a:solidFill>
                  <a:srgbClr val="2F57FF"/>
                </a:solidFill>
                <a:latin typeface="Calibri" pitchFamily="34" charset="0"/>
              </a:rPr>
              <a:t> key.</a:t>
            </a:r>
          </a:p>
          <a:p>
            <a:pPr lvl="1" indent="-285750" defTabSz="457200" eaLnBrk="1" fontAlgn="auto" hangingPunct="1">
              <a:spcBef>
                <a:spcPct val="50000"/>
              </a:spcBef>
              <a:spcAft>
                <a:spcPts val="0"/>
              </a:spcAft>
              <a:buFontTx/>
              <a:buChar char="-"/>
            </a:pPr>
            <a:r>
              <a:rPr lang="en-AU" altLang="en-US" sz="2400" dirty="0">
                <a:solidFill>
                  <a:srgbClr val="2F57FF"/>
                </a:solidFill>
                <a:latin typeface="Calibri" pitchFamily="34" charset="0"/>
              </a:rPr>
              <a:t>If the private key is kept secure, cannot deny sending the message (</a:t>
            </a:r>
            <a:r>
              <a:rPr lang="en-AU" altLang="en-US" sz="2400" b="1" dirty="0">
                <a:solidFill>
                  <a:srgbClr val="FF0000"/>
                </a:solidFill>
                <a:latin typeface="Calibri" pitchFamily="34" charset="0"/>
              </a:rPr>
              <a:t>non-repudiation</a:t>
            </a:r>
            <a:r>
              <a:rPr lang="en-AU" altLang="en-US" sz="2400" dirty="0">
                <a:solidFill>
                  <a:srgbClr val="2F57FF"/>
                </a:solidFill>
                <a:latin typeface="Calibri" pitchFamily="34" charset="0"/>
              </a:rPr>
              <a:t>)</a:t>
            </a:r>
          </a:p>
        </p:txBody>
      </p:sp>
      <p:sp>
        <p:nvSpPr>
          <p:cNvPr id="20483" name="AutoShape 8" descr="getfile?item=cDVhcmEyZDVnbXQvOGMvZWlzMTdwNDE1L2hpZzByMDAvYzFnOGZzaS5maWc-"/>
          <p:cNvSpPr>
            <a:spLocks noChangeAspect="1" noChangeArrowheads="1"/>
          </p:cNvSpPr>
          <p:nvPr/>
        </p:nvSpPr>
        <p:spPr bwMode="auto">
          <a:xfrm>
            <a:off x="520700" y="122238"/>
            <a:ext cx="3905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ct val="20000"/>
              </a:spcBef>
              <a:spcAft>
                <a:spcPts val="0"/>
              </a:spcAft>
              <a:buFontTx/>
              <a:buChar char="•"/>
            </a:pPr>
            <a:endParaRPr lang="en-AU" altLang="en-US" sz="2000" b="1">
              <a:solidFill>
                <a:srgbClr val="00528B"/>
              </a:solidFill>
              <a:latin typeface="Calibri" pitchFamily="34" charset="0"/>
            </a:endParaRPr>
          </a:p>
        </p:txBody>
      </p:sp>
      <p:sp>
        <p:nvSpPr>
          <p:cNvPr id="20484" name="AutoShape 10" descr="getfile?item=cDVhcmEyZDVnbXQvOGMvZWlzMTdwNDE1L2hpZzByMDAvYzFnOGZzaS5maWc-"/>
          <p:cNvSpPr>
            <a:spLocks noChangeAspect="1" noChangeArrowheads="1"/>
          </p:cNvSpPr>
          <p:nvPr/>
        </p:nvSpPr>
        <p:spPr bwMode="auto">
          <a:xfrm>
            <a:off x="38100" y="122238"/>
            <a:ext cx="3905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ct val="20000"/>
              </a:spcBef>
              <a:spcAft>
                <a:spcPts val="0"/>
              </a:spcAft>
              <a:buFontTx/>
              <a:buChar char="•"/>
            </a:pPr>
            <a:endParaRPr lang="en-AU" altLang="en-US" sz="2000" b="1">
              <a:solidFill>
                <a:srgbClr val="00528B"/>
              </a:solidFill>
              <a:latin typeface="Calibri" pitchFamily="34" charset="0"/>
            </a:endParaRPr>
          </a:p>
        </p:txBody>
      </p:sp>
      <p:sp>
        <p:nvSpPr>
          <p:cNvPr id="20485" name="AutoShape 14" descr="getfile?item=cDVhcmEyZDVnbXQvOGMvZWlzMTdwNDE1L2hpZzByMDAvYzFnOGZzaS5maWc-"/>
          <p:cNvSpPr>
            <a:spLocks noChangeAspect="1" noChangeArrowheads="1"/>
          </p:cNvSpPr>
          <p:nvPr/>
        </p:nvSpPr>
        <p:spPr bwMode="auto">
          <a:xfrm>
            <a:off x="2619375" y="2681288"/>
            <a:ext cx="3905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ct val="20000"/>
              </a:spcBef>
              <a:spcAft>
                <a:spcPts val="0"/>
              </a:spcAft>
              <a:buFontTx/>
              <a:buChar char="•"/>
            </a:pPr>
            <a:endParaRPr lang="en-AU" altLang="en-US" sz="2000" b="1">
              <a:solidFill>
                <a:srgbClr val="00528B"/>
              </a:solidFill>
              <a:latin typeface="Calibri" pitchFamily="34" charset="0"/>
            </a:endParaRPr>
          </a:p>
        </p:txBody>
      </p:sp>
      <p:sp>
        <p:nvSpPr>
          <p:cNvPr id="20486" name="AutoShape 16" descr="getfile?item=cDVhcmEyZDVnbXQvOGMvZWlzMTdwNDE1L2hpZzByMDAvYzFnOGZzaS5maWc-"/>
          <p:cNvSpPr>
            <a:spLocks noChangeAspect="1" noChangeArrowheads="1"/>
          </p:cNvSpPr>
          <p:nvPr/>
        </p:nvSpPr>
        <p:spPr bwMode="auto">
          <a:xfrm>
            <a:off x="2619375" y="2681288"/>
            <a:ext cx="3905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ct val="20000"/>
              </a:spcBef>
              <a:spcAft>
                <a:spcPts val="0"/>
              </a:spcAft>
              <a:buFontTx/>
              <a:buChar char="•"/>
            </a:pPr>
            <a:endParaRPr lang="en-AU" altLang="en-US" sz="2000" b="1">
              <a:solidFill>
                <a:srgbClr val="00528B"/>
              </a:solidFill>
              <a:latin typeface="Calibri" pitchFamily="34" charset="0"/>
            </a:endParaRPr>
          </a:p>
        </p:txBody>
      </p:sp>
      <p:sp>
        <p:nvSpPr>
          <p:cNvPr id="20487" name="AutoShape 18" descr="getfile?item=cDVhcmEyZDVnbXQvOGMvZWlzMTdwNDE1L2hpZzByMDAvYzFnOGZzaS5maWc-"/>
          <p:cNvSpPr>
            <a:spLocks noChangeAspect="1" noChangeArrowheads="1"/>
          </p:cNvSpPr>
          <p:nvPr/>
        </p:nvSpPr>
        <p:spPr bwMode="auto">
          <a:xfrm>
            <a:off x="2619375" y="2681288"/>
            <a:ext cx="3905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ct val="20000"/>
              </a:spcBef>
              <a:spcAft>
                <a:spcPts val="0"/>
              </a:spcAft>
              <a:buFontTx/>
              <a:buChar char="•"/>
            </a:pPr>
            <a:endParaRPr lang="en-AU" altLang="en-US" sz="2000" b="1">
              <a:solidFill>
                <a:srgbClr val="00528B"/>
              </a:solidFill>
              <a:latin typeface="Calibri" pitchFamily="34" charset="0"/>
            </a:endParaRPr>
          </a:p>
        </p:txBody>
      </p:sp>
      <p:sp>
        <p:nvSpPr>
          <p:cNvPr id="20488" name="AutoShape 20" descr="getfile?item=cDVhcmEyZDVnbXQvOGMvZWlzMTdwNDE1L2hpZzByMDAvYzFnOGZzaS5maWc-"/>
          <p:cNvSpPr>
            <a:spLocks noChangeAspect="1" noChangeArrowheads="1"/>
          </p:cNvSpPr>
          <p:nvPr/>
        </p:nvSpPr>
        <p:spPr bwMode="auto">
          <a:xfrm>
            <a:off x="2619375" y="2681288"/>
            <a:ext cx="3905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ct val="20000"/>
              </a:spcBef>
              <a:spcAft>
                <a:spcPts val="0"/>
              </a:spcAft>
              <a:buFontTx/>
              <a:buChar char="•"/>
            </a:pPr>
            <a:endParaRPr lang="en-AU" altLang="en-US" sz="2000" b="1">
              <a:solidFill>
                <a:srgbClr val="00528B"/>
              </a:solidFill>
              <a:latin typeface="Calibri" pitchFamily="34" charset="0"/>
            </a:endParaRPr>
          </a:p>
        </p:txBody>
      </p:sp>
      <p:sp>
        <p:nvSpPr>
          <p:cNvPr id="20489" name="AutoShape 22" descr="getfile?item=cDVhcmEyZDVnbXQvOGMvZWlzMTdwNDE1L2hpZzByMDAvYzFnOGZzaS5maWc-"/>
          <p:cNvSpPr>
            <a:spLocks noChangeAspect="1" noChangeArrowheads="1"/>
          </p:cNvSpPr>
          <p:nvPr/>
        </p:nvSpPr>
        <p:spPr bwMode="auto">
          <a:xfrm>
            <a:off x="2619375" y="2681288"/>
            <a:ext cx="3905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ct val="20000"/>
              </a:spcBef>
              <a:spcAft>
                <a:spcPts val="0"/>
              </a:spcAft>
              <a:buFontTx/>
              <a:buChar char="•"/>
            </a:pPr>
            <a:endParaRPr lang="en-AU" altLang="en-US" sz="2000" b="1">
              <a:solidFill>
                <a:srgbClr val="00528B"/>
              </a:solidFill>
              <a:latin typeface="Calibri" pitchFamily="34" charset="0"/>
            </a:endParaRPr>
          </a:p>
        </p:txBody>
      </p:sp>
      <p:sp>
        <p:nvSpPr>
          <p:cNvPr id="20490" name="AutoShape 24" descr="getfile?item=cDVhcmEyZDVnbXQvOGMvZWlzMTdwNDE1L2hpZzByMDAvYzJnOGZzaS5maWc-"/>
          <p:cNvSpPr>
            <a:spLocks noChangeAspect="1" noChangeArrowheads="1"/>
          </p:cNvSpPr>
          <p:nvPr/>
        </p:nvSpPr>
        <p:spPr bwMode="auto">
          <a:xfrm>
            <a:off x="520700" y="2636838"/>
            <a:ext cx="3905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ct val="20000"/>
              </a:spcBef>
              <a:spcAft>
                <a:spcPts val="0"/>
              </a:spcAft>
              <a:buFontTx/>
              <a:buChar char="•"/>
            </a:pPr>
            <a:endParaRPr lang="en-AU" altLang="en-US" sz="2000" b="1">
              <a:solidFill>
                <a:srgbClr val="00528B"/>
              </a:solidFill>
              <a:latin typeface="Calibri" pitchFamily="34" charset="0"/>
            </a:endParaRPr>
          </a:p>
        </p:txBody>
      </p:sp>
      <p:sp>
        <p:nvSpPr>
          <p:cNvPr id="20491" name="Rectangle 12"/>
          <p:cNvSpPr>
            <a:spLocks noChangeArrowheads="1"/>
          </p:cNvSpPr>
          <p:nvPr/>
        </p:nvSpPr>
        <p:spPr bwMode="auto">
          <a:xfrm>
            <a:off x="505460" y="428625"/>
            <a:ext cx="680974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80963" defTabSz="457200" eaLnBrk="1" fontAlgn="auto" hangingPunct="1">
              <a:spcBef>
                <a:spcPts val="0"/>
              </a:spcBef>
              <a:spcAft>
                <a:spcPts val="0"/>
              </a:spcAft>
            </a:pPr>
            <a:r>
              <a:rPr lang="en-US" altLang="en-US" sz="2800" b="1" dirty="0">
                <a:solidFill>
                  <a:srgbClr val="5B1868"/>
                </a:solidFill>
                <a:latin typeface="Calibri"/>
              </a:rPr>
              <a:t>Asymmetric, Reversible (Public Key)</a:t>
            </a:r>
          </a:p>
        </p:txBody>
      </p:sp>
    </p:spTree>
    <p:extLst>
      <p:ext uri="{BB962C8B-B14F-4D97-AF65-F5344CB8AC3E}">
        <p14:creationId xmlns:p14="http://schemas.microsoft.com/office/powerpoint/2010/main" val="154266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3675" y="404813"/>
            <a:ext cx="6575425" cy="798512"/>
          </a:xfrm>
        </p:spPr>
        <p:txBody>
          <a:bodyPr/>
          <a:lstStyle/>
          <a:p>
            <a:r>
              <a:rPr lang="en-US" altLang="en-US" smtClean="0"/>
              <a:t>Reversible Encryption</a:t>
            </a:r>
          </a:p>
        </p:txBody>
      </p:sp>
      <p:grpSp>
        <p:nvGrpSpPr>
          <p:cNvPr id="16388" name="Group 1"/>
          <p:cNvGrpSpPr>
            <a:grpSpLocks/>
          </p:cNvGrpSpPr>
          <p:nvPr/>
        </p:nvGrpSpPr>
        <p:grpSpPr bwMode="auto">
          <a:xfrm>
            <a:off x="3159124" y="1333562"/>
            <a:ext cx="5656263" cy="2411413"/>
            <a:chOff x="1431925" y="3262313"/>
            <a:chExt cx="5795963" cy="2647950"/>
          </a:xfrm>
        </p:grpSpPr>
        <p:sp>
          <p:nvSpPr>
            <p:cNvPr id="16407" name="Text Box 4"/>
            <p:cNvSpPr txBox="1">
              <a:spLocks noChangeArrowheads="1"/>
            </p:cNvSpPr>
            <p:nvPr/>
          </p:nvSpPr>
          <p:spPr bwMode="auto">
            <a:xfrm>
              <a:off x="1643063" y="4046538"/>
              <a:ext cx="1200150"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a:solidFill>
                    <a:srgbClr val="000000"/>
                  </a:solidFill>
                </a:rPr>
                <a:t>Message</a:t>
              </a:r>
            </a:p>
          </p:txBody>
        </p:sp>
        <p:sp>
          <p:nvSpPr>
            <p:cNvPr id="16408" name="Text Box 5"/>
            <p:cNvSpPr txBox="1">
              <a:spLocks noChangeArrowheads="1"/>
            </p:cNvSpPr>
            <p:nvPr/>
          </p:nvSpPr>
          <p:spPr bwMode="auto">
            <a:xfrm>
              <a:off x="6062663" y="4046538"/>
              <a:ext cx="1165225"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a:solidFill>
                    <a:srgbClr val="000000"/>
                  </a:solidFill>
                  <a:latin typeface="Symbol" pitchFamily="18" charset="2"/>
                </a:rPr>
                <a:t>rfwekfs</a:t>
              </a:r>
            </a:p>
          </p:txBody>
        </p:sp>
        <p:sp>
          <p:nvSpPr>
            <p:cNvPr id="16409" name="Rectangle 6"/>
            <p:cNvSpPr>
              <a:spLocks noChangeArrowheads="1"/>
            </p:cNvSpPr>
            <p:nvPr/>
          </p:nvSpPr>
          <p:spPr bwMode="auto">
            <a:xfrm>
              <a:off x="3563938" y="4005263"/>
              <a:ext cx="18288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457200" eaLnBrk="1" fontAlgn="auto" hangingPunct="1">
                <a:spcBef>
                  <a:spcPts val="0"/>
                </a:spcBef>
                <a:spcAft>
                  <a:spcPts val="0"/>
                </a:spcAft>
              </a:pPr>
              <a:r>
                <a:rPr lang="en-US" altLang="en-US" sz="2000">
                  <a:solidFill>
                    <a:srgbClr val="000000"/>
                  </a:solidFill>
                  <a:latin typeface="Calibri"/>
                </a:rPr>
                <a:t>Encrypt</a:t>
              </a:r>
            </a:p>
          </p:txBody>
        </p:sp>
        <p:sp>
          <p:nvSpPr>
            <p:cNvPr id="16410" name="Text Box 9"/>
            <p:cNvSpPr txBox="1">
              <a:spLocks noChangeArrowheads="1"/>
            </p:cNvSpPr>
            <p:nvPr/>
          </p:nvSpPr>
          <p:spPr bwMode="auto">
            <a:xfrm>
              <a:off x="1681163" y="5434013"/>
              <a:ext cx="1200150"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a:solidFill>
                    <a:srgbClr val="000000"/>
                  </a:solidFill>
                </a:rPr>
                <a:t>Message</a:t>
              </a:r>
            </a:p>
          </p:txBody>
        </p:sp>
        <p:sp>
          <p:nvSpPr>
            <p:cNvPr id="16411" name="Text Box 10"/>
            <p:cNvSpPr txBox="1">
              <a:spLocks noChangeArrowheads="1"/>
            </p:cNvSpPr>
            <p:nvPr/>
          </p:nvSpPr>
          <p:spPr bwMode="auto">
            <a:xfrm>
              <a:off x="5948363" y="5434013"/>
              <a:ext cx="1165225"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a:solidFill>
                    <a:srgbClr val="000000"/>
                  </a:solidFill>
                  <a:latin typeface="Symbol" pitchFamily="18" charset="2"/>
                </a:rPr>
                <a:t>rfwekfs</a:t>
              </a:r>
            </a:p>
          </p:txBody>
        </p:sp>
        <p:sp>
          <p:nvSpPr>
            <p:cNvPr id="16412" name="Rectangle 11"/>
            <p:cNvSpPr>
              <a:spLocks noChangeArrowheads="1"/>
            </p:cNvSpPr>
            <p:nvPr/>
          </p:nvSpPr>
          <p:spPr bwMode="auto">
            <a:xfrm>
              <a:off x="3563938" y="5376863"/>
              <a:ext cx="18288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457200" eaLnBrk="1" fontAlgn="auto" hangingPunct="1">
                <a:spcBef>
                  <a:spcPts val="0"/>
                </a:spcBef>
                <a:spcAft>
                  <a:spcPts val="0"/>
                </a:spcAft>
              </a:pPr>
              <a:r>
                <a:rPr lang="en-US" altLang="en-US" sz="2000">
                  <a:solidFill>
                    <a:srgbClr val="000000"/>
                  </a:solidFill>
                  <a:latin typeface="Calibri"/>
                </a:rPr>
                <a:t>Decrypt</a:t>
              </a:r>
            </a:p>
          </p:txBody>
        </p:sp>
        <p:sp>
          <p:nvSpPr>
            <p:cNvPr id="16413" name="Text Box 12"/>
            <p:cNvSpPr txBox="1">
              <a:spLocks noChangeArrowheads="1"/>
            </p:cNvSpPr>
            <p:nvPr/>
          </p:nvSpPr>
          <p:spPr bwMode="auto">
            <a:xfrm>
              <a:off x="1431925" y="3262313"/>
              <a:ext cx="1518086" cy="439357"/>
            </a:xfrm>
            <a:prstGeom prst="rect">
              <a:avLst/>
            </a:prstGeom>
            <a:solidFill>
              <a:srgbClr val="FF9933"/>
            </a:solidFill>
            <a:ln w="19050">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dirty="0" smtClean="0">
                  <a:solidFill>
                    <a:srgbClr val="000000"/>
                  </a:solidFill>
                </a:rPr>
                <a:t>Shared </a:t>
              </a:r>
              <a:r>
                <a:rPr lang="en-US" altLang="en-US" sz="2000" dirty="0">
                  <a:solidFill>
                    <a:srgbClr val="000000"/>
                  </a:solidFill>
                </a:rPr>
                <a:t>key</a:t>
              </a:r>
            </a:p>
          </p:txBody>
        </p:sp>
        <p:cxnSp>
          <p:nvCxnSpPr>
            <p:cNvPr id="16414" name="AutoShape 13"/>
            <p:cNvCxnSpPr>
              <a:cxnSpLocks noChangeShapeType="1"/>
              <a:stCxn id="16413" idx="3"/>
            </p:cNvCxnSpPr>
            <p:nvPr/>
          </p:nvCxnSpPr>
          <p:spPr bwMode="auto">
            <a:xfrm>
              <a:off x="2950011" y="3481992"/>
              <a:ext cx="1621989" cy="508984"/>
            </a:xfrm>
            <a:prstGeom prst="bentConnector3">
              <a:avLst>
                <a:gd name="adj1" fmla="val 50000"/>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15" name="Line 14"/>
            <p:cNvSpPr>
              <a:spLocks noChangeShapeType="1"/>
            </p:cNvSpPr>
            <p:nvPr/>
          </p:nvSpPr>
          <p:spPr bwMode="auto">
            <a:xfrm>
              <a:off x="2938463" y="4275138"/>
              <a:ext cx="609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pPr defTabSz="457200" eaLnBrk="1" fontAlgn="auto" hangingPunct="1">
                <a:spcBef>
                  <a:spcPts val="0"/>
                </a:spcBef>
                <a:spcAft>
                  <a:spcPts val="0"/>
                </a:spcAft>
              </a:pPr>
              <a:endParaRPr lang="en-US">
                <a:solidFill>
                  <a:srgbClr val="000000"/>
                </a:solidFill>
                <a:latin typeface="Calibri"/>
              </a:endParaRPr>
            </a:p>
          </p:txBody>
        </p:sp>
        <p:sp>
          <p:nvSpPr>
            <p:cNvPr id="16416" name="Line 15"/>
            <p:cNvSpPr>
              <a:spLocks noChangeShapeType="1"/>
            </p:cNvSpPr>
            <p:nvPr/>
          </p:nvSpPr>
          <p:spPr bwMode="auto">
            <a:xfrm flipH="1">
              <a:off x="5414963" y="5662613"/>
              <a:ext cx="533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pPr defTabSz="457200" eaLnBrk="1" fontAlgn="auto" hangingPunct="1">
                <a:spcBef>
                  <a:spcPts val="0"/>
                </a:spcBef>
                <a:spcAft>
                  <a:spcPts val="0"/>
                </a:spcAft>
              </a:pPr>
              <a:endParaRPr lang="en-US">
                <a:solidFill>
                  <a:srgbClr val="000000"/>
                </a:solidFill>
                <a:latin typeface="Calibri"/>
              </a:endParaRPr>
            </a:p>
          </p:txBody>
        </p:sp>
        <p:sp>
          <p:nvSpPr>
            <p:cNvPr id="16417" name="Line 16"/>
            <p:cNvSpPr>
              <a:spLocks noChangeShapeType="1"/>
            </p:cNvSpPr>
            <p:nvPr/>
          </p:nvSpPr>
          <p:spPr bwMode="auto">
            <a:xfrm>
              <a:off x="5376863" y="4275138"/>
              <a:ext cx="685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pPr defTabSz="457200" eaLnBrk="1" fontAlgn="auto" hangingPunct="1">
                <a:spcBef>
                  <a:spcPts val="0"/>
                </a:spcBef>
                <a:spcAft>
                  <a:spcPts val="0"/>
                </a:spcAft>
              </a:pPr>
              <a:endParaRPr lang="en-US">
                <a:solidFill>
                  <a:srgbClr val="000000"/>
                </a:solidFill>
                <a:latin typeface="Calibri"/>
              </a:endParaRPr>
            </a:p>
          </p:txBody>
        </p:sp>
        <p:sp>
          <p:nvSpPr>
            <p:cNvPr id="16418" name="Line 17"/>
            <p:cNvSpPr>
              <a:spLocks noChangeShapeType="1"/>
            </p:cNvSpPr>
            <p:nvPr/>
          </p:nvSpPr>
          <p:spPr bwMode="auto">
            <a:xfrm flipH="1">
              <a:off x="2862263" y="5662613"/>
              <a:ext cx="685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pPr defTabSz="457200" eaLnBrk="1" fontAlgn="auto" hangingPunct="1">
                <a:spcBef>
                  <a:spcPts val="0"/>
                </a:spcBef>
                <a:spcAft>
                  <a:spcPts val="0"/>
                </a:spcAft>
              </a:pPr>
              <a:endParaRPr lang="en-US">
                <a:solidFill>
                  <a:srgbClr val="000000"/>
                </a:solidFill>
                <a:latin typeface="Calibri"/>
              </a:endParaRPr>
            </a:p>
          </p:txBody>
        </p:sp>
        <p:cxnSp>
          <p:nvCxnSpPr>
            <p:cNvPr id="16419" name="AutoShape 13"/>
            <p:cNvCxnSpPr>
              <a:cxnSpLocks noChangeShapeType="1"/>
            </p:cNvCxnSpPr>
            <p:nvPr/>
          </p:nvCxnSpPr>
          <p:spPr bwMode="auto">
            <a:xfrm>
              <a:off x="2921000" y="4906963"/>
              <a:ext cx="1557338" cy="469900"/>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20" name="Text Box 12"/>
            <p:cNvSpPr txBox="1">
              <a:spLocks noChangeArrowheads="1"/>
            </p:cNvSpPr>
            <p:nvPr/>
          </p:nvSpPr>
          <p:spPr bwMode="auto">
            <a:xfrm>
              <a:off x="1431925" y="4695825"/>
              <a:ext cx="1518086" cy="439357"/>
            </a:xfrm>
            <a:prstGeom prst="rect">
              <a:avLst/>
            </a:prstGeom>
            <a:solidFill>
              <a:srgbClr val="FF9933"/>
            </a:solidFill>
            <a:ln w="19050">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dirty="0" smtClean="0">
                  <a:solidFill>
                    <a:srgbClr val="000000"/>
                  </a:solidFill>
                </a:rPr>
                <a:t>Shared key</a:t>
              </a:r>
              <a:endParaRPr lang="en-US" altLang="en-US" sz="2000" dirty="0">
                <a:solidFill>
                  <a:srgbClr val="000000"/>
                </a:solidFill>
              </a:endParaRPr>
            </a:p>
          </p:txBody>
        </p:sp>
      </p:grpSp>
      <p:grpSp>
        <p:nvGrpSpPr>
          <p:cNvPr id="16389" name="Group 18"/>
          <p:cNvGrpSpPr>
            <a:grpSpLocks/>
          </p:cNvGrpSpPr>
          <p:nvPr/>
        </p:nvGrpSpPr>
        <p:grpSpPr bwMode="auto">
          <a:xfrm>
            <a:off x="381793" y="4218626"/>
            <a:ext cx="5605463" cy="2179637"/>
            <a:chOff x="1414463" y="3336925"/>
            <a:chExt cx="5813425" cy="2573338"/>
          </a:xfrm>
        </p:grpSpPr>
        <p:sp>
          <p:nvSpPr>
            <p:cNvPr id="16393" name="Text Box 4"/>
            <p:cNvSpPr txBox="1">
              <a:spLocks noChangeArrowheads="1"/>
            </p:cNvSpPr>
            <p:nvPr/>
          </p:nvSpPr>
          <p:spPr bwMode="auto">
            <a:xfrm>
              <a:off x="1643063" y="4046538"/>
              <a:ext cx="1200150"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a:solidFill>
                    <a:srgbClr val="000000"/>
                  </a:solidFill>
                </a:rPr>
                <a:t>Message</a:t>
              </a:r>
            </a:p>
          </p:txBody>
        </p:sp>
        <p:sp>
          <p:nvSpPr>
            <p:cNvPr id="16394" name="Text Box 5"/>
            <p:cNvSpPr txBox="1">
              <a:spLocks noChangeArrowheads="1"/>
            </p:cNvSpPr>
            <p:nvPr/>
          </p:nvSpPr>
          <p:spPr bwMode="auto">
            <a:xfrm>
              <a:off x="6062663" y="4046538"/>
              <a:ext cx="1165225"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a:solidFill>
                    <a:srgbClr val="000000"/>
                  </a:solidFill>
                  <a:latin typeface="Symbol" pitchFamily="18" charset="2"/>
                </a:rPr>
                <a:t>rfwekfs</a:t>
              </a:r>
            </a:p>
          </p:txBody>
        </p:sp>
        <p:sp>
          <p:nvSpPr>
            <p:cNvPr id="16395" name="Rectangle 6"/>
            <p:cNvSpPr>
              <a:spLocks noChangeArrowheads="1"/>
            </p:cNvSpPr>
            <p:nvPr/>
          </p:nvSpPr>
          <p:spPr bwMode="auto">
            <a:xfrm>
              <a:off x="3563938" y="4005263"/>
              <a:ext cx="18288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457200" eaLnBrk="1" fontAlgn="auto" hangingPunct="1">
                <a:spcBef>
                  <a:spcPts val="0"/>
                </a:spcBef>
                <a:spcAft>
                  <a:spcPts val="0"/>
                </a:spcAft>
              </a:pPr>
              <a:r>
                <a:rPr lang="en-US" altLang="en-US" sz="2000">
                  <a:solidFill>
                    <a:srgbClr val="000000"/>
                  </a:solidFill>
                  <a:latin typeface="Calibri"/>
                </a:rPr>
                <a:t>Encrypt</a:t>
              </a:r>
            </a:p>
          </p:txBody>
        </p:sp>
        <p:sp>
          <p:nvSpPr>
            <p:cNvPr id="16396" name="Text Box 7"/>
            <p:cNvSpPr txBox="1">
              <a:spLocks noChangeArrowheads="1"/>
            </p:cNvSpPr>
            <p:nvPr/>
          </p:nvSpPr>
          <p:spPr bwMode="auto">
            <a:xfrm>
              <a:off x="1414463" y="3336925"/>
              <a:ext cx="1354137" cy="396875"/>
            </a:xfrm>
            <a:prstGeom prst="rect">
              <a:avLst/>
            </a:prstGeom>
            <a:solidFill>
              <a:srgbClr val="00FF99"/>
            </a:solidFill>
            <a:ln w="19050">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dirty="0">
                  <a:solidFill>
                    <a:srgbClr val="000000"/>
                  </a:solidFill>
                </a:rPr>
                <a:t>Public key</a:t>
              </a:r>
            </a:p>
          </p:txBody>
        </p:sp>
        <p:cxnSp>
          <p:nvCxnSpPr>
            <p:cNvPr id="16397" name="AutoShape 8"/>
            <p:cNvCxnSpPr>
              <a:cxnSpLocks noChangeShapeType="1"/>
              <a:stCxn id="16396" idx="3"/>
              <a:endCxn id="16395" idx="0"/>
            </p:cNvCxnSpPr>
            <p:nvPr/>
          </p:nvCxnSpPr>
          <p:spPr bwMode="auto">
            <a:xfrm>
              <a:off x="2768600" y="3535363"/>
              <a:ext cx="1709738" cy="469900"/>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398" name="Text Box 9"/>
            <p:cNvSpPr txBox="1">
              <a:spLocks noChangeArrowheads="1"/>
            </p:cNvSpPr>
            <p:nvPr/>
          </p:nvSpPr>
          <p:spPr bwMode="auto">
            <a:xfrm>
              <a:off x="1681163" y="5434013"/>
              <a:ext cx="1200150"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a:solidFill>
                    <a:srgbClr val="000000"/>
                  </a:solidFill>
                </a:rPr>
                <a:t>Message</a:t>
              </a:r>
            </a:p>
          </p:txBody>
        </p:sp>
        <p:sp>
          <p:nvSpPr>
            <p:cNvPr id="16399" name="Text Box 10"/>
            <p:cNvSpPr txBox="1">
              <a:spLocks noChangeArrowheads="1"/>
            </p:cNvSpPr>
            <p:nvPr/>
          </p:nvSpPr>
          <p:spPr bwMode="auto">
            <a:xfrm>
              <a:off x="5948363" y="5434013"/>
              <a:ext cx="1165225"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a:solidFill>
                    <a:srgbClr val="000000"/>
                  </a:solidFill>
                  <a:latin typeface="Symbol" pitchFamily="18" charset="2"/>
                </a:rPr>
                <a:t>rfwekfs</a:t>
              </a:r>
            </a:p>
          </p:txBody>
        </p:sp>
        <p:sp>
          <p:nvSpPr>
            <p:cNvPr id="16400" name="Rectangle 11"/>
            <p:cNvSpPr>
              <a:spLocks noChangeArrowheads="1"/>
            </p:cNvSpPr>
            <p:nvPr/>
          </p:nvSpPr>
          <p:spPr bwMode="auto">
            <a:xfrm>
              <a:off x="3563938" y="5376863"/>
              <a:ext cx="18288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457200" eaLnBrk="1" fontAlgn="auto" hangingPunct="1">
                <a:spcBef>
                  <a:spcPts val="0"/>
                </a:spcBef>
                <a:spcAft>
                  <a:spcPts val="0"/>
                </a:spcAft>
              </a:pPr>
              <a:r>
                <a:rPr lang="en-US" altLang="en-US" sz="2000">
                  <a:solidFill>
                    <a:srgbClr val="000000"/>
                  </a:solidFill>
                  <a:latin typeface="Calibri"/>
                </a:rPr>
                <a:t>Decrypt</a:t>
              </a:r>
            </a:p>
          </p:txBody>
        </p:sp>
        <p:sp>
          <p:nvSpPr>
            <p:cNvPr id="16401" name="Text Box 12"/>
            <p:cNvSpPr txBox="1">
              <a:spLocks noChangeArrowheads="1"/>
            </p:cNvSpPr>
            <p:nvPr/>
          </p:nvSpPr>
          <p:spPr bwMode="auto">
            <a:xfrm>
              <a:off x="1414463" y="4708525"/>
              <a:ext cx="1506537" cy="396875"/>
            </a:xfrm>
            <a:prstGeom prst="rect">
              <a:avLst/>
            </a:prstGeom>
            <a:solidFill>
              <a:schemeClr val="accent5">
                <a:lumMod val="20000"/>
                <a:lumOff val="80000"/>
              </a:schemeClr>
            </a:solidFill>
            <a:ln w="19050">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dirty="0">
                  <a:solidFill>
                    <a:srgbClr val="000000"/>
                  </a:solidFill>
                </a:rPr>
                <a:t>Private key</a:t>
              </a:r>
            </a:p>
          </p:txBody>
        </p:sp>
        <p:cxnSp>
          <p:nvCxnSpPr>
            <p:cNvPr id="16402" name="AutoShape 13"/>
            <p:cNvCxnSpPr>
              <a:cxnSpLocks noChangeShapeType="1"/>
              <a:stCxn id="16401" idx="3"/>
              <a:endCxn id="16400" idx="0"/>
            </p:cNvCxnSpPr>
            <p:nvPr/>
          </p:nvCxnSpPr>
          <p:spPr bwMode="auto">
            <a:xfrm>
              <a:off x="2921000" y="4906963"/>
              <a:ext cx="1557338" cy="469900"/>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03" name="Line 14"/>
            <p:cNvSpPr>
              <a:spLocks noChangeShapeType="1"/>
            </p:cNvSpPr>
            <p:nvPr/>
          </p:nvSpPr>
          <p:spPr bwMode="auto">
            <a:xfrm>
              <a:off x="2938463" y="4275138"/>
              <a:ext cx="609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pPr defTabSz="457200" eaLnBrk="1" fontAlgn="auto" hangingPunct="1">
                <a:spcBef>
                  <a:spcPts val="0"/>
                </a:spcBef>
                <a:spcAft>
                  <a:spcPts val="0"/>
                </a:spcAft>
              </a:pPr>
              <a:endParaRPr lang="en-US">
                <a:solidFill>
                  <a:srgbClr val="000000"/>
                </a:solidFill>
                <a:latin typeface="Calibri"/>
              </a:endParaRPr>
            </a:p>
          </p:txBody>
        </p:sp>
        <p:sp>
          <p:nvSpPr>
            <p:cNvPr id="16404" name="Line 15"/>
            <p:cNvSpPr>
              <a:spLocks noChangeShapeType="1"/>
            </p:cNvSpPr>
            <p:nvPr/>
          </p:nvSpPr>
          <p:spPr bwMode="auto">
            <a:xfrm flipH="1">
              <a:off x="5414963" y="5662613"/>
              <a:ext cx="533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pPr defTabSz="457200" eaLnBrk="1" fontAlgn="auto" hangingPunct="1">
                <a:spcBef>
                  <a:spcPts val="0"/>
                </a:spcBef>
                <a:spcAft>
                  <a:spcPts val="0"/>
                </a:spcAft>
              </a:pPr>
              <a:endParaRPr lang="en-US">
                <a:solidFill>
                  <a:srgbClr val="000000"/>
                </a:solidFill>
                <a:latin typeface="Calibri"/>
              </a:endParaRPr>
            </a:p>
          </p:txBody>
        </p:sp>
        <p:sp>
          <p:nvSpPr>
            <p:cNvPr id="16405" name="Line 16"/>
            <p:cNvSpPr>
              <a:spLocks noChangeShapeType="1"/>
            </p:cNvSpPr>
            <p:nvPr/>
          </p:nvSpPr>
          <p:spPr bwMode="auto">
            <a:xfrm>
              <a:off x="5376863" y="4275138"/>
              <a:ext cx="685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pPr defTabSz="457200" eaLnBrk="1" fontAlgn="auto" hangingPunct="1">
                <a:spcBef>
                  <a:spcPts val="0"/>
                </a:spcBef>
                <a:spcAft>
                  <a:spcPts val="0"/>
                </a:spcAft>
              </a:pPr>
              <a:endParaRPr lang="en-US">
                <a:solidFill>
                  <a:srgbClr val="000000"/>
                </a:solidFill>
                <a:latin typeface="Calibri"/>
              </a:endParaRPr>
            </a:p>
          </p:txBody>
        </p:sp>
        <p:sp>
          <p:nvSpPr>
            <p:cNvPr id="16406" name="Line 17"/>
            <p:cNvSpPr>
              <a:spLocks noChangeShapeType="1"/>
            </p:cNvSpPr>
            <p:nvPr/>
          </p:nvSpPr>
          <p:spPr bwMode="auto">
            <a:xfrm flipH="1">
              <a:off x="2862263" y="5662613"/>
              <a:ext cx="685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pPr defTabSz="457200" eaLnBrk="1" fontAlgn="auto" hangingPunct="1">
                <a:spcBef>
                  <a:spcPts val="0"/>
                </a:spcBef>
                <a:spcAft>
                  <a:spcPts val="0"/>
                </a:spcAft>
              </a:pPr>
              <a:endParaRPr lang="en-US">
                <a:solidFill>
                  <a:srgbClr val="000000"/>
                </a:solidFill>
                <a:latin typeface="Calibri"/>
              </a:endParaRPr>
            </a:p>
          </p:txBody>
        </p:sp>
      </p:grpSp>
      <p:cxnSp>
        <p:nvCxnSpPr>
          <p:cNvPr id="16390" name="Straight Connector 3"/>
          <p:cNvCxnSpPr>
            <a:cxnSpLocks noChangeShapeType="1"/>
          </p:cNvCxnSpPr>
          <p:nvPr/>
        </p:nvCxnSpPr>
        <p:spPr bwMode="auto">
          <a:xfrm>
            <a:off x="312738" y="4038600"/>
            <a:ext cx="8459787" cy="0"/>
          </a:xfrm>
          <a:prstGeom prst="line">
            <a:avLst/>
          </a:prstGeom>
          <a:noFill/>
          <a:ln w="38100" algn="ctr">
            <a:solidFill>
              <a:srgbClr val="C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Content Placeholder 2"/>
          <p:cNvSpPr txBox="1">
            <a:spLocks/>
          </p:cNvSpPr>
          <p:nvPr/>
        </p:nvSpPr>
        <p:spPr bwMode="auto">
          <a:xfrm>
            <a:off x="3960706" y="5380382"/>
            <a:ext cx="4306887"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defTabSz="457200">
              <a:defRPr/>
            </a:pPr>
            <a:r>
              <a:rPr lang="en-US" altLang="en-US" sz="2000" kern="0" dirty="0" smtClean="0"/>
              <a:t>Private Key – secret key</a:t>
            </a:r>
          </a:p>
          <a:p>
            <a:pPr defTabSz="457200">
              <a:defRPr/>
            </a:pPr>
            <a:endParaRPr lang="en-US" altLang="en-US" kern="0" dirty="0" smtClean="0"/>
          </a:p>
        </p:txBody>
      </p:sp>
      <p:sp>
        <p:nvSpPr>
          <p:cNvPr id="37" name="Content Placeholder 2"/>
          <p:cNvSpPr txBox="1">
            <a:spLocks/>
          </p:cNvSpPr>
          <p:nvPr/>
        </p:nvSpPr>
        <p:spPr bwMode="auto">
          <a:xfrm>
            <a:off x="3891852" y="4192194"/>
            <a:ext cx="495141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defTabSz="457200">
              <a:defRPr/>
            </a:pPr>
            <a:r>
              <a:rPr lang="en-US" altLang="en-US" sz="2000" kern="0" dirty="0" smtClean="0"/>
              <a:t>Public Key – the key is publicly known</a:t>
            </a:r>
          </a:p>
        </p:txBody>
      </p:sp>
      <p:sp>
        <p:nvSpPr>
          <p:cNvPr id="38" name="Content Placeholder 2"/>
          <p:cNvSpPr txBox="1">
            <a:spLocks/>
          </p:cNvSpPr>
          <p:nvPr/>
        </p:nvSpPr>
        <p:spPr>
          <a:xfrm>
            <a:off x="6659045" y="4733269"/>
            <a:ext cx="2156342" cy="50323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smtClean="0">
                <a:solidFill>
                  <a:srgbClr val="7030A0"/>
                </a:solidFill>
              </a:rPr>
              <a:t>Asymmetric</a:t>
            </a:r>
          </a:p>
        </p:txBody>
      </p:sp>
      <p:sp>
        <p:nvSpPr>
          <p:cNvPr id="39" name="Content Placeholder 2"/>
          <p:cNvSpPr txBox="1">
            <a:spLocks/>
          </p:cNvSpPr>
          <p:nvPr/>
        </p:nvSpPr>
        <p:spPr>
          <a:xfrm>
            <a:off x="250825" y="1412875"/>
            <a:ext cx="2016919" cy="50323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smtClean="0">
                <a:solidFill>
                  <a:srgbClr val="7030A0"/>
                </a:solidFill>
              </a:rPr>
              <a:t>Symmetric</a:t>
            </a:r>
          </a:p>
        </p:txBody>
      </p:sp>
    </p:spTree>
    <p:extLst>
      <p:ext uri="{BB962C8B-B14F-4D97-AF65-F5344CB8AC3E}">
        <p14:creationId xmlns:p14="http://schemas.microsoft.com/office/powerpoint/2010/main" val="1602616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Symmetric vs Asymmetric Key</a:t>
            </a:r>
          </a:p>
        </p:txBody>
      </p:sp>
      <p:sp>
        <p:nvSpPr>
          <p:cNvPr id="27651" name="Rectangle 3"/>
          <p:cNvSpPr>
            <a:spLocks noChangeArrowheads="1"/>
          </p:cNvSpPr>
          <p:nvPr/>
        </p:nvSpPr>
        <p:spPr bwMode="auto">
          <a:xfrm>
            <a:off x="755650" y="1916113"/>
            <a:ext cx="218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000000"/>
                </a:solidFill>
              </a:rPr>
              <a:t>Symmetric key</a:t>
            </a:r>
            <a:endParaRPr lang="en-US" altLang="en-US" b="1"/>
          </a:p>
        </p:txBody>
      </p:sp>
      <p:sp>
        <p:nvSpPr>
          <p:cNvPr id="27652" name="Rectangle 4"/>
          <p:cNvSpPr>
            <a:spLocks noChangeArrowheads="1"/>
          </p:cNvSpPr>
          <p:nvPr/>
        </p:nvSpPr>
        <p:spPr bwMode="auto">
          <a:xfrm>
            <a:off x="4565650" y="1916113"/>
            <a:ext cx="17700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000000"/>
                </a:solidFill>
              </a:rPr>
              <a:t>Asymmetric key</a:t>
            </a:r>
            <a:endParaRPr lang="en-US" altLang="en-US" b="1"/>
          </a:p>
        </p:txBody>
      </p:sp>
      <p:sp>
        <p:nvSpPr>
          <p:cNvPr id="27653" name="Rectangle 5"/>
          <p:cNvSpPr>
            <a:spLocks noChangeArrowheads="1"/>
          </p:cNvSpPr>
          <p:nvPr/>
        </p:nvSpPr>
        <p:spPr bwMode="auto">
          <a:xfrm>
            <a:off x="755650" y="2662238"/>
            <a:ext cx="24844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rPr>
              <a:t>Typically both share </a:t>
            </a:r>
          </a:p>
          <a:p>
            <a:r>
              <a:rPr lang="en-US" altLang="en-US" sz="2000">
                <a:solidFill>
                  <a:srgbClr val="000000"/>
                </a:solidFill>
              </a:rPr>
              <a:t>same key</a:t>
            </a:r>
            <a:endParaRPr lang="en-US" altLang="en-US" sz="2000"/>
          </a:p>
        </p:txBody>
      </p:sp>
      <p:sp>
        <p:nvSpPr>
          <p:cNvPr id="27654" name="Rectangle 7"/>
          <p:cNvSpPr>
            <a:spLocks noChangeArrowheads="1"/>
          </p:cNvSpPr>
          <p:nvPr/>
        </p:nvSpPr>
        <p:spPr bwMode="auto">
          <a:xfrm>
            <a:off x="774700" y="3873500"/>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rPr>
              <a:t>Typically faster x100!</a:t>
            </a:r>
            <a:endParaRPr lang="en-US" altLang="en-US" sz="2000"/>
          </a:p>
        </p:txBody>
      </p:sp>
      <p:sp>
        <p:nvSpPr>
          <p:cNvPr id="27655" name="Rectangle 8"/>
          <p:cNvSpPr>
            <a:spLocks noChangeArrowheads="1"/>
          </p:cNvSpPr>
          <p:nvPr/>
        </p:nvSpPr>
        <p:spPr bwMode="auto">
          <a:xfrm>
            <a:off x="4619625" y="3863975"/>
            <a:ext cx="1882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rPr>
              <a:t>Typically slower</a:t>
            </a:r>
            <a:endParaRPr lang="en-US" altLang="en-US" sz="2000"/>
          </a:p>
        </p:txBody>
      </p:sp>
      <p:sp>
        <p:nvSpPr>
          <p:cNvPr id="27656" name="Text Box 11"/>
          <p:cNvSpPr txBox="1">
            <a:spLocks noChangeArrowheads="1"/>
          </p:cNvSpPr>
          <p:nvPr/>
        </p:nvSpPr>
        <p:spPr bwMode="auto">
          <a:xfrm>
            <a:off x="4565650" y="2662238"/>
            <a:ext cx="403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t>Two separate keys: a public and a private key</a:t>
            </a:r>
          </a:p>
        </p:txBody>
      </p:sp>
      <p:sp>
        <p:nvSpPr>
          <p:cNvPr id="27657" name="Text Box 12"/>
          <p:cNvSpPr txBox="1">
            <a:spLocks noChangeArrowheads="1"/>
          </p:cNvSpPr>
          <p:nvPr/>
        </p:nvSpPr>
        <p:spPr bwMode="auto">
          <a:xfrm>
            <a:off x="844550" y="4772025"/>
            <a:ext cx="2636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t>Examples:</a:t>
            </a:r>
          </a:p>
          <a:p>
            <a:r>
              <a:rPr lang="en-US" altLang="en-US"/>
              <a:t>DES, IDEA, RC5, AES, …</a:t>
            </a:r>
          </a:p>
        </p:txBody>
      </p:sp>
      <p:sp>
        <p:nvSpPr>
          <p:cNvPr id="27658" name="Text Box 13"/>
          <p:cNvSpPr txBox="1">
            <a:spLocks noChangeArrowheads="1"/>
          </p:cNvSpPr>
          <p:nvPr/>
        </p:nvSpPr>
        <p:spPr bwMode="auto">
          <a:xfrm>
            <a:off x="4614863" y="4772025"/>
            <a:ext cx="3349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t>Examples:</a:t>
            </a:r>
          </a:p>
          <a:p>
            <a:r>
              <a:rPr lang="en-US" altLang="en-US" dirty="0"/>
              <a:t>RSA, </a:t>
            </a:r>
            <a:r>
              <a:rPr lang="en-US" altLang="en-US" dirty="0" err="1"/>
              <a:t>ElGamal</a:t>
            </a:r>
            <a:r>
              <a:rPr lang="en-US" altLang="en-US" dirty="0"/>
              <a:t> Encryption, ECC…</a:t>
            </a:r>
          </a:p>
        </p:txBody>
      </p:sp>
      <p:sp>
        <p:nvSpPr>
          <p:cNvPr id="27659" name="Line 14"/>
          <p:cNvSpPr>
            <a:spLocks noChangeShapeType="1"/>
          </p:cNvSpPr>
          <p:nvPr/>
        </p:nvSpPr>
        <p:spPr bwMode="auto">
          <a:xfrm>
            <a:off x="603250" y="2373313"/>
            <a:ext cx="8001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GB"/>
          </a:p>
        </p:txBody>
      </p:sp>
      <p:sp>
        <p:nvSpPr>
          <p:cNvPr id="27660" name="Line 15"/>
          <p:cNvSpPr>
            <a:spLocks noChangeShapeType="1"/>
          </p:cNvSpPr>
          <p:nvPr/>
        </p:nvSpPr>
        <p:spPr bwMode="auto">
          <a:xfrm>
            <a:off x="4337050" y="1916113"/>
            <a:ext cx="0" cy="3733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GB"/>
          </a:p>
        </p:txBody>
      </p:sp>
      <p:sp>
        <p:nvSpPr>
          <p:cNvPr id="27661" name="Line 17"/>
          <p:cNvSpPr>
            <a:spLocks noChangeShapeType="1"/>
          </p:cNvSpPr>
          <p:nvPr/>
        </p:nvSpPr>
        <p:spPr bwMode="auto">
          <a:xfrm>
            <a:off x="641350" y="3573463"/>
            <a:ext cx="79248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GB"/>
          </a:p>
        </p:txBody>
      </p:sp>
      <p:sp>
        <p:nvSpPr>
          <p:cNvPr id="27662" name="Line 18"/>
          <p:cNvSpPr>
            <a:spLocks noChangeShapeType="1"/>
          </p:cNvSpPr>
          <p:nvPr/>
        </p:nvSpPr>
        <p:spPr bwMode="auto">
          <a:xfrm>
            <a:off x="679450" y="4508500"/>
            <a:ext cx="79248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GB"/>
          </a:p>
        </p:txBody>
      </p:sp>
      <p:sp>
        <p:nvSpPr>
          <p:cNvPr id="27663" name="TextBox 1"/>
          <p:cNvSpPr txBox="1">
            <a:spLocks noChangeArrowheads="1"/>
          </p:cNvSpPr>
          <p:nvPr/>
        </p:nvSpPr>
        <p:spPr bwMode="auto">
          <a:xfrm>
            <a:off x="1195388" y="5951538"/>
            <a:ext cx="68748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400" b="1" i="1" dirty="0">
                <a:solidFill>
                  <a:srgbClr val="FF00FF"/>
                </a:solidFill>
              </a:rPr>
              <a:t>We will talk a lot more about this later (PKI) …</a:t>
            </a:r>
          </a:p>
        </p:txBody>
      </p:sp>
    </p:spTree>
    <p:extLst>
      <p:ext uri="{BB962C8B-B14F-4D97-AF65-F5344CB8AC3E}">
        <p14:creationId xmlns:p14="http://schemas.microsoft.com/office/powerpoint/2010/main" val="4006274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004219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Hashing</a:t>
            </a:r>
          </a:p>
        </p:txBody>
      </p:sp>
      <p:sp>
        <p:nvSpPr>
          <p:cNvPr id="2" name="Slide Number Placeholder 1"/>
          <p:cNvSpPr>
            <a:spLocks noGrp="1"/>
          </p:cNvSpPr>
          <p:nvPr>
            <p:ph type="sldNum" sz="quarter" idx="4"/>
          </p:nvPr>
        </p:nvSpPr>
        <p:spPr/>
        <p:txBody>
          <a:bodyPr/>
          <a:lstStyle/>
          <a:p>
            <a:fld id="{A8160BDD-7155-D744-B749-9730458604AD}" type="slidenum">
              <a:rPr lang="en-US" smtClean="0"/>
              <a:pPr/>
              <a:t>24</a:t>
            </a:fld>
            <a:endParaRPr lang="en-US" dirty="0"/>
          </a:p>
        </p:txBody>
      </p:sp>
      <p:sp>
        <p:nvSpPr>
          <p:cNvPr id="5" name="Content Placeholder 2"/>
          <p:cNvSpPr txBox="1">
            <a:spLocks/>
          </p:cNvSpPr>
          <p:nvPr/>
        </p:nvSpPr>
        <p:spPr>
          <a:xfrm>
            <a:off x="457201" y="838200"/>
            <a:ext cx="7299960" cy="164592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b="1" dirty="0">
                <a:solidFill>
                  <a:srgbClr val="ED1C24"/>
                </a:solidFill>
              </a:rPr>
              <a:t>Hashing</a:t>
            </a:r>
            <a:r>
              <a:rPr lang="en-US" sz="2400" dirty="0">
                <a:solidFill>
                  <a:srgbClr val="ED1C24"/>
                </a:solidFill>
              </a:rPr>
              <a:t>: </a:t>
            </a:r>
            <a:r>
              <a:rPr lang="en-US" sz="2400" dirty="0">
                <a:solidFill>
                  <a:srgbClr val="C00000"/>
                </a:solidFill>
              </a:rPr>
              <a:t>A process or function that transforms plaintext to ciphertext that cannot be directly decrypted.</a:t>
            </a:r>
          </a:p>
          <a:p>
            <a:pPr marL="0" indent="0" fontAlgn="auto">
              <a:spcAft>
                <a:spcPts val="0"/>
              </a:spcAft>
              <a:buClr>
                <a:srgbClr val="ED1C24"/>
              </a:buClr>
              <a:buFont typeface="Arial"/>
              <a:buNone/>
            </a:pPr>
            <a:r>
              <a:rPr lang="en-US" sz="2400" b="1" dirty="0">
                <a:solidFill>
                  <a:srgbClr val="ED1C24"/>
                </a:solidFill>
              </a:rPr>
              <a:t>Hash, hash value, </a:t>
            </a:r>
            <a:r>
              <a:rPr lang="en-US" sz="2400" dirty="0">
                <a:solidFill>
                  <a:srgbClr val="ED1C24"/>
                </a:solidFill>
              </a:rPr>
              <a:t>or </a:t>
            </a:r>
            <a:r>
              <a:rPr lang="en-US" sz="2400" b="1" dirty="0">
                <a:solidFill>
                  <a:srgbClr val="ED1C24"/>
                </a:solidFill>
              </a:rPr>
              <a:t>message digest</a:t>
            </a:r>
            <a:r>
              <a:rPr lang="en-US" sz="2400" dirty="0">
                <a:solidFill>
                  <a:srgbClr val="ED1C24"/>
                </a:solidFill>
              </a:rPr>
              <a:t>: </a:t>
            </a:r>
            <a:r>
              <a:rPr lang="en-US" sz="2400" dirty="0">
                <a:solidFill>
                  <a:srgbClr val="C00000"/>
                </a:solidFill>
              </a:rPr>
              <a:t>The value that results from hashing encryption.</a:t>
            </a:r>
            <a:endParaRPr lang="en-US" sz="2400" b="1" dirty="0">
              <a:solidFill>
                <a:srgbClr val="C00000"/>
              </a:solidFill>
            </a:endParaRPr>
          </a:p>
          <a:p>
            <a:pPr marL="0" indent="0" fontAlgn="auto">
              <a:spcAft>
                <a:spcPts val="0"/>
              </a:spcAft>
              <a:buClr>
                <a:srgbClr val="ED1C24"/>
              </a:buClr>
              <a:buFont typeface="Arial"/>
              <a:buNone/>
            </a:pPr>
            <a:endParaRPr lang="en-US" b="1" dirty="0">
              <a:solidFill>
                <a:srgbClr val="ED1C24"/>
              </a:solidFill>
            </a:endParaRPr>
          </a:p>
        </p:txBody>
      </p:sp>
      <p:sp>
        <p:nvSpPr>
          <p:cNvPr id="10" name="Content Placeholder 2"/>
          <p:cNvSpPr txBox="1">
            <a:spLocks/>
          </p:cNvSpPr>
          <p:nvPr/>
        </p:nvSpPr>
        <p:spPr>
          <a:xfrm>
            <a:off x="609600" y="2514600"/>
            <a:ext cx="7772400" cy="2133600"/>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ED1C24"/>
              </a:buClr>
            </a:pPr>
            <a:r>
              <a:rPr lang="en-US" sz="2000" dirty="0">
                <a:solidFill>
                  <a:srgbClr val="000000"/>
                </a:solidFill>
              </a:rPr>
              <a:t>Used in </a:t>
            </a:r>
            <a:r>
              <a:rPr lang="en-US" sz="2000" dirty="0" smtClean="0">
                <a:solidFill>
                  <a:srgbClr val="000000"/>
                </a:solidFill>
              </a:rPr>
              <a:t>standard password </a:t>
            </a:r>
            <a:r>
              <a:rPr lang="en-US" sz="2000" dirty="0">
                <a:solidFill>
                  <a:srgbClr val="000000"/>
                </a:solidFill>
              </a:rPr>
              <a:t>authentication schemes.</a:t>
            </a:r>
          </a:p>
          <a:p>
            <a:pPr>
              <a:buClr>
                <a:srgbClr val="ED1C24"/>
              </a:buClr>
            </a:pPr>
            <a:r>
              <a:rPr lang="en-US" sz="2000" dirty="0">
                <a:solidFill>
                  <a:srgbClr val="000000"/>
                </a:solidFill>
              </a:rPr>
              <a:t>Used in digital signatures.</a:t>
            </a:r>
          </a:p>
          <a:p>
            <a:pPr>
              <a:buClr>
                <a:srgbClr val="ED1C24"/>
              </a:buClr>
            </a:pPr>
            <a:r>
              <a:rPr lang="en-US" sz="2000" dirty="0">
                <a:solidFill>
                  <a:srgbClr val="000000"/>
                </a:solidFill>
              </a:rPr>
              <a:t>Used for verifying file integrity.</a:t>
            </a:r>
          </a:p>
          <a:p>
            <a:pPr marL="0" indent="0">
              <a:buFont typeface="Arial"/>
              <a:buNone/>
            </a:pPr>
            <a:endParaRPr lang="en-US" dirty="0">
              <a:solidFill>
                <a:srgbClr val="000000"/>
              </a:solidFill>
            </a:endParaRPr>
          </a:p>
        </p:txBody>
      </p:sp>
      <p:grpSp>
        <p:nvGrpSpPr>
          <p:cNvPr id="28" name="Group 27"/>
          <p:cNvGrpSpPr/>
          <p:nvPr/>
        </p:nvGrpSpPr>
        <p:grpSpPr>
          <a:xfrm>
            <a:off x="1127562" y="3802927"/>
            <a:ext cx="6888876" cy="2542454"/>
            <a:chOff x="1055873" y="3802927"/>
            <a:chExt cx="6888876" cy="2542454"/>
          </a:xfrm>
        </p:grpSpPr>
        <p:sp>
          <p:nvSpPr>
            <p:cNvPr id="3" name="Rectangle 2"/>
            <p:cNvSpPr/>
            <p:nvPr/>
          </p:nvSpPr>
          <p:spPr>
            <a:xfrm>
              <a:off x="1246094" y="4251435"/>
              <a:ext cx="1371600" cy="914400"/>
            </a:xfrm>
            <a:prstGeom prst="rect">
              <a:avLst/>
            </a:prstGeom>
            <a:solidFill>
              <a:srgbClr val="BBE0E3"/>
            </a:solidFill>
            <a:ln w="28575" cap="flat" cmpd="sng" algn="ctr">
              <a:solidFill>
                <a:schemeClr val="tx1"/>
              </a:solidFill>
              <a:prstDash val="solid"/>
            </a:ln>
            <a:effectLst/>
          </p:spPr>
          <p:txBody>
            <a:bodyPr rtlCol="0" anchor="ctr"/>
            <a:lstStyle/>
            <a:p>
              <a:pPr algn="ctr" eaLnBrk="1" fontAlgn="auto" hangingPunct="1">
                <a:spcBef>
                  <a:spcPts val="0"/>
                </a:spcBef>
                <a:spcAft>
                  <a:spcPts val="0"/>
                </a:spcAft>
              </a:pPr>
              <a:endParaRPr lang="en-US" sz="1100" b="1" kern="0" dirty="0">
                <a:solidFill>
                  <a:srgbClr val="FF0000"/>
                </a:solidFill>
                <a:latin typeface="Arial"/>
              </a:endParaRPr>
            </a:p>
          </p:txBody>
        </p:sp>
        <p:sp>
          <p:nvSpPr>
            <p:cNvPr id="11" name="Rectangle 10"/>
            <p:cNvSpPr/>
            <p:nvPr/>
          </p:nvSpPr>
          <p:spPr>
            <a:xfrm>
              <a:off x="1241612" y="5430981"/>
              <a:ext cx="1371600" cy="914400"/>
            </a:xfrm>
            <a:prstGeom prst="rect">
              <a:avLst/>
            </a:prstGeom>
            <a:solidFill>
              <a:srgbClr val="BBE0E3"/>
            </a:solidFill>
            <a:ln w="28575" cap="flat" cmpd="sng" algn="ctr">
              <a:solidFill>
                <a:schemeClr val="tx1"/>
              </a:solidFill>
              <a:prstDash val="solid"/>
            </a:ln>
            <a:effectLst/>
          </p:spPr>
          <p:txBody>
            <a:bodyPr rtlCol="0" anchor="ctr"/>
            <a:lstStyle/>
            <a:p>
              <a:pPr algn="ctr" eaLnBrk="1" fontAlgn="auto" hangingPunct="1">
                <a:spcBef>
                  <a:spcPts val="0"/>
                </a:spcBef>
                <a:spcAft>
                  <a:spcPts val="0"/>
                </a:spcAft>
              </a:pPr>
              <a:endParaRPr lang="en-US" sz="1100" b="1" kern="0" dirty="0">
                <a:solidFill>
                  <a:srgbClr val="FF0000"/>
                </a:solidFill>
                <a:latin typeface="Arial"/>
              </a:endParaRPr>
            </a:p>
          </p:txBody>
        </p:sp>
        <p:sp>
          <p:nvSpPr>
            <p:cNvPr id="12" name="Rectangle 11"/>
            <p:cNvSpPr/>
            <p:nvPr/>
          </p:nvSpPr>
          <p:spPr>
            <a:xfrm>
              <a:off x="3258670" y="4251435"/>
              <a:ext cx="1371600" cy="914400"/>
            </a:xfrm>
            <a:prstGeom prst="rect">
              <a:avLst/>
            </a:prstGeom>
            <a:solidFill>
              <a:srgbClr val="FFC000"/>
            </a:solidFill>
            <a:ln w="28575" cap="flat" cmpd="sng" algn="ctr">
              <a:solidFill>
                <a:schemeClr val="tx1"/>
              </a:solidFill>
              <a:prstDash val="solid"/>
            </a:ln>
            <a:effectLst/>
          </p:spPr>
          <p:txBody>
            <a:bodyPr rtlCol="0" anchor="ctr"/>
            <a:lstStyle/>
            <a:p>
              <a:pPr algn="ctr" eaLnBrk="1" fontAlgn="auto" hangingPunct="1">
                <a:spcBef>
                  <a:spcPts val="0"/>
                </a:spcBef>
                <a:spcAft>
                  <a:spcPts val="0"/>
                </a:spcAft>
              </a:pPr>
              <a:endParaRPr lang="en-US" sz="1100" b="1" kern="0" dirty="0">
                <a:solidFill>
                  <a:srgbClr val="FF0000"/>
                </a:solidFill>
                <a:latin typeface="Arial"/>
              </a:endParaRPr>
            </a:p>
          </p:txBody>
        </p:sp>
        <p:sp>
          <p:nvSpPr>
            <p:cNvPr id="13" name="Rectangle 12"/>
            <p:cNvSpPr/>
            <p:nvPr/>
          </p:nvSpPr>
          <p:spPr>
            <a:xfrm>
              <a:off x="3263152" y="5430981"/>
              <a:ext cx="1371600" cy="914400"/>
            </a:xfrm>
            <a:prstGeom prst="rect">
              <a:avLst/>
            </a:prstGeom>
            <a:solidFill>
              <a:srgbClr val="FFC000"/>
            </a:solidFill>
            <a:ln w="28575" cap="flat" cmpd="sng" algn="ctr">
              <a:solidFill>
                <a:schemeClr val="tx1"/>
              </a:solidFill>
              <a:prstDash val="solid"/>
            </a:ln>
            <a:effectLst/>
          </p:spPr>
          <p:txBody>
            <a:bodyPr rtlCol="0" anchor="ctr"/>
            <a:lstStyle/>
            <a:p>
              <a:pPr algn="ctr" eaLnBrk="1" fontAlgn="auto" hangingPunct="1">
                <a:spcBef>
                  <a:spcPts val="0"/>
                </a:spcBef>
                <a:spcAft>
                  <a:spcPts val="0"/>
                </a:spcAft>
              </a:pPr>
              <a:endParaRPr lang="en-US" sz="1100" b="1" kern="0" dirty="0">
                <a:solidFill>
                  <a:srgbClr val="FF0000"/>
                </a:solidFill>
                <a:latin typeface="Arial"/>
              </a:endParaRPr>
            </a:p>
          </p:txBody>
        </p:sp>
        <p:sp>
          <p:nvSpPr>
            <p:cNvPr id="8" name="Rectangle 7"/>
            <p:cNvSpPr/>
            <p:nvPr/>
          </p:nvSpPr>
          <p:spPr>
            <a:xfrm>
              <a:off x="5280210" y="4251435"/>
              <a:ext cx="2664539" cy="914400"/>
            </a:xfrm>
            <a:prstGeom prst="rect">
              <a:avLst/>
            </a:prstGeom>
            <a:solidFill>
              <a:srgbClr val="002060"/>
            </a:solidFill>
            <a:ln w="28575" cap="flat" cmpd="sng" algn="ctr">
              <a:solidFill>
                <a:schemeClr val="tx1"/>
              </a:solidFill>
              <a:prstDash val="solid"/>
            </a:ln>
            <a:effectLst/>
          </p:spPr>
          <p:txBody>
            <a:bodyPr rtlCol="0" anchor="ctr"/>
            <a:lstStyle/>
            <a:p>
              <a:pPr algn="ctr" eaLnBrk="1" fontAlgn="auto" hangingPunct="1">
                <a:spcBef>
                  <a:spcPts val="0"/>
                </a:spcBef>
                <a:spcAft>
                  <a:spcPts val="0"/>
                </a:spcAft>
              </a:pPr>
              <a:endParaRPr lang="en-US" sz="1100" b="1" kern="0" dirty="0">
                <a:solidFill>
                  <a:srgbClr val="FF0000"/>
                </a:solidFill>
                <a:latin typeface="Arial"/>
              </a:endParaRPr>
            </a:p>
          </p:txBody>
        </p:sp>
        <p:sp>
          <p:nvSpPr>
            <p:cNvPr id="14" name="Rectangle 13"/>
            <p:cNvSpPr/>
            <p:nvPr/>
          </p:nvSpPr>
          <p:spPr>
            <a:xfrm>
              <a:off x="5280210" y="5430981"/>
              <a:ext cx="2664539" cy="914400"/>
            </a:xfrm>
            <a:prstGeom prst="rect">
              <a:avLst/>
            </a:prstGeom>
            <a:solidFill>
              <a:srgbClr val="002060"/>
            </a:solidFill>
            <a:ln w="28575" cap="flat" cmpd="sng" algn="ctr">
              <a:solidFill>
                <a:schemeClr val="tx1"/>
              </a:solidFill>
              <a:prstDash val="solid"/>
            </a:ln>
            <a:effectLst/>
          </p:spPr>
          <p:txBody>
            <a:bodyPr rtlCol="0" anchor="ctr"/>
            <a:lstStyle/>
            <a:p>
              <a:pPr algn="ctr" eaLnBrk="1" fontAlgn="auto" hangingPunct="1">
                <a:spcBef>
                  <a:spcPts val="0"/>
                </a:spcBef>
                <a:spcAft>
                  <a:spcPts val="0"/>
                </a:spcAft>
              </a:pPr>
              <a:endParaRPr lang="en-US" sz="1100" b="1" kern="0" dirty="0">
                <a:solidFill>
                  <a:srgbClr val="FF0000"/>
                </a:solidFill>
                <a:latin typeface="Arial"/>
              </a:endParaRPr>
            </a:p>
          </p:txBody>
        </p:sp>
        <p:sp>
          <p:nvSpPr>
            <p:cNvPr id="15" name="Text Box 307"/>
            <p:cNvSpPr txBox="1">
              <a:spLocks noChangeArrowheads="1"/>
            </p:cNvSpPr>
            <p:nvPr/>
          </p:nvSpPr>
          <p:spPr bwMode="auto">
            <a:xfrm>
              <a:off x="1055874" y="4539358"/>
              <a:ext cx="17430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50000"/>
                </a:spcBef>
                <a:spcAft>
                  <a:spcPts val="0"/>
                </a:spcAft>
                <a:buClrTx/>
                <a:buFontTx/>
                <a:buNone/>
              </a:pPr>
              <a:r>
                <a:rPr lang="en-US" altLang="en-US" dirty="0">
                  <a:solidFill>
                    <a:srgbClr val="000000"/>
                  </a:solidFill>
                  <a:latin typeface="Calibri"/>
                </a:rPr>
                <a:t>"Secret"</a:t>
              </a:r>
            </a:p>
          </p:txBody>
        </p:sp>
        <p:sp>
          <p:nvSpPr>
            <p:cNvPr id="16" name="Text Box 307"/>
            <p:cNvSpPr txBox="1">
              <a:spLocks noChangeArrowheads="1"/>
            </p:cNvSpPr>
            <p:nvPr/>
          </p:nvSpPr>
          <p:spPr bwMode="auto">
            <a:xfrm>
              <a:off x="1148742" y="5595793"/>
              <a:ext cx="15573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50000"/>
                </a:spcBef>
                <a:spcAft>
                  <a:spcPts val="0"/>
                </a:spcAft>
                <a:buClrTx/>
                <a:buFontTx/>
                <a:buNone/>
              </a:pPr>
              <a:r>
                <a:rPr lang="en-US" altLang="en-US" dirty="0">
                  <a:solidFill>
                    <a:srgbClr val="000000"/>
                  </a:solidFill>
                  <a:latin typeface="Calibri"/>
                </a:rPr>
                <a:t>"Keep this secret"</a:t>
              </a:r>
            </a:p>
          </p:txBody>
        </p:sp>
        <p:sp>
          <p:nvSpPr>
            <p:cNvPr id="17" name="Text Box 307"/>
            <p:cNvSpPr txBox="1">
              <a:spLocks noChangeArrowheads="1"/>
            </p:cNvSpPr>
            <p:nvPr/>
          </p:nvSpPr>
          <p:spPr bwMode="auto">
            <a:xfrm>
              <a:off x="3165801" y="4421246"/>
              <a:ext cx="15573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50000"/>
                </a:spcBef>
                <a:spcAft>
                  <a:spcPts val="0"/>
                </a:spcAft>
                <a:buClrTx/>
                <a:buFontTx/>
                <a:buNone/>
              </a:pPr>
              <a:r>
                <a:rPr lang="en-US" altLang="en-US" dirty="0">
                  <a:solidFill>
                    <a:srgbClr val="000000"/>
                  </a:solidFill>
                  <a:latin typeface="Calibri"/>
                </a:rPr>
                <a:t>HASH FUNCTION</a:t>
              </a:r>
            </a:p>
          </p:txBody>
        </p:sp>
        <p:sp>
          <p:nvSpPr>
            <p:cNvPr id="18" name="Text Box 307"/>
            <p:cNvSpPr txBox="1">
              <a:spLocks noChangeArrowheads="1"/>
            </p:cNvSpPr>
            <p:nvPr/>
          </p:nvSpPr>
          <p:spPr bwMode="auto">
            <a:xfrm>
              <a:off x="3165801" y="5590795"/>
              <a:ext cx="15573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50000"/>
                </a:spcBef>
                <a:spcAft>
                  <a:spcPts val="0"/>
                </a:spcAft>
                <a:buClrTx/>
                <a:buFontTx/>
                <a:buNone/>
              </a:pPr>
              <a:r>
                <a:rPr lang="en-US" altLang="en-US" dirty="0">
                  <a:solidFill>
                    <a:srgbClr val="000000"/>
                  </a:solidFill>
                  <a:latin typeface="Calibri"/>
                </a:rPr>
                <a:t>HASH FUNCTION</a:t>
              </a:r>
            </a:p>
          </p:txBody>
        </p:sp>
        <p:sp>
          <p:nvSpPr>
            <p:cNvPr id="19" name="Text Box 307"/>
            <p:cNvSpPr txBox="1">
              <a:spLocks noChangeArrowheads="1"/>
            </p:cNvSpPr>
            <p:nvPr/>
          </p:nvSpPr>
          <p:spPr bwMode="auto">
            <a:xfrm>
              <a:off x="5280209" y="4284963"/>
              <a:ext cx="2664539"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ts val="0"/>
                </a:spcBef>
                <a:spcAft>
                  <a:spcPts val="0"/>
                </a:spcAft>
                <a:buClrTx/>
                <a:buFontTx/>
                <a:buNone/>
              </a:pPr>
              <a:r>
                <a:rPr lang="en-US" altLang="en-US" sz="1400" b="0" dirty="0">
                  <a:solidFill>
                    <a:srgbClr val="FFFFFF"/>
                  </a:solidFill>
                  <a:latin typeface="Consolas" panose="020B0609020204030204" pitchFamily="49" charset="0"/>
                  <a:ea typeface="Cambria Math" panose="02040503050406030204" pitchFamily="18" charset="0"/>
                  <a:cs typeface="Courier New" panose="02070309020205020404" pitchFamily="49" charset="0"/>
                </a:rPr>
                <a:t>6TE3 13LO P429 HJL7 AVGN</a:t>
              </a:r>
            </a:p>
            <a:p>
              <a:pPr algn="ctr" defTabSz="457200" eaLnBrk="1" fontAlgn="auto" hangingPunct="1">
                <a:spcBef>
                  <a:spcPts val="0"/>
                </a:spcBef>
                <a:spcAft>
                  <a:spcPts val="0"/>
                </a:spcAft>
                <a:buClrTx/>
                <a:buFontTx/>
                <a:buNone/>
              </a:pPr>
              <a:r>
                <a:rPr lang="en-US" altLang="en-US" sz="1400" b="0" dirty="0">
                  <a:solidFill>
                    <a:srgbClr val="FFFFFF"/>
                  </a:solidFill>
                  <a:latin typeface="Consolas" panose="020B0609020204030204" pitchFamily="49" charset="0"/>
                  <a:ea typeface="Cambria Math" panose="02040503050406030204" pitchFamily="18" charset="0"/>
                  <a:cs typeface="Courier New" panose="02070309020205020404" pitchFamily="49" charset="0"/>
                </a:rPr>
                <a:t>08JN D1UL 4Y89 MM20 CSN7</a:t>
              </a:r>
            </a:p>
            <a:p>
              <a:pPr algn="ctr" defTabSz="457200" eaLnBrk="1" fontAlgn="auto" hangingPunct="1">
                <a:spcBef>
                  <a:spcPts val="0"/>
                </a:spcBef>
                <a:spcAft>
                  <a:spcPts val="0"/>
                </a:spcAft>
                <a:buClrTx/>
                <a:buFontTx/>
                <a:buNone/>
              </a:pPr>
              <a:r>
                <a:rPr lang="en-US" altLang="en-US" sz="1400" b="0" dirty="0">
                  <a:solidFill>
                    <a:srgbClr val="FFFFFF"/>
                  </a:solidFill>
                  <a:latin typeface="Consolas" panose="020B0609020204030204" pitchFamily="49" charset="0"/>
                  <a:ea typeface="Cambria Math" panose="02040503050406030204" pitchFamily="18" charset="0"/>
                  <a:cs typeface="Courier New" panose="02070309020205020404" pitchFamily="49" charset="0"/>
                </a:rPr>
                <a:t>10B7 552F Q8LW 80VT VX4Y</a:t>
              </a:r>
            </a:p>
            <a:p>
              <a:pPr algn="ctr" defTabSz="457200" eaLnBrk="1" fontAlgn="auto" hangingPunct="1">
                <a:spcBef>
                  <a:spcPts val="0"/>
                </a:spcBef>
                <a:spcAft>
                  <a:spcPts val="0"/>
                </a:spcAft>
                <a:buClrTx/>
                <a:buFontTx/>
                <a:buNone/>
              </a:pPr>
              <a:r>
                <a:rPr lang="en-US" altLang="en-US" sz="1400" b="0" dirty="0">
                  <a:solidFill>
                    <a:srgbClr val="FFFFFF"/>
                  </a:solidFill>
                  <a:latin typeface="Consolas" panose="020B0609020204030204" pitchFamily="49" charset="0"/>
                  <a:ea typeface="Cambria Math" panose="02040503050406030204" pitchFamily="18" charset="0"/>
                  <a:cs typeface="Courier New" panose="02070309020205020404" pitchFamily="49" charset="0"/>
                </a:rPr>
                <a:t>PLBZ FR3X TX53 LL01 5320</a:t>
              </a:r>
            </a:p>
          </p:txBody>
        </p:sp>
        <p:sp>
          <p:nvSpPr>
            <p:cNvPr id="20" name="Text Box 307"/>
            <p:cNvSpPr txBox="1">
              <a:spLocks noChangeArrowheads="1"/>
            </p:cNvSpPr>
            <p:nvPr/>
          </p:nvSpPr>
          <p:spPr bwMode="auto">
            <a:xfrm>
              <a:off x="5280209" y="5470140"/>
              <a:ext cx="2664539"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ts val="0"/>
                </a:spcBef>
                <a:spcAft>
                  <a:spcPts val="0"/>
                </a:spcAft>
                <a:buClrTx/>
                <a:buFontTx/>
                <a:buNone/>
              </a:pPr>
              <a:r>
                <a:rPr lang="en-US" altLang="en-US" sz="1400" b="0" dirty="0">
                  <a:solidFill>
                    <a:srgbClr val="FFFFFF"/>
                  </a:solidFill>
                  <a:latin typeface="Consolas" panose="020B0609020204030204" pitchFamily="49" charset="0"/>
                  <a:cs typeface="Courier New" panose="02070309020205020404" pitchFamily="49" charset="0"/>
                </a:rPr>
                <a:t>VV30 542A 77VX X2TY UL34</a:t>
              </a:r>
            </a:p>
            <a:p>
              <a:pPr algn="ctr" defTabSz="457200" eaLnBrk="1" fontAlgn="auto" hangingPunct="1">
                <a:spcBef>
                  <a:spcPts val="0"/>
                </a:spcBef>
                <a:spcAft>
                  <a:spcPts val="0"/>
                </a:spcAft>
                <a:buClrTx/>
                <a:buFontTx/>
                <a:buNone/>
              </a:pPr>
              <a:r>
                <a:rPr lang="en-US" altLang="en-US" sz="1400" b="0" dirty="0">
                  <a:solidFill>
                    <a:srgbClr val="FFFFFF"/>
                  </a:solidFill>
                  <a:latin typeface="Consolas" panose="020B0609020204030204" pitchFamily="49" charset="0"/>
                  <a:cs typeface="Courier New" panose="02070309020205020404" pitchFamily="49" charset="0"/>
                </a:rPr>
                <a:t>JJLD 72WE R2E4 JOP7 N421</a:t>
              </a:r>
            </a:p>
            <a:p>
              <a:pPr algn="ctr" defTabSz="457200" eaLnBrk="1" fontAlgn="auto" hangingPunct="1">
                <a:spcBef>
                  <a:spcPts val="0"/>
                </a:spcBef>
                <a:spcAft>
                  <a:spcPts val="0"/>
                </a:spcAft>
                <a:buClrTx/>
                <a:buFontTx/>
                <a:buNone/>
              </a:pPr>
              <a:r>
                <a:rPr lang="en-US" altLang="en-US" sz="1400" b="0" dirty="0">
                  <a:solidFill>
                    <a:srgbClr val="FFFFFF"/>
                  </a:solidFill>
                  <a:latin typeface="Consolas" panose="020B0609020204030204" pitchFamily="49" charset="0"/>
                  <a:cs typeface="Courier New" panose="02070309020205020404" pitchFamily="49" charset="0"/>
                </a:rPr>
                <a:t>HJP4 EWQ1 HG8X LA91 00B1</a:t>
              </a:r>
            </a:p>
            <a:p>
              <a:pPr algn="ctr" defTabSz="457200" eaLnBrk="1" fontAlgn="auto" hangingPunct="1">
                <a:spcBef>
                  <a:spcPts val="0"/>
                </a:spcBef>
                <a:spcAft>
                  <a:spcPts val="0"/>
                </a:spcAft>
                <a:buClrTx/>
                <a:buFontTx/>
                <a:buNone/>
              </a:pPr>
              <a:r>
                <a:rPr lang="en-US" altLang="en-US" sz="1400" b="0" dirty="0">
                  <a:solidFill>
                    <a:srgbClr val="FFFFFF"/>
                  </a:solidFill>
                  <a:latin typeface="Consolas" panose="020B0609020204030204" pitchFamily="49" charset="0"/>
                  <a:cs typeface="Courier New" panose="02070309020205020404" pitchFamily="49" charset="0"/>
                </a:rPr>
                <a:t>SS75 5YFC M72A 9LQE 762A</a:t>
              </a:r>
            </a:p>
          </p:txBody>
        </p:sp>
        <p:cxnSp>
          <p:nvCxnSpPr>
            <p:cNvPr id="22" name="Straight Arrow Connector 21"/>
            <p:cNvCxnSpPr/>
            <p:nvPr/>
          </p:nvCxnSpPr>
          <p:spPr>
            <a:xfrm>
              <a:off x="2613212" y="4703002"/>
              <a:ext cx="64545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613212" y="5888678"/>
              <a:ext cx="64545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4630270" y="4690569"/>
              <a:ext cx="64545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630270" y="5885210"/>
              <a:ext cx="64545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 Box 307"/>
            <p:cNvSpPr txBox="1">
              <a:spLocks noChangeArrowheads="1"/>
            </p:cNvSpPr>
            <p:nvPr/>
          </p:nvSpPr>
          <p:spPr bwMode="auto">
            <a:xfrm>
              <a:off x="1055873" y="3802927"/>
              <a:ext cx="17430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50000"/>
                </a:spcBef>
                <a:spcAft>
                  <a:spcPts val="0"/>
                </a:spcAft>
                <a:buClrTx/>
                <a:buFontTx/>
                <a:buNone/>
              </a:pPr>
              <a:r>
                <a:rPr lang="en-US" altLang="en-US" dirty="0">
                  <a:solidFill>
                    <a:srgbClr val="000000"/>
                  </a:solidFill>
                  <a:latin typeface="Calibri"/>
                </a:rPr>
                <a:t>Message</a:t>
              </a:r>
            </a:p>
          </p:txBody>
        </p:sp>
        <p:sp>
          <p:nvSpPr>
            <p:cNvPr id="27" name="Text Box 307"/>
            <p:cNvSpPr txBox="1">
              <a:spLocks noChangeArrowheads="1"/>
            </p:cNvSpPr>
            <p:nvPr/>
          </p:nvSpPr>
          <p:spPr bwMode="auto">
            <a:xfrm>
              <a:off x="5740940" y="3802927"/>
              <a:ext cx="17430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50000"/>
                </a:spcBef>
                <a:spcAft>
                  <a:spcPts val="0"/>
                </a:spcAft>
                <a:buClrTx/>
                <a:buFontTx/>
                <a:buNone/>
              </a:pPr>
              <a:r>
                <a:rPr lang="en-US" altLang="en-US" dirty="0">
                  <a:solidFill>
                    <a:srgbClr val="000000"/>
                  </a:solidFill>
                  <a:latin typeface="Calibri"/>
                </a:rPr>
                <a:t>Digest</a:t>
              </a:r>
            </a:p>
          </p:txBody>
        </p:sp>
      </p:grpSp>
    </p:spTree>
    <p:extLst>
      <p:ext uri="{BB962C8B-B14F-4D97-AF65-F5344CB8AC3E}">
        <p14:creationId xmlns:p14="http://schemas.microsoft.com/office/powerpoint/2010/main" val="2178835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193675" y="179388"/>
            <a:ext cx="6575425" cy="1023937"/>
          </a:xfrm>
        </p:spPr>
        <p:txBody>
          <a:bodyPr/>
          <a:lstStyle/>
          <a:p>
            <a:pPr eaLnBrk="1" hangingPunct="1"/>
            <a:r>
              <a:rPr lang="en-US" altLang="en-US" smtClean="0"/>
              <a:t>/etc/shadow</a:t>
            </a:r>
          </a:p>
        </p:txBody>
      </p:sp>
      <p:sp>
        <p:nvSpPr>
          <p:cNvPr id="24579" name="Rectangle 1027"/>
          <p:cNvSpPr>
            <a:spLocks noGrp="1" noChangeArrowheads="1"/>
          </p:cNvSpPr>
          <p:nvPr>
            <p:ph idx="1"/>
          </p:nvPr>
        </p:nvSpPr>
        <p:spPr>
          <a:xfrm>
            <a:off x="250825" y="1412875"/>
            <a:ext cx="8382000" cy="685800"/>
          </a:xfrm>
        </p:spPr>
        <p:txBody>
          <a:bodyPr/>
          <a:lstStyle/>
          <a:p>
            <a:pPr marL="92075" indent="-92075" eaLnBrk="1" hangingPunct="1">
              <a:buFontTx/>
              <a:buNone/>
            </a:pPr>
            <a:r>
              <a:rPr lang="en-US" altLang="en-US" sz="2000" smtClean="0"/>
              <a:t> </a:t>
            </a:r>
            <a:r>
              <a:rPr lang="en-US" altLang="en-US" sz="1800" smtClean="0"/>
              <a:t>When the system administrator sets up an account, the password is typed in for the first time. The system stores the encrypted password in a secure database.</a:t>
            </a:r>
          </a:p>
        </p:txBody>
      </p:sp>
      <p:sp>
        <p:nvSpPr>
          <p:cNvPr id="24580" name="Rectangle 1028"/>
          <p:cNvSpPr>
            <a:spLocks noChangeArrowheads="1"/>
          </p:cNvSpPr>
          <p:nvPr/>
        </p:nvSpPr>
        <p:spPr bwMode="auto">
          <a:xfrm>
            <a:off x="315913" y="5157788"/>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2075" indent="-92075" defTabSz="457200" eaLnBrk="1" fontAlgn="auto" hangingPunct="1">
              <a:spcBef>
                <a:spcPct val="50000"/>
              </a:spcBef>
              <a:spcAft>
                <a:spcPts val="0"/>
              </a:spcAft>
            </a:pPr>
            <a:r>
              <a:rPr lang="en-US" altLang="en-US">
                <a:solidFill>
                  <a:srgbClr val="000000"/>
                </a:solidFill>
                <a:latin typeface="Calibri"/>
              </a:rPr>
              <a:t>Each time the user logs in after that, the system encrypts the password that has been typed in and compares it to the cyphertext stored in the database.</a:t>
            </a:r>
          </a:p>
        </p:txBody>
      </p:sp>
      <p:sp>
        <p:nvSpPr>
          <p:cNvPr id="24581" name="Rectangle 1029"/>
          <p:cNvSpPr>
            <a:spLocks noChangeArrowheads="1"/>
          </p:cNvSpPr>
          <p:nvPr/>
        </p:nvSpPr>
        <p:spPr bwMode="auto">
          <a:xfrm>
            <a:off x="354013" y="2349500"/>
            <a:ext cx="8382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2075" indent="-92075" algn="ctr" defTabSz="457200" eaLnBrk="1" fontAlgn="auto" hangingPunct="1">
              <a:spcBef>
                <a:spcPts val="0"/>
              </a:spcBef>
              <a:spcAft>
                <a:spcPts val="0"/>
              </a:spcAft>
            </a:pPr>
            <a:r>
              <a:rPr lang="en-US" altLang="en-US" sz="1600" b="1">
                <a:solidFill>
                  <a:srgbClr val="653579"/>
                </a:solidFill>
                <a:latin typeface="Lucida Console" pitchFamily="49" charset="0"/>
              </a:rPr>
              <a:t>User : Password : UID : GID : GCOS : Home : Shell</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root:</a:t>
            </a:r>
            <a:r>
              <a:rPr lang="en-US" altLang="en-US" sz="1600">
                <a:solidFill>
                  <a:srgbClr val="FF0000"/>
                </a:solidFill>
                <a:latin typeface="Lucida Console" pitchFamily="49" charset="0"/>
              </a:rPr>
              <a:t>KnR8gQb3hDYg6</a:t>
            </a:r>
            <a:r>
              <a:rPr lang="en-US" altLang="en-US" sz="1600">
                <a:solidFill>
                  <a:srgbClr val="000000"/>
                </a:solidFill>
                <a:latin typeface="Lucida Console" pitchFamily="49" charset="0"/>
              </a:rPr>
              <a:t>:0:0:root:/root:/bin/bash</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httpd:</a:t>
            </a:r>
            <a:r>
              <a:rPr lang="en-US" altLang="en-US" sz="1600">
                <a:solidFill>
                  <a:srgbClr val="FF0000"/>
                </a:solidFill>
                <a:latin typeface="Lucida Console" pitchFamily="49" charset="0"/>
              </a:rPr>
              <a:t>zYFuFaKw6ZovI</a:t>
            </a:r>
            <a:r>
              <a:rPr lang="en-US" altLang="en-US" sz="1600">
                <a:solidFill>
                  <a:srgbClr val="000000"/>
                </a:solidFill>
                <a:latin typeface="Lucida Console" pitchFamily="49" charset="0"/>
              </a:rPr>
              <a:t>:15:60:Apache_1.2.4:/home/httpd:/bin/bash</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tomas:</a:t>
            </a:r>
            <a:r>
              <a:rPr lang="en-US" altLang="en-US" sz="1600">
                <a:solidFill>
                  <a:srgbClr val="FF0000"/>
                </a:solidFill>
                <a:latin typeface="Lucida Console" pitchFamily="49" charset="0"/>
              </a:rPr>
              <a:t>k6x5IqJcB1C.Q</a:t>
            </a:r>
            <a:r>
              <a:rPr lang="en-US" altLang="en-US" sz="1600">
                <a:solidFill>
                  <a:srgbClr val="000000"/>
                </a:solidFill>
                <a:latin typeface="Lucida Console" pitchFamily="49" charset="0"/>
              </a:rPr>
              <a:t>:500:500:TommyGun:/home/tomas:/bin/bash</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guest:</a:t>
            </a:r>
            <a:r>
              <a:rPr lang="en-US" altLang="en-US" sz="1600">
                <a:solidFill>
                  <a:srgbClr val="FF0000"/>
                </a:solidFill>
                <a:latin typeface="Lucida Console" pitchFamily="49" charset="0"/>
              </a:rPr>
              <a:t>qfRc424I3/QGI</a:t>
            </a:r>
            <a:r>
              <a:rPr lang="en-US" altLang="en-US" sz="1600">
                <a:solidFill>
                  <a:srgbClr val="000000"/>
                </a:solidFill>
                <a:latin typeface="Lucida Console" pitchFamily="49" charset="0"/>
              </a:rPr>
              <a:t>:502:502:Guest User:/home/guest:/bin/pdmsh</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jacob:</a:t>
            </a:r>
            <a:r>
              <a:rPr lang="en-US" altLang="en-US" sz="1600">
                <a:solidFill>
                  <a:srgbClr val="FF0000"/>
                </a:solidFill>
                <a:latin typeface="Lucida Console" pitchFamily="49" charset="0"/>
              </a:rPr>
              <a:t>dbBOzTSdCX5HU</a:t>
            </a:r>
            <a:r>
              <a:rPr lang="en-US" altLang="en-US" sz="1600">
                <a:solidFill>
                  <a:srgbClr val="000000"/>
                </a:solidFill>
                <a:latin typeface="Lucida Console" pitchFamily="49" charset="0"/>
              </a:rPr>
              <a:t>:503:503:Linux User:/home/jacob:/bin/bash</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peterlai:</a:t>
            </a:r>
            <a:r>
              <a:rPr lang="en-US" altLang="en-US" sz="1600">
                <a:solidFill>
                  <a:srgbClr val="FF0000"/>
                </a:solidFill>
                <a:latin typeface="Lucida Console" pitchFamily="49" charset="0"/>
              </a:rPr>
              <a:t>T5RlEJUib7wOk</a:t>
            </a:r>
            <a:r>
              <a:rPr lang="en-US" altLang="en-US" sz="1600">
                <a:solidFill>
                  <a:srgbClr val="000000"/>
                </a:solidFill>
                <a:latin typeface="Lucida Console" pitchFamily="49" charset="0"/>
              </a:rPr>
              <a:t>:504:504:Linux User:/home/peterlai:/bin/bash</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toshiba:</a:t>
            </a:r>
            <a:r>
              <a:rPr lang="en-US" altLang="en-US" sz="1600">
                <a:solidFill>
                  <a:srgbClr val="FF0000"/>
                </a:solidFill>
                <a:latin typeface="Lucida Console" pitchFamily="49" charset="0"/>
              </a:rPr>
              <a:t>DPz8cCRkIQc1Q</a:t>
            </a:r>
            <a:r>
              <a:rPr lang="en-US" altLang="en-US" sz="1600">
                <a:solidFill>
                  <a:srgbClr val="000000"/>
                </a:solidFill>
                <a:latin typeface="Lucida Console" pitchFamily="49" charset="0"/>
              </a:rPr>
              <a:t>:505:502:SLIP User:/home/rest:/usr/sbin/dip -i</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victor:</a:t>
            </a:r>
            <a:r>
              <a:rPr lang="en-US" altLang="en-US" sz="1600">
                <a:solidFill>
                  <a:srgbClr val="FF0000"/>
                </a:solidFill>
                <a:latin typeface="Lucida Console" pitchFamily="49" charset="0"/>
              </a:rPr>
              <a:t>wiSml8WiVwJt2</a:t>
            </a:r>
            <a:r>
              <a:rPr lang="en-US" altLang="en-US" sz="1600">
                <a:solidFill>
                  <a:srgbClr val="000000"/>
                </a:solidFill>
                <a:latin typeface="Lucida Console" pitchFamily="49" charset="0"/>
              </a:rPr>
              <a:t>:506:506:Linux User:/home/victor:/bin/bash</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dolphin:</a:t>
            </a:r>
            <a:r>
              <a:rPr lang="en-US" altLang="en-US" sz="1600">
                <a:solidFill>
                  <a:srgbClr val="FF0000"/>
                </a:solidFill>
                <a:latin typeface="Lucida Console" pitchFamily="49" charset="0"/>
              </a:rPr>
              <a:t>5JaZ7KmR7hEzM</a:t>
            </a:r>
            <a:r>
              <a:rPr lang="en-US" altLang="en-US" sz="1600">
                <a:solidFill>
                  <a:srgbClr val="000000"/>
                </a:solidFill>
                <a:latin typeface="Lucida Console" pitchFamily="49" charset="0"/>
              </a:rPr>
              <a:t>:508:507:Mail User:/home/dolphin:/usr/bin/pine</a:t>
            </a:r>
          </a:p>
        </p:txBody>
      </p:sp>
    </p:spTree>
    <p:extLst>
      <p:ext uri="{BB962C8B-B14F-4D97-AF65-F5344CB8AC3E}">
        <p14:creationId xmlns:p14="http://schemas.microsoft.com/office/powerpoint/2010/main" val="3302770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25" y="4343400"/>
            <a:ext cx="8134350" cy="2133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500062"/>
            <a:ext cx="5019675" cy="37814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76200"/>
            <a:ext cx="3219450" cy="2314575"/>
          </a:xfrm>
          <a:prstGeom prst="rect">
            <a:avLst/>
          </a:prstGeom>
        </p:spPr>
      </p:pic>
      <p:sp>
        <p:nvSpPr>
          <p:cNvPr id="6" name="Text Box 2054"/>
          <p:cNvSpPr txBox="1">
            <a:spLocks noChangeArrowheads="1"/>
          </p:cNvSpPr>
          <p:nvPr/>
        </p:nvSpPr>
        <p:spPr bwMode="auto">
          <a:xfrm>
            <a:off x="5797943" y="2751421"/>
            <a:ext cx="3136164" cy="14779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spAutoFit/>
          </a:bodyPr>
          <a:lstStyle>
            <a:lvl1pPr>
              <a:spcBef>
                <a:spcPct val="20000"/>
              </a:spcBef>
              <a:buChar char="•"/>
              <a:defRPr sz="2400">
                <a:solidFill>
                  <a:srgbClr val="00528B"/>
                </a:solidFill>
                <a:latin typeface="Arial" panose="020B0604020202020204" pitchFamily="34" charset="0"/>
              </a:defRPr>
            </a:lvl1pPr>
            <a:lvl2pPr marL="742950" indent="-285750">
              <a:spcBef>
                <a:spcPct val="20000"/>
              </a:spcBef>
              <a:buChar char="–"/>
              <a:defRPr sz="2000">
                <a:solidFill>
                  <a:srgbClr val="00528B"/>
                </a:solidFill>
                <a:latin typeface="Arial" panose="020B0604020202020204" pitchFamily="34" charset="0"/>
              </a:defRPr>
            </a:lvl2pPr>
            <a:lvl3pPr marL="1143000" indent="-228600">
              <a:spcBef>
                <a:spcPct val="20000"/>
              </a:spcBef>
              <a:buFont typeface="Times" panose="02020603050405020304" pitchFamily="18" charset="0"/>
              <a:buChar char="•"/>
              <a:defRPr>
                <a:solidFill>
                  <a:srgbClr val="00528B"/>
                </a:solidFill>
                <a:latin typeface="Arial" panose="020B0604020202020204" pitchFamily="34" charset="0"/>
              </a:defRPr>
            </a:lvl3pPr>
            <a:lvl4pPr marL="1600200" indent="-228600">
              <a:spcBef>
                <a:spcPct val="20000"/>
              </a:spcBef>
              <a:buChar char="-"/>
              <a:defRPr sz="1600">
                <a:solidFill>
                  <a:srgbClr val="00528B"/>
                </a:solidFill>
                <a:latin typeface="Arial" panose="020B0604020202020204" pitchFamily="34" charset="0"/>
              </a:defRPr>
            </a:lvl4pPr>
            <a:lvl5pPr marL="2057400" indent="-228600">
              <a:spcBef>
                <a:spcPct val="20000"/>
              </a:spcBef>
              <a:buFont typeface="Times" panose="02020603050405020304" pitchFamily="18" charset="0"/>
              <a:buChar char="•"/>
              <a:defRPr sz="1600">
                <a:solidFill>
                  <a:srgbClr val="00528B"/>
                </a:solidFill>
                <a:latin typeface="Arial" panose="020B0604020202020204" pitchFamily="34" charset="0"/>
              </a:defRPr>
            </a:lvl5pPr>
            <a:lvl6pPr marL="2514600" indent="-228600" eaLnBrk="0" fontAlgn="base" hangingPunct="0">
              <a:spcBef>
                <a:spcPct val="20000"/>
              </a:spcBef>
              <a:spcAft>
                <a:spcPct val="0"/>
              </a:spcAft>
              <a:buFont typeface="Times" panose="02020603050405020304" pitchFamily="18" charset="0"/>
              <a:buChar char="•"/>
              <a:defRPr sz="1600">
                <a:solidFill>
                  <a:srgbClr val="00528B"/>
                </a:solidFill>
                <a:latin typeface="Arial" panose="020B0604020202020204" pitchFamily="34" charset="0"/>
              </a:defRPr>
            </a:lvl6pPr>
            <a:lvl7pPr marL="2971800" indent="-228600" eaLnBrk="0" fontAlgn="base" hangingPunct="0">
              <a:spcBef>
                <a:spcPct val="20000"/>
              </a:spcBef>
              <a:spcAft>
                <a:spcPct val="0"/>
              </a:spcAft>
              <a:buFont typeface="Times" panose="02020603050405020304" pitchFamily="18" charset="0"/>
              <a:buChar char="•"/>
              <a:defRPr sz="1600">
                <a:solidFill>
                  <a:srgbClr val="00528B"/>
                </a:solidFill>
                <a:latin typeface="Arial" panose="020B0604020202020204" pitchFamily="34" charset="0"/>
              </a:defRPr>
            </a:lvl7pPr>
            <a:lvl8pPr marL="3429000" indent="-228600" eaLnBrk="0" fontAlgn="base" hangingPunct="0">
              <a:spcBef>
                <a:spcPct val="20000"/>
              </a:spcBef>
              <a:spcAft>
                <a:spcPct val="0"/>
              </a:spcAft>
              <a:buFont typeface="Times" panose="02020603050405020304" pitchFamily="18" charset="0"/>
              <a:buChar char="•"/>
              <a:defRPr sz="1600">
                <a:solidFill>
                  <a:srgbClr val="00528B"/>
                </a:solidFill>
                <a:latin typeface="Arial" panose="020B0604020202020204" pitchFamily="34" charset="0"/>
              </a:defRPr>
            </a:lvl8pPr>
            <a:lvl9pPr marL="3886200" indent="-228600" eaLnBrk="0" fontAlgn="base" hangingPunct="0">
              <a:spcBef>
                <a:spcPct val="20000"/>
              </a:spcBef>
              <a:spcAft>
                <a:spcPct val="0"/>
              </a:spcAft>
              <a:buFont typeface="Times" panose="02020603050405020304" pitchFamily="18" charset="0"/>
              <a:buChar char="•"/>
              <a:defRPr sz="1600">
                <a:solidFill>
                  <a:srgbClr val="00528B"/>
                </a:solidFill>
                <a:latin typeface="Arial" panose="020B0604020202020204" pitchFamily="34" charset="0"/>
              </a:defRPr>
            </a:lvl9pPr>
          </a:lstStyle>
          <a:p>
            <a:pPr eaLnBrk="1" hangingPunct="1">
              <a:spcBef>
                <a:spcPct val="0"/>
              </a:spcBef>
              <a:buFontTx/>
              <a:buNone/>
            </a:pPr>
            <a:r>
              <a:rPr lang="en-US" altLang="en-US" sz="2000" b="1" dirty="0" smtClean="0">
                <a:solidFill>
                  <a:srgbClr val="FF0000"/>
                </a:solidFill>
                <a:latin typeface="Calibri" panose="020F0502020204030204" pitchFamily="34" charset="0"/>
              </a:rPr>
              <a:t>Biometric systems </a:t>
            </a:r>
            <a:r>
              <a:rPr lang="en-US" altLang="en-US" sz="2000" b="1" dirty="0" smtClean="0">
                <a:latin typeface="Calibri" panose="020F0502020204030204" pitchFamily="34" charset="0"/>
              </a:rPr>
              <a:t>define a pattern for comparison</a:t>
            </a:r>
          </a:p>
          <a:p>
            <a:pPr eaLnBrk="1" hangingPunct="1">
              <a:spcBef>
                <a:spcPts val="1200"/>
              </a:spcBef>
              <a:buFontTx/>
              <a:buNone/>
            </a:pPr>
            <a:r>
              <a:rPr lang="en-US" altLang="en-US" sz="2000" i="1" dirty="0" smtClean="0">
                <a:latin typeface="Calibri" panose="020F0502020204030204" pitchFamily="34" charset="0"/>
              </a:rPr>
              <a:t>Similar to – but not the same as</a:t>
            </a:r>
            <a:r>
              <a:rPr lang="en-US" altLang="en-US" sz="2000" i="1" dirty="0">
                <a:latin typeface="Calibri" panose="020F0502020204030204" pitchFamily="34" charset="0"/>
              </a:rPr>
              <a:t> – </a:t>
            </a:r>
            <a:r>
              <a:rPr lang="en-US" altLang="en-US" sz="2000" i="1" dirty="0" smtClean="0">
                <a:latin typeface="Calibri" panose="020F0502020204030204" pitchFamily="34" charset="0"/>
              </a:rPr>
              <a:t>a hash algorithm</a:t>
            </a:r>
          </a:p>
        </p:txBody>
      </p:sp>
    </p:spTree>
    <p:extLst>
      <p:ext uri="{BB962C8B-B14F-4D97-AF65-F5344CB8AC3E}">
        <p14:creationId xmlns:p14="http://schemas.microsoft.com/office/powerpoint/2010/main" val="1697207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367547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323528" y="1340768"/>
            <a:ext cx="8568952" cy="4968552"/>
          </a:xfrm>
        </p:spPr>
        <p:txBody>
          <a:bodyPr/>
          <a:lstStyle/>
          <a:p>
            <a:pPr>
              <a:spcBef>
                <a:spcPts val="1800"/>
              </a:spcBef>
            </a:pPr>
            <a:r>
              <a:rPr lang="en-US" sz="2400" dirty="0"/>
              <a:t>Trying to keep the design of a security system secret as its only method of security is called </a:t>
            </a:r>
            <a:r>
              <a:rPr lang="en-US" sz="2400" i="1" dirty="0"/>
              <a:t>security through obscurity</a:t>
            </a:r>
            <a:r>
              <a:rPr lang="en-US" sz="2400" dirty="0"/>
              <a:t>. </a:t>
            </a:r>
          </a:p>
          <a:p>
            <a:pPr>
              <a:spcBef>
                <a:spcPts val="1800"/>
              </a:spcBef>
            </a:pPr>
            <a:r>
              <a:rPr lang="en-US" altLang="en-US" sz="2400" dirty="0" smtClean="0"/>
              <a:t>You cannot safely </a:t>
            </a:r>
            <a:r>
              <a:rPr lang="en-US" altLang="en-US" sz="2400" dirty="0"/>
              <a:t>assume that an eavesdropper doesn't have complete details of any/all encryption and decryption algorithms </a:t>
            </a:r>
          </a:p>
          <a:p>
            <a:pPr marL="0" marR="0" lvl="0" indent="0" algn="ctr" defTabSz="457200" rtl="0" eaLnBrk="1" fontAlgn="auto" latinLnBrk="0" hangingPunct="1">
              <a:lnSpc>
                <a:spcPct val="100000"/>
              </a:lnSpc>
              <a:spcBef>
                <a:spcPts val="1800"/>
              </a:spcBef>
              <a:spcAft>
                <a:spcPts val="0"/>
              </a:spcAft>
              <a:buClr>
                <a:srgbClr val="ED1C24"/>
              </a:buClr>
              <a:buSzTx/>
              <a:buFont typeface="Arial"/>
              <a:buNone/>
              <a:tabLst/>
              <a:defRPr/>
            </a:pPr>
            <a:r>
              <a:rPr kumimoji="0" lang="en-US" sz="2000" b="1" i="0" u="none" strike="noStrike" kern="1200" cap="none" spc="0" normalizeH="0" baseline="0" noProof="0" dirty="0">
                <a:ln>
                  <a:noFill/>
                </a:ln>
                <a:solidFill>
                  <a:srgbClr val="000000"/>
                </a:solidFill>
                <a:effectLst/>
                <a:uLnTx/>
                <a:uFillTx/>
                <a:latin typeface="Calibri"/>
                <a:ea typeface="+mn-ea"/>
                <a:cs typeface="+mn-cs"/>
              </a:rPr>
              <a:t>Shannon’s Maxim (1949): </a:t>
            </a:r>
            <a:r>
              <a:rPr kumimoji="0" lang="en-US" sz="2000" b="1" i="1" u="none" strike="noStrike" kern="1200" cap="none" spc="0" normalizeH="0" baseline="0" noProof="0" dirty="0">
                <a:ln>
                  <a:noFill/>
                </a:ln>
                <a:solidFill>
                  <a:srgbClr val="000000"/>
                </a:solidFill>
                <a:effectLst/>
                <a:uLnTx/>
                <a:uFillTx/>
                <a:latin typeface="Calibri"/>
                <a:ea typeface="+mn-ea"/>
                <a:cs typeface="+mn-cs"/>
              </a:rPr>
              <a:t>Design systems under the assumption that </a:t>
            </a:r>
            <a:br>
              <a:rPr kumimoji="0" lang="en-US" sz="2000" b="1" i="1" u="none" strike="noStrike" kern="1200" cap="none" spc="0" normalizeH="0" baseline="0" noProof="0" dirty="0">
                <a:ln>
                  <a:noFill/>
                </a:ln>
                <a:solidFill>
                  <a:srgbClr val="000000"/>
                </a:solidFill>
                <a:effectLst/>
                <a:uLnTx/>
                <a:uFillTx/>
                <a:latin typeface="Calibri"/>
                <a:ea typeface="+mn-ea"/>
                <a:cs typeface="+mn-cs"/>
              </a:rPr>
            </a:br>
            <a:r>
              <a:rPr kumimoji="0" lang="en-US" sz="2000" b="1" i="1" u="none" strike="noStrike" kern="1200" cap="none" spc="0" normalizeH="0" baseline="0" noProof="0" dirty="0">
                <a:ln>
                  <a:noFill/>
                </a:ln>
                <a:solidFill>
                  <a:srgbClr val="000000"/>
                </a:solidFill>
                <a:effectLst/>
                <a:uLnTx/>
                <a:uFillTx/>
                <a:latin typeface="Calibri"/>
                <a:ea typeface="+mn-ea"/>
                <a:cs typeface="+mn-cs"/>
              </a:rPr>
              <a:t>the enemy will immediately gain full familiarity with them</a:t>
            </a:r>
          </a:p>
          <a:p>
            <a:pPr>
              <a:spcBef>
                <a:spcPts val="1800"/>
              </a:spcBef>
            </a:pPr>
            <a:r>
              <a:rPr lang="en-US" altLang="en-US" sz="2400" dirty="0"/>
              <a:t>A security protocol can be considered secure only if someone who knows all of the details of these algorithms is unable to recover a message without trying every possible key. </a:t>
            </a:r>
            <a:endParaRPr lang="en-US" altLang="en-US" sz="2400" dirty="0" smtClean="0"/>
          </a:p>
          <a:p>
            <a:pPr marL="0" lvl="0" indent="0" algn="ctr">
              <a:spcBef>
                <a:spcPts val="1800"/>
              </a:spcBef>
              <a:buNone/>
            </a:pPr>
            <a:r>
              <a:rPr lang="en-US" sz="2000" b="1" dirty="0" err="1">
                <a:solidFill>
                  <a:srgbClr val="000000"/>
                </a:solidFill>
              </a:rPr>
              <a:t>Kerckhoffs's</a:t>
            </a:r>
            <a:r>
              <a:rPr lang="en-US" sz="2000" b="1" dirty="0">
                <a:solidFill>
                  <a:srgbClr val="000000"/>
                </a:solidFill>
              </a:rPr>
              <a:t> principle (1883): </a:t>
            </a:r>
            <a:r>
              <a:rPr lang="en-US" sz="2000" b="1" i="1" dirty="0">
                <a:solidFill>
                  <a:srgbClr val="000000"/>
                </a:solidFill>
              </a:rPr>
              <a:t>A cryptosystem should be secure even if everything about the system, except the key, is public </a:t>
            </a:r>
            <a:r>
              <a:rPr lang="en-US" sz="2000" b="1" i="1" dirty="0" smtClean="0">
                <a:solidFill>
                  <a:srgbClr val="000000"/>
                </a:solidFill>
              </a:rPr>
              <a:t>knowledge</a:t>
            </a:r>
            <a:endParaRPr lang="en-US" sz="2000" b="1" i="1" dirty="0">
              <a:solidFill>
                <a:srgbClr val="000000"/>
              </a:solidFill>
            </a:endParaRPr>
          </a:p>
        </p:txBody>
      </p:sp>
      <p:sp>
        <p:nvSpPr>
          <p:cNvPr id="33795" name="Title 2"/>
          <p:cNvSpPr>
            <a:spLocks noGrp="1"/>
          </p:cNvSpPr>
          <p:nvPr>
            <p:ph type="title"/>
          </p:nvPr>
        </p:nvSpPr>
        <p:spPr>
          <a:xfrm>
            <a:off x="193675" y="179388"/>
            <a:ext cx="6575425" cy="1023937"/>
          </a:xfrm>
        </p:spPr>
        <p:txBody>
          <a:bodyPr/>
          <a:lstStyle/>
          <a:p>
            <a:r>
              <a:rPr lang="en-GB" altLang="en-US" dirty="0"/>
              <a:t>Securing Encryption</a:t>
            </a:r>
          </a:p>
        </p:txBody>
      </p:sp>
    </p:spTree>
    <p:extLst>
      <p:ext uri="{BB962C8B-B14F-4D97-AF65-F5344CB8AC3E}">
        <p14:creationId xmlns:p14="http://schemas.microsoft.com/office/powerpoint/2010/main" val="2191223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55567" cy="844611"/>
          </a:xfrm>
        </p:spPr>
        <p:txBody>
          <a:bodyPr/>
          <a:lstStyle/>
          <a:p>
            <a:r>
              <a:rPr lang="en-GB" altLang="en-US" dirty="0"/>
              <a:t>Securing Encryption</a:t>
            </a:r>
            <a:endParaRPr lang="en-US" dirty="0"/>
          </a:p>
        </p:txBody>
      </p:sp>
      <p:sp>
        <p:nvSpPr>
          <p:cNvPr id="3" name="Slide Number Placeholder 2"/>
          <p:cNvSpPr>
            <a:spLocks noGrp="1"/>
          </p:cNvSpPr>
          <p:nvPr>
            <p:ph type="sldNum" sz="quarter" idx="4"/>
          </p:nvPr>
        </p:nvSpPr>
        <p:spPr/>
        <p:txBody>
          <a:body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29</a:t>
            </a:fld>
            <a:endParaRPr lang="en-US" dirty="0">
              <a:latin typeface="Calibri"/>
            </a:endParaRPr>
          </a:p>
        </p:txBody>
      </p:sp>
      <p:sp>
        <p:nvSpPr>
          <p:cNvPr id="4" name="Content Placeholder 3"/>
          <p:cNvSpPr>
            <a:spLocks noGrp="1"/>
          </p:cNvSpPr>
          <p:nvPr>
            <p:ph idx="1"/>
          </p:nvPr>
        </p:nvSpPr>
        <p:spPr>
          <a:xfrm>
            <a:off x="827584" y="1412776"/>
            <a:ext cx="7128791" cy="4714158"/>
          </a:xfrm>
        </p:spPr>
        <p:txBody>
          <a:bodyPr/>
          <a:lstStyle/>
          <a:p>
            <a:pPr>
              <a:spcBef>
                <a:spcPts val="1800"/>
              </a:spcBef>
            </a:pPr>
            <a:r>
              <a:rPr lang="en-US" altLang="en-US" sz="2400" dirty="0"/>
              <a:t>The important feature of most cryptographic operations is that they are easy to perform if you have the right information and infeasible to perform if you don't have that information.</a:t>
            </a:r>
          </a:p>
          <a:p>
            <a:pPr>
              <a:spcBef>
                <a:spcPts val="1800"/>
              </a:spcBef>
            </a:pPr>
            <a:r>
              <a:rPr lang="en-US" altLang="en-US" sz="2400" dirty="0" smtClean="0"/>
              <a:t>Ultimately</a:t>
            </a:r>
            <a:r>
              <a:rPr lang="en-US" altLang="en-US" sz="2400" dirty="0"/>
              <a:t>, security rests on the infeasibility of trying all possible decryption-key </a:t>
            </a:r>
            <a:r>
              <a:rPr lang="en-US" altLang="en-US" sz="2400" dirty="0" smtClean="0"/>
              <a:t>values</a:t>
            </a:r>
          </a:p>
          <a:p>
            <a:pPr>
              <a:spcBef>
                <a:spcPts val="1200"/>
              </a:spcBef>
            </a:pPr>
            <a:r>
              <a:rPr lang="en-US" altLang="en-US" sz="2400" dirty="0"/>
              <a:t>Encryption systems must incorporate an element of </a:t>
            </a:r>
            <a:r>
              <a:rPr lang="en-US" altLang="en-US" sz="2400" b="1" dirty="0">
                <a:solidFill>
                  <a:srgbClr val="0070C0"/>
                </a:solidFill>
              </a:rPr>
              <a:t>randomness</a:t>
            </a:r>
            <a:r>
              <a:rPr lang="en-US" altLang="en-US" sz="2400" dirty="0"/>
              <a:t> to ensure that </a:t>
            </a:r>
            <a:r>
              <a:rPr lang="en-US" altLang="en-US" sz="2400" b="1" dirty="0">
                <a:solidFill>
                  <a:srgbClr val="FF0000"/>
                </a:solidFill>
              </a:rPr>
              <a:t>each plaintext maps to one of a large number of possible </a:t>
            </a:r>
            <a:r>
              <a:rPr lang="en-US" altLang="en-US" sz="2400" b="1" dirty="0" err="1">
                <a:solidFill>
                  <a:srgbClr val="FF0000"/>
                </a:solidFill>
              </a:rPr>
              <a:t>ciphertexts</a:t>
            </a:r>
            <a:endParaRPr lang="en-US" altLang="en-US" sz="2400" b="1" dirty="0">
              <a:solidFill>
                <a:srgbClr val="FF0000"/>
              </a:solidFill>
            </a:endParaRPr>
          </a:p>
          <a:p>
            <a:pPr lvl="1">
              <a:spcBef>
                <a:spcPts val="1200"/>
              </a:spcBef>
            </a:pPr>
            <a:r>
              <a:rPr lang="en-US" altLang="en-US" sz="2400" b="1" i="1" dirty="0"/>
              <a:t>Strengthens the properties of </a:t>
            </a:r>
            <a:r>
              <a:rPr lang="en-US" altLang="en-US" sz="2400" b="1" i="1" dirty="0">
                <a:solidFill>
                  <a:srgbClr val="FF0000"/>
                </a:solidFill>
              </a:rPr>
              <a:t>Confusion</a:t>
            </a:r>
            <a:r>
              <a:rPr lang="en-US" altLang="en-US" sz="2400" b="1" i="1" dirty="0"/>
              <a:t> and </a:t>
            </a:r>
            <a:r>
              <a:rPr lang="en-US" altLang="en-US" sz="2400" b="1" i="1" dirty="0">
                <a:solidFill>
                  <a:srgbClr val="FF0000"/>
                </a:solidFill>
              </a:rPr>
              <a:t>Diffusion</a:t>
            </a:r>
          </a:p>
          <a:p>
            <a:pPr>
              <a:spcBef>
                <a:spcPts val="1800"/>
              </a:spcBef>
            </a:pPr>
            <a:endParaRPr lang="en-GB" altLang="en-US" sz="2400" dirty="0"/>
          </a:p>
          <a:p>
            <a:pPr marL="0" indent="0" algn="ctr">
              <a:spcBef>
                <a:spcPts val="1800"/>
              </a:spcBef>
              <a:buNone/>
            </a:pPr>
            <a:endParaRPr lang="en-US" sz="2000" dirty="0"/>
          </a:p>
        </p:txBody>
      </p:sp>
    </p:spTree>
    <p:extLst>
      <p:ext uri="{BB962C8B-B14F-4D97-AF65-F5344CB8AC3E}">
        <p14:creationId xmlns:p14="http://schemas.microsoft.com/office/powerpoint/2010/main" val="358102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3675" y="179388"/>
            <a:ext cx="6575425" cy="1023937"/>
          </a:xfrm>
        </p:spPr>
        <p:txBody>
          <a:bodyPr/>
          <a:lstStyle/>
          <a:p>
            <a:pPr eaLnBrk="1" hangingPunct="1"/>
            <a:r>
              <a:rPr lang="en-US" altLang="en-US" smtClean="0"/>
              <a:t>Security Management</a:t>
            </a:r>
            <a:endParaRPr lang="en-GB" altLang="en-US" smtClean="0"/>
          </a:p>
        </p:txBody>
      </p:sp>
      <p:sp>
        <p:nvSpPr>
          <p:cNvPr id="11267" name="Rectangle 3"/>
          <p:cNvSpPr>
            <a:spLocks noGrp="1" noChangeArrowheads="1"/>
          </p:cNvSpPr>
          <p:nvPr>
            <p:ph idx="1"/>
          </p:nvPr>
        </p:nvSpPr>
        <p:spPr>
          <a:xfrm>
            <a:off x="539750" y="1628775"/>
            <a:ext cx="6624538" cy="4679950"/>
          </a:xfrm>
        </p:spPr>
        <p:txBody>
          <a:bodyPr/>
          <a:lstStyle/>
          <a:p>
            <a:pPr eaLnBrk="1" hangingPunct="1">
              <a:spcBef>
                <a:spcPts val="2400"/>
              </a:spcBef>
            </a:pPr>
            <a:r>
              <a:rPr lang="en-US" altLang="en-US" sz="2800" dirty="0" smtClean="0"/>
              <a:t>The </a:t>
            </a:r>
            <a:r>
              <a:rPr lang="en-US" altLang="en-US" sz="2800" b="1" i="1" dirty="0" smtClean="0">
                <a:solidFill>
                  <a:schemeClr val="accent2"/>
                </a:solidFill>
              </a:rPr>
              <a:t>security policy</a:t>
            </a:r>
            <a:r>
              <a:rPr lang="en-US" altLang="en-US" sz="2800" i="1" dirty="0" smtClean="0"/>
              <a:t> </a:t>
            </a:r>
            <a:r>
              <a:rPr lang="en-US" altLang="en-US" sz="2800" dirty="0" smtClean="0"/>
              <a:t>defines what information is to be protected and from whom</a:t>
            </a:r>
          </a:p>
          <a:p>
            <a:pPr eaLnBrk="1" hangingPunct="1">
              <a:spcBef>
                <a:spcPts val="2400"/>
              </a:spcBef>
            </a:pPr>
            <a:r>
              <a:rPr lang="en-US" altLang="en-US" sz="2800" b="1" i="1" dirty="0" smtClean="0">
                <a:solidFill>
                  <a:schemeClr val="accent2"/>
                </a:solidFill>
              </a:rPr>
              <a:t>S</a:t>
            </a:r>
            <a:r>
              <a:rPr lang="en-GB" altLang="en-US" sz="2800" b="1" i="1" dirty="0" err="1" smtClean="0">
                <a:solidFill>
                  <a:schemeClr val="accent2"/>
                </a:solidFill>
              </a:rPr>
              <a:t>ecurity</a:t>
            </a:r>
            <a:r>
              <a:rPr lang="en-GB" altLang="en-US" sz="2800" b="1" i="1" dirty="0" smtClean="0">
                <a:solidFill>
                  <a:schemeClr val="accent2"/>
                </a:solidFill>
              </a:rPr>
              <a:t> </a:t>
            </a:r>
            <a:r>
              <a:rPr lang="en-US" altLang="en-US" sz="2800" b="1" i="1" dirty="0" smtClean="0">
                <a:solidFill>
                  <a:schemeClr val="accent2"/>
                </a:solidFill>
              </a:rPr>
              <a:t>mechanisms</a:t>
            </a:r>
            <a:r>
              <a:rPr lang="en-GB" altLang="en-US" sz="2800" dirty="0" smtClean="0"/>
              <a:t> </a:t>
            </a:r>
            <a:r>
              <a:rPr lang="en-US" altLang="en-US" sz="2800" dirty="0" smtClean="0"/>
              <a:t>implement aspects of the </a:t>
            </a:r>
            <a:r>
              <a:rPr lang="en-US" altLang="en-US" sz="2800" b="1" dirty="0" smtClean="0">
                <a:solidFill>
                  <a:srgbClr val="333399"/>
                </a:solidFill>
              </a:rPr>
              <a:t>security policy</a:t>
            </a:r>
            <a:r>
              <a:rPr lang="en-US" altLang="en-US" sz="2800" dirty="0" smtClean="0"/>
              <a:t>, and their </a:t>
            </a:r>
            <a:r>
              <a:rPr lang="en-US" altLang="en-US" sz="2800" b="1" dirty="0" smtClean="0">
                <a:solidFill>
                  <a:srgbClr val="7030A0"/>
                </a:solidFill>
              </a:rPr>
              <a:t>effectiveness</a:t>
            </a:r>
            <a:r>
              <a:rPr lang="en-US" altLang="en-US" sz="2800" dirty="0" smtClean="0">
                <a:solidFill>
                  <a:srgbClr val="7030A0"/>
                </a:solidFill>
              </a:rPr>
              <a:t> </a:t>
            </a:r>
            <a:r>
              <a:rPr lang="en-GB" altLang="en-US" sz="2800" dirty="0" smtClean="0"/>
              <a:t>m</a:t>
            </a:r>
            <a:r>
              <a:rPr lang="en-US" altLang="en-US" sz="2800" dirty="0" err="1" smtClean="0"/>
              <a:t>ust</a:t>
            </a:r>
            <a:r>
              <a:rPr lang="en-GB" altLang="en-US" sz="2800" dirty="0" smtClean="0"/>
              <a:t> be monitored</a:t>
            </a:r>
            <a:endParaRPr lang="en-US" altLang="en-US" sz="2800" dirty="0" smtClean="0"/>
          </a:p>
        </p:txBody>
      </p:sp>
    </p:spTree>
    <p:extLst>
      <p:ext uri="{BB962C8B-B14F-4D97-AF65-F5344CB8AC3E}">
        <p14:creationId xmlns:p14="http://schemas.microsoft.com/office/powerpoint/2010/main" val="4288082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9604" y="183098"/>
            <a:ext cx="8455567" cy="844611"/>
          </a:xfrm>
        </p:spPr>
        <p:txBody>
          <a:bodyPr/>
          <a:lstStyle/>
          <a:p>
            <a:r>
              <a:rPr lang="en-US" dirty="0"/>
              <a:t>Types of Cryptographic </a:t>
            </a:r>
            <a:r>
              <a:rPr lang="en-US" dirty="0" smtClean="0"/>
              <a:t>Attacks</a:t>
            </a:r>
            <a:endParaRPr 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30</a:t>
            </a:fld>
            <a:endParaRPr lang="en-US" dirty="0"/>
          </a:p>
        </p:txBody>
      </p:sp>
      <p:graphicFrame>
        <p:nvGraphicFramePr>
          <p:cNvPr id="5" name="Group 23"/>
          <p:cNvGraphicFramePr>
            <a:graphicFrameLocks noGrp="1"/>
          </p:cNvGraphicFramePr>
          <p:nvPr>
            <p:extLst>
              <p:ext uri="{D42A27DB-BD31-4B8C-83A1-F6EECF244321}">
                <p14:modId xmlns:p14="http://schemas.microsoft.com/office/powerpoint/2010/main" val="3806666626"/>
              </p:ext>
            </p:extLst>
          </p:nvPr>
        </p:nvGraphicFramePr>
        <p:xfrm>
          <a:off x="179512" y="2492896"/>
          <a:ext cx="8762999" cy="3596640"/>
        </p:xfrm>
        <a:graphic>
          <a:graphicData uri="http://schemas.openxmlformats.org/drawingml/2006/table">
            <a:tbl>
              <a:tblPr/>
              <a:tblGrid>
                <a:gridCol w="1905000">
                  <a:extLst>
                    <a:ext uri="{9D8B030D-6E8A-4147-A177-3AD203B41FA5}">
                      <a16:colId xmlns="" xmlns:a16="http://schemas.microsoft.com/office/drawing/2014/main" val="20000"/>
                    </a:ext>
                  </a:extLst>
                </a:gridCol>
                <a:gridCol w="6857999">
                  <a:extLst>
                    <a:ext uri="{9D8B030D-6E8A-4147-A177-3AD203B41FA5}">
                      <a16:colId xmlns=""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cap="none" normalizeH="0" baseline="0" dirty="0">
                          <a:ln>
                            <a:noFill/>
                          </a:ln>
                          <a:solidFill>
                            <a:schemeClr val="bg1"/>
                          </a:solidFill>
                          <a:effectLst/>
                          <a:latin typeface="Calibri"/>
                          <a:cs typeface="Calibri"/>
                        </a:rPr>
                        <a:t>Cryptographic  Attack Type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20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Calibri"/>
                          <a:ea typeface="+mn-ea"/>
                          <a:cs typeface="Calibri"/>
                        </a:rPr>
                        <a:t>Downgrade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exploits the need for backward compatibility.</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forces a computer to abandon the use of encrypted messages in favor of plaintext messages.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mn-lt"/>
                          <a:ea typeface="+mn-ea"/>
                          <a:cs typeface="Calibri"/>
                        </a:rPr>
                        <a:t>Replay attack</a:t>
                      </a:r>
                      <a:endParaRPr kumimoji="0" lang="en-US" sz="20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intercepts session keys or authentication traffic.</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uses them later to authenticate and gain access.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2927131896"/>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mn-lt"/>
                          <a:ea typeface="+mn-ea"/>
                          <a:cs typeface="Calibri"/>
                        </a:rPr>
                        <a:t>Weak implementation attacks</a:t>
                      </a:r>
                      <a:endParaRPr kumimoji="0" lang="en-US" sz="20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Focus on how the cryptographic system is implemented.</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(Other cryptographic attacks focus on the algorithm used to encrypt the targeted data.) </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2356594700"/>
                  </a:ext>
                </a:extLst>
              </a:tr>
            </a:tbl>
          </a:graphicData>
        </a:graphic>
      </p:graphicFrame>
      <p:sp>
        <p:nvSpPr>
          <p:cNvPr id="6" name="Content Placeholder 2"/>
          <p:cNvSpPr txBox="1">
            <a:spLocks/>
          </p:cNvSpPr>
          <p:nvPr/>
        </p:nvSpPr>
        <p:spPr>
          <a:xfrm>
            <a:off x="430328" y="1412776"/>
            <a:ext cx="8174119" cy="86409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rgbClr val="0070C0"/>
                </a:solidFill>
              </a:rPr>
              <a:t>Cryptographic </a:t>
            </a:r>
            <a:r>
              <a:rPr lang="en-US" sz="2400" dirty="0" smtClean="0">
                <a:solidFill>
                  <a:srgbClr val="0070C0"/>
                </a:solidFill>
              </a:rPr>
              <a:t>Attacks try to exploit </a:t>
            </a:r>
            <a:r>
              <a:rPr lang="en-US" sz="2400" dirty="0">
                <a:solidFill>
                  <a:srgbClr val="0070C0"/>
                </a:solidFill>
              </a:rPr>
              <a:t>weaknesses in </a:t>
            </a:r>
            <a:r>
              <a:rPr lang="en-US" sz="2400" dirty="0" smtClean="0">
                <a:solidFill>
                  <a:srgbClr val="0070C0"/>
                </a:solidFill>
              </a:rPr>
              <a:t>encryption algorithms, </a:t>
            </a:r>
            <a:r>
              <a:rPr lang="en-US" sz="2400" dirty="0">
                <a:solidFill>
                  <a:srgbClr val="0070C0"/>
                </a:solidFill>
              </a:rPr>
              <a:t>protocols, and key-management systems.</a:t>
            </a:r>
          </a:p>
        </p:txBody>
      </p:sp>
    </p:spTree>
    <p:extLst>
      <p:ext uri="{BB962C8B-B14F-4D97-AF65-F5344CB8AC3E}">
        <p14:creationId xmlns:p14="http://schemas.microsoft.com/office/powerpoint/2010/main" val="491808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Cryptographic Attacks</a:t>
            </a:r>
          </a:p>
        </p:txBody>
      </p:sp>
      <p:sp>
        <p:nvSpPr>
          <p:cNvPr id="2" name="Slide Number Placeholder 1"/>
          <p:cNvSpPr>
            <a:spLocks noGrp="1"/>
          </p:cNvSpPr>
          <p:nvPr>
            <p:ph type="sldNum" sz="quarter" idx="4"/>
          </p:nvPr>
        </p:nvSpPr>
        <p:spPr/>
        <p:txBody>
          <a:bodyPr/>
          <a:lstStyle/>
          <a:p>
            <a:fld id="{A8160BDD-7155-D744-B749-9730458604AD}" type="slidenum">
              <a:rPr lang="en-US" smtClean="0"/>
              <a:pPr/>
              <a:t>31</a:t>
            </a:fld>
            <a:endParaRPr lang="en-US" dirty="0"/>
          </a:p>
        </p:txBody>
      </p:sp>
      <p:graphicFrame>
        <p:nvGraphicFramePr>
          <p:cNvPr id="5" name="Group 23"/>
          <p:cNvGraphicFramePr>
            <a:graphicFrameLocks noGrp="1"/>
          </p:cNvGraphicFramePr>
          <p:nvPr>
            <p:extLst>
              <p:ext uri="{D42A27DB-BD31-4B8C-83A1-F6EECF244321}">
                <p14:modId xmlns:p14="http://schemas.microsoft.com/office/powerpoint/2010/main" val="2713405277"/>
              </p:ext>
            </p:extLst>
          </p:nvPr>
        </p:nvGraphicFramePr>
        <p:xfrm>
          <a:off x="179512" y="1412776"/>
          <a:ext cx="8839200" cy="4724400"/>
        </p:xfrm>
        <a:graphic>
          <a:graphicData uri="http://schemas.openxmlformats.org/drawingml/2006/table">
            <a:tbl>
              <a:tblPr/>
              <a:tblGrid>
                <a:gridCol w="1600200">
                  <a:extLst>
                    <a:ext uri="{9D8B030D-6E8A-4147-A177-3AD203B41FA5}">
                      <a16:colId xmlns="" xmlns:a16="http://schemas.microsoft.com/office/drawing/2014/main" val="20000"/>
                    </a:ext>
                  </a:extLst>
                </a:gridCol>
                <a:gridCol w="7239000">
                  <a:extLst>
                    <a:ext uri="{9D8B030D-6E8A-4147-A177-3AD203B41FA5}">
                      <a16:colId xmlns="" xmlns:a16="http://schemas.microsoft.com/office/drawing/2014/main" val="20001"/>
                    </a:ext>
                  </a:extLst>
                </a:gridCol>
              </a:tblGrid>
              <a:tr h="507112">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Cryptographic  Attack Type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cap="none" normalizeH="0" baseline="0" dirty="0">
                          <a:ln>
                            <a:noFill/>
                          </a:ln>
                          <a:solidFill>
                            <a:schemeClr val="tx1"/>
                          </a:solidFill>
                          <a:effectLst/>
                          <a:latin typeface="Calibri"/>
                          <a:cs typeface="Calibri"/>
                        </a:rPr>
                        <a:t>Known plaintext attack (KPA)</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has a plaintext message and its corresponding ciphertext.</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tries to derive the correlation between them to determine the encryption key.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Calibri"/>
                          <a:ea typeface="+mn-ea"/>
                          <a:cs typeface="Calibri"/>
                        </a:rPr>
                        <a:t>Chosen plaintext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encrypts a selected plaintext message.</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analyzes the resulting ciphertext to crack the cipher. </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Calibri"/>
                          <a:ea typeface="+mn-ea"/>
                          <a:cs typeface="Calibri"/>
                        </a:rPr>
                        <a:t>Ciphertext-only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has access to ciphertext.</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tries to use frequency analysis or other methods to break the cipher.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mn-lt"/>
                          <a:ea typeface="+mn-ea"/>
                          <a:cs typeface="Calibri"/>
                        </a:rPr>
                        <a:t>Chosen ciphertext attack</a:t>
                      </a:r>
                      <a:endParaRPr kumimoji="0" lang="en-US" sz="20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analyzes a selected ciphertext message and tries to find the matching plaintext. </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2927131896"/>
                  </a:ext>
                </a:extLst>
              </a:tr>
            </a:tbl>
          </a:graphicData>
        </a:graphic>
      </p:graphicFrame>
    </p:spTree>
    <p:extLst>
      <p:ext uri="{BB962C8B-B14F-4D97-AF65-F5344CB8AC3E}">
        <p14:creationId xmlns:p14="http://schemas.microsoft.com/office/powerpoint/2010/main" val="274602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160BDD-7155-D744-B749-9730458604AD}" type="slidenum">
              <a:rPr lang="en-US" smtClean="0"/>
              <a:pPr/>
              <a:t>32</a:t>
            </a:fld>
            <a:endParaRPr lang="en-US" dirty="0"/>
          </a:p>
        </p:txBody>
      </p:sp>
      <p:sp>
        <p:nvSpPr>
          <p:cNvPr id="6" name="Content Placeholder 2"/>
          <p:cNvSpPr txBox="1">
            <a:spLocks/>
          </p:cNvSpPr>
          <p:nvPr/>
        </p:nvSpPr>
        <p:spPr>
          <a:xfrm>
            <a:off x="457201" y="609600"/>
            <a:ext cx="6781800" cy="97914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a:solidFill>
                  <a:schemeClr val="accent1"/>
                </a:solidFill>
              </a:rPr>
              <a:t>Brute Force Attack</a:t>
            </a:r>
            <a:r>
              <a:rPr lang="en-US" sz="2400" dirty="0">
                <a:solidFill>
                  <a:schemeClr val="accent1"/>
                </a:solidFill>
              </a:rPr>
              <a:t>: </a:t>
            </a:r>
            <a:r>
              <a:rPr lang="en-US" sz="2400" dirty="0">
                <a:solidFill>
                  <a:srgbClr val="C00000"/>
                </a:solidFill>
              </a:rPr>
              <a:t>Attacker tries all possible combinations in an attempt to find the one you use.</a:t>
            </a:r>
          </a:p>
        </p:txBody>
      </p:sp>
      <p:sp>
        <p:nvSpPr>
          <p:cNvPr id="3" name="TextBox 2"/>
          <p:cNvSpPr txBox="1"/>
          <p:nvPr/>
        </p:nvSpPr>
        <p:spPr>
          <a:xfrm>
            <a:off x="847439" y="1676400"/>
            <a:ext cx="3663439" cy="400110"/>
          </a:xfrm>
          <a:prstGeom prst="rect">
            <a:avLst/>
          </a:prstGeom>
          <a:noFill/>
        </p:spPr>
        <p:txBody>
          <a:bodyPr wrap="none" rtlCol="0">
            <a:spAutoFit/>
          </a:bodyPr>
          <a:lstStyle/>
          <a:p>
            <a:pPr marL="285750" indent="-285750">
              <a:spcBef>
                <a:spcPts val="1200"/>
              </a:spcBef>
              <a:buFont typeface="Arial" pitchFamily="34" charset="0"/>
              <a:buChar char="•"/>
            </a:pPr>
            <a:r>
              <a:rPr lang="en-US" sz="2000" dirty="0"/>
              <a:t>Commonly used for passwords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4" y="2362199"/>
            <a:ext cx="3076575" cy="184594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201" y="4038600"/>
            <a:ext cx="2587625" cy="194071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100" y="4400477"/>
            <a:ext cx="3135790" cy="185784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8776" y="1778921"/>
            <a:ext cx="2228850" cy="173355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4200" y="1778921"/>
            <a:ext cx="1981200" cy="1409700"/>
          </a:xfrm>
          <a:prstGeom prst="rect">
            <a:avLst/>
          </a:prstGeom>
        </p:spPr>
      </p:pic>
    </p:spTree>
    <p:extLst>
      <p:ext uri="{BB962C8B-B14F-4D97-AF65-F5344CB8AC3E}">
        <p14:creationId xmlns:p14="http://schemas.microsoft.com/office/powerpoint/2010/main" val="2323922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533400" y="1143000"/>
            <a:ext cx="7790659" cy="4648200"/>
          </a:xfrm>
        </p:spPr>
        <p:txBody>
          <a:bodyPr/>
          <a:lstStyle/>
          <a:p>
            <a:pPr marL="0" indent="0">
              <a:buNone/>
            </a:pPr>
            <a:r>
              <a:rPr lang="en-US" altLang="en-US" sz="2400" dirty="0"/>
              <a:t>For example:</a:t>
            </a:r>
          </a:p>
          <a:p>
            <a:pPr>
              <a:spcBef>
                <a:spcPts val="1200"/>
              </a:spcBef>
            </a:pPr>
            <a:r>
              <a:rPr lang="en-US" altLang="en-US" sz="2000" dirty="0"/>
              <a:t>A brute force attack must perform 2^128 trial decryptions to discover what a 128-bit key actually is. </a:t>
            </a:r>
          </a:p>
          <a:p>
            <a:pPr>
              <a:spcBef>
                <a:spcPts val="1200"/>
              </a:spcBef>
            </a:pPr>
            <a:r>
              <a:rPr lang="en-US" altLang="en-US" sz="2000" dirty="0"/>
              <a:t>However, there are only one million possible values for microseconds, resulting in only one million possible choices for the PRNG seed. </a:t>
            </a:r>
          </a:p>
          <a:p>
            <a:pPr>
              <a:spcBef>
                <a:spcPts val="1200"/>
              </a:spcBef>
            </a:pPr>
            <a:r>
              <a:rPr lang="en-US" altLang="en-US" sz="2000" dirty="0"/>
              <a:t>So if you know the 128 bits of the key actually came from a time value that you can guess plus/minus 1000 microseconds, then your search becomes </a:t>
            </a:r>
            <a:r>
              <a:rPr lang="en-US" altLang="en-US" sz="2000" dirty="0">
                <a:solidFill>
                  <a:srgbClr val="7030A0"/>
                </a:solidFill>
              </a:rPr>
              <a:t>340282366920938463463374607431</a:t>
            </a:r>
            <a:r>
              <a:rPr lang="en-US" altLang="en-US" sz="2000" dirty="0"/>
              <a:t> times easier!</a:t>
            </a:r>
          </a:p>
          <a:p>
            <a:pPr marL="742950" lvl="2" indent="-342900">
              <a:spcBef>
                <a:spcPts val="1200"/>
              </a:spcBef>
            </a:pPr>
            <a:r>
              <a:rPr lang="en-US" altLang="en-US" sz="2000" dirty="0">
                <a:solidFill>
                  <a:srgbClr val="0070C0"/>
                </a:solidFill>
              </a:rPr>
              <a:t>Testing all one million possibilities took about 25 seconds on an HP 712/80 in 1995, when the Netscape browser started using encryption to secure communications with webservers.</a:t>
            </a:r>
          </a:p>
          <a:p>
            <a:pPr marL="342900" lvl="1" indent="-342900">
              <a:spcBef>
                <a:spcPts val="1200"/>
              </a:spcBef>
            </a:pPr>
            <a:r>
              <a:rPr lang="en-GB" altLang="en-US" sz="2200" dirty="0"/>
              <a:t>Randomness in cryptography is still a very active research area.</a:t>
            </a:r>
          </a:p>
          <a:p>
            <a:pPr marL="742950" lvl="2" indent="-342900">
              <a:spcBef>
                <a:spcPts val="1200"/>
              </a:spcBef>
            </a:pPr>
            <a:endParaRPr lang="en-US" altLang="en-US" sz="2000" dirty="0">
              <a:solidFill>
                <a:srgbClr val="0070C0"/>
              </a:solidFill>
            </a:endParaRPr>
          </a:p>
          <a:p>
            <a:pPr>
              <a:spcBef>
                <a:spcPts val="1200"/>
              </a:spcBef>
            </a:pPr>
            <a:endParaRPr lang="en-US" altLang="en-US" sz="2000" dirty="0"/>
          </a:p>
        </p:txBody>
      </p:sp>
      <p:sp>
        <p:nvSpPr>
          <p:cNvPr id="23555" name="Title 2"/>
          <p:cNvSpPr>
            <a:spLocks noGrp="1"/>
          </p:cNvSpPr>
          <p:nvPr>
            <p:ph type="title"/>
          </p:nvPr>
        </p:nvSpPr>
        <p:spPr>
          <a:xfrm>
            <a:off x="193675" y="179388"/>
            <a:ext cx="6575425" cy="1023937"/>
          </a:xfrm>
        </p:spPr>
        <p:txBody>
          <a:bodyPr/>
          <a:lstStyle/>
          <a:p>
            <a:r>
              <a:rPr lang="en-GB" altLang="en-US"/>
              <a:t>Brute Force</a:t>
            </a:r>
          </a:p>
        </p:txBody>
      </p:sp>
      <p:sp>
        <p:nvSpPr>
          <p:cNvPr id="6" name="TextBox 3"/>
          <p:cNvSpPr txBox="1">
            <a:spLocks noChangeArrowheads="1"/>
          </p:cNvSpPr>
          <p:nvPr/>
        </p:nvSpPr>
        <p:spPr bwMode="auto">
          <a:xfrm>
            <a:off x="184148" y="6172200"/>
            <a:ext cx="8697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dirty="0"/>
              <a:t>Ian Goldberg and David Wagner, Randomness and the Netscape Browser Dr. Dobb's Journal January 1996</a:t>
            </a:r>
          </a:p>
          <a:p>
            <a:r>
              <a:rPr lang="en-US" altLang="en-US" sz="1400" dirty="0"/>
              <a:t>https://people.eecs.berkeley.edu/~daw/papers/ddj-netscape.html </a:t>
            </a:r>
          </a:p>
        </p:txBody>
      </p:sp>
    </p:spTree>
    <p:extLst>
      <p:ext uri="{BB962C8B-B14F-4D97-AF65-F5344CB8AC3E}">
        <p14:creationId xmlns:p14="http://schemas.microsoft.com/office/powerpoint/2010/main" val="1917469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142523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4"/>
          </p:nvPr>
        </p:nvSpPr>
        <p:spPr/>
        <p:txBody>
          <a:body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35</a:t>
            </a:fld>
            <a:endParaRPr lang="en-US" dirty="0">
              <a:latin typeface="Calibri"/>
            </a:endParaRPr>
          </a:p>
        </p:txBody>
      </p:sp>
      <p:sp>
        <p:nvSpPr>
          <p:cNvPr id="4" name="Content Placeholder 3"/>
          <p:cNvSpPr>
            <a:spLocks noGrp="1"/>
          </p:cNvSpPr>
          <p:nvPr>
            <p:ph idx="1"/>
          </p:nvPr>
        </p:nvSpPr>
        <p:spPr>
          <a:xfrm>
            <a:off x="341924" y="1307130"/>
            <a:ext cx="7758468" cy="4756786"/>
          </a:xfrm>
        </p:spPr>
        <p:txBody>
          <a:bodyPr/>
          <a:lstStyle/>
          <a:p>
            <a:pPr>
              <a:spcBef>
                <a:spcPts val="1800"/>
              </a:spcBef>
            </a:pPr>
            <a:r>
              <a:rPr lang="en-US" sz="2400" dirty="0"/>
              <a:t>Application developers need not become experts in cryptography to be able to use cryptography in their applications. </a:t>
            </a:r>
          </a:p>
          <a:p>
            <a:pPr lvl="1">
              <a:spcBef>
                <a:spcPts val="1800"/>
              </a:spcBef>
            </a:pPr>
            <a:r>
              <a:rPr lang="en-US" sz="2200" dirty="0"/>
              <a:t>They simply use an application programming interface (API) to a cryptography module (library). </a:t>
            </a:r>
          </a:p>
          <a:p>
            <a:pPr>
              <a:spcBef>
                <a:spcPts val="1800"/>
              </a:spcBef>
            </a:pPr>
            <a:r>
              <a:rPr lang="en-US" sz="2400" dirty="0"/>
              <a:t>Programmers don’t have to worry what the implementation of the cryptography, they only have to understand how to provide plaintext or </a:t>
            </a:r>
            <a:r>
              <a:rPr lang="en-US" sz="2400" dirty="0" err="1"/>
              <a:t>cyphertext</a:t>
            </a:r>
            <a:r>
              <a:rPr lang="en-US" sz="2400" dirty="0"/>
              <a:t> to the API and get the answer back from the API.</a:t>
            </a:r>
          </a:p>
        </p:txBody>
      </p:sp>
    </p:spTree>
    <p:extLst>
      <p:ext uri="{BB962C8B-B14F-4D97-AF65-F5344CB8AC3E}">
        <p14:creationId xmlns:p14="http://schemas.microsoft.com/office/powerpoint/2010/main" val="2371109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4"/>
          </p:nvPr>
        </p:nvSpPr>
        <p:spPr/>
        <p:txBody>
          <a:body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36</a:t>
            </a:fld>
            <a:endParaRPr lang="en-US" dirty="0">
              <a:latin typeface="Calibri"/>
            </a:endParaRPr>
          </a:p>
        </p:txBody>
      </p:sp>
      <p:sp>
        <p:nvSpPr>
          <p:cNvPr id="4" name="Content Placeholder 3"/>
          <p:cNvSpPr>
            <a:spLocks noGrp="1"/>
          </p:cNvSpPr>
          <p:nvPr>
            <p:ph idx="1"/>
          </p:nvPr>
        </p:nvSpPr>
        <p:spPr>
          <a:xfrm>
            <a:off x="341924" y="1307130"/>
            <a:ext cx="7758468" cy="4756786"/>
          </a:xfrm>
        </p:spPr>
        <p:txBody>
          <a:bodyPr/>
          <a:lstStyle/>
          <a:p>
            <a:pPr>
              <a:spcBef>
                <a:spcPts val="1800"/>
              </a:spcBef>
            </a:pPr>
            <a:r>
              <a:rPr lang="en-US" sz="2400" dirty="0" smtClean="0"/>
              <a:t>Similarly, </a:t>
            </a:r>
            <a:r>
              <a:rPr lang="en-US" sz="2400" u="sng" dirty="0" smtClean="0"/>
              <a:t>there is no point in knowing a lot of algorithm names</a:t>
            </a:r>
            <a:r>
              <a:rPr lang="en-US" sz="2400" dirty="0" smtClean="0"/>
              <a:t> </a:t>
            </a:r>
            <a:endParaRPr lang="en-US" sz="2400" dirty="0"/>
          </a:p>
          <a:p>
            <a:pPr lvl="1">
              <a:spcBef>
                <a:spcPts val="1800"/>
              </a:spcBef>
            </a:pPr>
            <a:r>
              <a:rPr lang="en-US" sz="2200" dirty="0" smtClean="0"/>
              <a:t>There are hundreds of symmetric and hash algorithms (not so many asymmetric) from the past, and more coming in the future </a:t>
            </a:r>
            <a:endParaRPr lang="en-US" sz="2200" dirty="0"/>
          </a:p>
          <a:p>
            <a:pPr>
              <a:spcBef>
                <a:spcPts val="1800"/>
              </a:spcBef>
            </a:pPr>
            <a:r>
              <a:rPr lang="en-US" sz="2400" dirty="0" smtClean="0"/>
              <a:t>The important thing to do is to find out if a particular algorithm is </a:t>
            </a:r>
            <a:r>
              <a:rPr lang="en-US" sz="2400" b="1" i="1" dirty="0" smtClean="0">
                <a:solidFill>
                  <a:srgbClr val="FF0000"/>
                </a:solidFill>
              </a:rPr>
              <a:t>currently</a:t>
            </a:r>
            <a:r>
              <a:rPr lang="en-US" sz="2400" b="1" i="1" dirty="0" smtClean="0"/>
              <a:t> considered secure</a:t>
            </a:r>
            <a:r>
              <a:rPr lang="en-US" sz="2400" dirty="0" smtClean="0"/>
              <a:t>. This list changes over time, and getting an expert opinion is only sensible </a:t>
            </a:r>
            <a:endParaRPr lang="en-US" sz="2400" dirty="0"/>
          </a:p>
        </p:txBody>
      </p:sp>
    </p:spTree>
    <p:extLst>
      <p:ext uri="{BB962C8B-B14F-4D97-AF65-F5344CB8AC3E}">
        <p14:creationId xmlns:p14="http://schemas.microsoft.com/office/powerpoint/2010/main" val="1338070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992270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3675" y="179388"/>
            <a:ext cx="6575425" cy="1023937"/>
          </a:xfrm>
        </p:spPr>
        <p:txBody>
          <a:bodyPr/>
          <a:lstStyle/>
          <a:p>
            <a:pPr eaLnBrk="1" hangingPunct="1"/>
            <a:r>
              <a:rPr lang="en-US" altLang="en-US" smtClean="0"/>
              <a:t>Security Protocols</a:t>
            </a:r>
          </a:p>
        </p:txBody>
      </p:sp>
      <p:sp>
        <p:nvSpPr>
          <p:cNvPr id="9219" name="Rectangle 3"/>
          <p:cNvSpPr>
            <a:spLocks noGrp="1" noChangeArrowheads="1"/>
          </p:cNvSpPr>
          <p:nvPr>
            <p:ph idx="1"/>
          </p:nvPr>
        </p:nvSpPr>
        <p:spPr>
          <a:xfrm>
            <a:off x="684213" y="1628775"/>
            <a:ext cx="7239000" cy="3600450"/>
          </a:xfrm>
        </p:spPr>
        <p:txBody>
          <a:bodyPr/>
          <a:lstStyle/>
          <a:p>
            <a:pPr eaLnBrk="1" hangingPunct="1">
              <a:buFontTx/>
              <a:buNone/>
              <a:defRPr/>
            </a:pPr>
            <a:r>
              <a:rPr lang="en-US" altLang="en-US" dirty="0" smtClean="0">
                <a:solidFill>
                  <a:schemeClr val="tx1"/>
                </a:solidFill>
              </a:rPr>
              <a:t>I</a:t>
            </a:r>
            <a:r>
              <a:rPr lang="en-GB" altLang="en-US" dirty="0" smtClean="0">
                <a:solidFill>
                  <a:schemeClr val="tx1"/>
                </a:solidFill>
              </a:rPr>
              <a:t>n practice</a:t>
            </a:r>
            <a:r>
              <a:rPr lang="en-US" altLang="en-US" dirty="0" smtClean="0">
                <a:solidFill>
                  <a:schemeClr val="tx1"/>
                </a:solidFill>
              </a:rPr>
              <a:t>,</a:t>
            </a:r>
            <a:r>
              <a:rPr lang="en-GB" altLang="en-US" dirty="0" smtClean="0">
                <a:solidFill>
                  <a:schemeClr val="tx1"/>
                </a:solidFill>
              </a:rPr>
              <a:t> </a:t>
            </a:r>
            <a:r>
              <a:rPr lang="en-US" altLang="en-US" dirty="0" smtClean="0">
                <a:solidFill>
                  <a:schemeClr val="tx1"/>
                </a:solidFill>
              </a:rPr>
              <a:t>n</a:t>
            </a:r>
            <a:r>
              <a:rPr lang="en-GB" altLang="en-US" dirty="0" smtClean="0">
                <a:solidFill>
                  <a:schemeClr val="tx1"/>
                </a:solidFill>
              </a:rPr>
              <a:t>o single </a:t>
            </a:r>
            <a:r>
              <a:rPr lang="en-GB" altLang="en-US" dirty="0" smtClean="0">
                <a:solidFill>
                  <a:srgbClr val="C00000"/>
                </a:solidFill>
              </a:rPr>
              <a:t>mechanism</a:t>
            </a:r>
            <a:r>
              <a:rPr lang="en-GB" altLang="en-US" dirty="0" smtClean="0">
                <a:solidFill>
                  <a:schemeClr val="tx1"/>
                </a:solidFill>
              </a:rPr>
              <a:t> is adequate to address all goals, so a mix of mechanisms will be required to enforce </a:t>
            </a:r>
            <a:r>
              <a:rPr lang="en-GB" altLang="en-US" dirty="0" smtClean="0">
                <a:solidFill>
                  <a:schemeClr val="accent2">
                    <a:lumMod val="60000"/>
                    <a:lumOff val="40000"/>
                  </a:schemeClr>
                </a:solidFill>
              </a:rPr>
              <a:t>security</a:t>
            </a:r>
            <a:r>
              <a:rPr lang="en-GB" altLang="en-US" dirty="0" smtClean="0">
                <a:solidFill>
                  <a:schemeClr val="tx1"/>
                </a:solidFill>
              </a:rPr>
              <a:t> </a:t>
            </a:r>
            <a:r>
              <a:rPr lang="en-GB" altLang="en-US" dirty="0" smtClean="0">
                <a:solidFill>
                  <a:schemeClr val="accent2">
                    <a:lumMod val="60000"/>
                    <a:lumOff val="40000"/>
                  </a:schemeClr>
                </a:solidFill>
              </a:rPr>
              <a:t>policies</a:t>
            </a:r>
            <a:r>
              <a:rPr lang="en-GB" altLang="en-US" dirty="0" smtClean="0">
                <a:solidFill>
                  <a:schemeClr val="tx1"/>
                </a:solidFill>
              </a:rPr>
              <a:t>. </a:t>
            </a:r>
            <a:endParaRPr lang="en-US" altLang="en-US" dirty="0" smtClean="0">
              <a:solidFill>
                <a:schemeClr val="tx1"/>
              </a:solidFill>
            </a:endParaRPr>
          </a:p>
          <a:p>
            <a:pPr eaLnBrk="1" hangingPunct="1">
              <a:spcBef>
                <a:spcPts val="1200"/>
              </a:spcBef>
              <a:buFontTx/>
              <a:buNone/>
              <a:defRPr/>
            </a:pPr>
            <a:r>
              <a:rPr lang="en-US" altLang="en-US" dirty="0" smtClean="0"/>
              <a:t>A </a:t>
            </a:r>
            <a:r>
              <a:rPr lang="en-US" altLang="en-US" dirty="0" smtClean="0">
                <a:solidFill>
                  <a:srgbClr val="C00000"/>
                </a:solidFill>
              </a:rPr>
              <a:t>protocol </a:t>
            </a:r>
            <a:r>
              <a:rPr lang="en-US" altLang="en-US" dirty="0" smtClean="0"/>
              <a:t>is an orderly sequence of steps that two or more parties follow in order to accomplish some joint task</a:t>
            </a:r>
          </a:p>
          <a:p>
            <a:pPr eaLnBrk="1" hangingPunct="1">
              <a:buFontTx/>
              <a:buNone/>
              <a:defRPr/>
            </a:pPr>
            <a:r>
              <a:rPr lang="en-US" altLang="en-US" sz="2000" dirty="0" smtClean="0"/>
              <a:t>e.g. protocols for </a:t>
            </a:r>
          </a:p>
          <a:p>
            <a:pPr eaLnBrk="1" hangingPunct="1">
              <a:defRPr/>
            </a:pPr>
            <a:r>
              <a:rPr lang="en-US" altLang="en-US" sz="2000" dirty="0" smtClean="0"/>
              <a:t>authentication of participants in an exchange of messages</a:t>
            </a:r>
          </a:p>
          <a:p>
            <a:pPr eaLnBrk="1" hangingPunct="1">
              <a:defRPr/>
            </a:pPr>
            <a:r>
              <a:rPr lang="en-US" altLang="en-US" sz="2000" dirty="0" smtClean="0"/>
              <a:t>data integrity checks</a:t>
            </a:r>
          </a:p>
        </p:txBody>
      </p:sp>
      <p:sp>
        <p:nvSpPr>
          <p:cNvPr id="4" name="Rectangle 1028"/>
          <p:cNvSpPr>
            <a:spLocks noChangeArrowheads="1"/>
          </p:cNvSpPr>
          <p:nvPr/>
        </p:nvSpPr>
        <p:spPr bwMode="auto">
          <a:xfrm>
            <a:off x="1258888" y="5445125"/>
            <a:ext cx="6477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1325" indent="-342900" eaLnBrk="1" hangingPunct="1">
              <a:spcBef>
                <a:spcPct val="50000"/>
              </a:spcBef>
              <a:buFont typeface="Wingdings 2" pitchFamily="18" charset="2"/>
              <a:buNone/>
            </a:pPr>
            <a:r>
              <a:rPr lang="en-US" altLang="en-US" sz="2400" b="1"/>
              <a:t>Encryption</a:t>
            </a:r>
            <a:r>
              <a:rPr lang="en-US" altLang="en-US" sz="2400"/>
              <a:t> is a </a:t>
            </a:r>
            <a:r>
              <a:rPr lang="en-US" altLang="en-US" sz="2400">
                <a:solidFill>
                  <a:srgbClr val="C00000"/>
                </a:solidFill>
              </a:rPr>
              <a:t>mechanism</a:t>
            </a:r>
            <a:r>
              <a:rPr lang="en-US" altLang="en-US" sz="2400"/>
              <a:t> that can be incorporated into security</a:t>
            </a:r>
            <a:r>
              <a:rPr lang="en-US" altLang="en-US" sz="2400">
                <a:solidFill>
                  <a:srgbClr val="C00000"/>
                </a:solidFill>
              </a:rPr>
              <a:t> protocols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endParaRPr lang="en-MY" dirty="0"/>
          </a:p>
        </p:txBody>
      </p:sp>
      <p:sp>
        <p:nvSpPr>
          <p:cNvPr id="3" name="Content Placeholder 2"/>
          <p:cNvSpPr>
            <a:spLocks noGrp="1"/>
          </p:cNvSpPr>
          <p:nvPr>
            <p:ph idx="1"/>
          </p:nvPr>
        </p:nvSpPr>
        <p:spPr>
          <a:xfrm>
            <a:off x="539552" y="1628800"/>
            <a:ext cx="8001000" cy="4572000"/>
          </a:xfrm>
          <a:solidFill>
            <a:schemeClr val="bg1"/>
          </a:solidFill>
        </p:spPr>
        <p:txBody>
          <a:bodyPr/>
          <a:lstStyle/>
          <a:p>
            <a:pPr marL="0" indent="0">
              <a:buNone/>
            </a:pPr>
            <a:r>
              <a:rPr lang="en-US" sz="2400" dirty="0"/>
              <a:t>Cryptography is used to ensure</a:t>
            </a:r>
          </a:p>
          <a:p>
            <a:pPr>
              <a:spcBef>
                <a:spcPts val="1800"/>
              </a:spcBef>
            </a:pPr>
            <a:r>
              <a:rPr lang="en-MY" sz="2400" dirty="0">
                <a:solidFill>
                  <a:srgbClr val="0070C0"/>
                </a:solidFill>
              </a:rPr>
              <a:t>Confidentiality</a:t>
            </a:r>
            <a:r>
              <a:rPr lang="en-MY" sz="2400" dirty="0"/>
              <a:t> - </a:t>
            </a:r>
            <a:r>
              <a:rPr lang="en-MY" sz="2400" dirty="0">
                <a:solidFill>
                  <a:srgbClr val="FF0000"/>
                </a:solidFill>
              </a:rPr>
              <a:t>symmetric</a:t>
            </a:r>
            <a:r>
              <a:rPr lang="en-MY" sz="2400" dirty="0"/>
              <a:t>, encrypt with </a:t>
            </a:r>
            <a:r>
              <a:rPr lang="en-MY" sz="2400" dirty="0">
                <a:solidFill>
                  <a:srgbClr val="FF0000"/>
                </a:solidFill>
              </a:rPr>
              <a:t>public key </a:t>
            </a:r>
            <a:r>
              <a:rPr lang="en-MY" sz="2400" dirty="0"/>
              <a:t/>
            </a:r>
            <a:br>
              <a:rPr lang="en-MY" sz="2400" dirty="0"/>
            </a:br>
            <a:r>
              <a:rPr lang="en-MY" sz="2400" i="1" dirty="0"/>
              <a:t>[ data in transit, full disk encryption ]</a:t>
            </a:r>
          </a:p>
          <a:p>
            <a:pPr>
              <a:spcBef>
                <a:spcPts val="1800"/>
              </a:spcBef>
            </a:pPr>
            <a:r>
              <a:rPr lang="en-MY" sz="2400" dirty="0">
                <a:solidFill>
                  <a:srgbClr val="0070C0"/>
                </a:solidFill>
              </a:rPr>
              <a:t>Integrity</a:t>
            </a:r>
            <a:r>
              <a:rPr lang="en-MY" sz="2400" dirty="0"/>
              <a:t> - </a:t>
            </a:r>
            <a:r>
              <a:rPr lang="en-MY" sz="2400" dirty="0">
                <a:solidFill>
                  <a:srgbClr val="FF0000"/>
                </a:solidFill>
              </a:rPr>
              <a:t>hash</a:t>
            </a:r>
            <a:r>
              <a:rPr lang="en-MY" sz="2400" dirty="0"/>
              <a:t> </a:t>
            </a:r>
            <a:r>
              <a:rPr lang="en-MY" sz="2400" i="1" dirty="0"/>
              <a:t>[ </a:t>
            </a:r>
            <a:r>
              <a:rPr lang="en-MY" sz="2400" i="1" u="sng" dirty="0"/>
              <a:t>digital evidence </a:t>
            </a:r>
            <a:r>
              <a:rPr lang="en-MY" sz="2400" i="1" dirty="0"/>
              <a:t>]</a:t>
            </a:r>
          </a:p>
          <a:p>
            <a:pPr>
              <a:spcBef>
                <a:spcPts val="1800"/>
              </a:spcBef>
            </a:pPr>
            <a:r>
              <a:rPr lang="en-MY" sz="2400" dirty="0">
                <a:solidFill>
                  <a:srgbClr val="0070C0"/>
                </a:solidFill>
              </a:rPr>
              <a:t>Availability</a:t>
            </a:r>
            <a:r>
              <a:rPr lang="en-MY" sz="2400" dirty="0"/>
              <a:t> - password </a:t>
            </a:r>
            <a:r>
              <a:rPr lang="en-MY" sz="2400" dirty="0">
                <a:solidFill>
                  <a:srgbClr val="FF0000"/>
                </a:solidFill>
              </a:rPr>
              <a:t>hash</a:t>
            </a:r>
            <a:r>
              <a:rPr lang="en-MY" sz="2400" dirty="0"/>
              <a:t> </a:t>
            </a:r>
            <a:br>
              <a:rPr lang="en-MY" sz="2400" dirty="0"/>
            </a:br>
            <a:r>
              <a:rPr lang="en-MY" sz="2400" i="1" dirty="0"/>
              <a:t>(how is this different? crack target!)</a:t>
            </a:r>
          </a:p>
          <a:p>
            <a:pPr>
              <a:spcBef>
                <a:spcPts val="1800"/>
              </a:spcBef>
            </a:pPr>
            <a:r>
              <a:rPr lang="en-MY" sz="2400" dirty="0">
                <a:solidFill>
                  <a:srgbClr val="0070C0"/>
                </a:solidFill>
              </a:rPr>
              <a:t>Identity</a:t>
            </a:r>
            <a:r>
              <a:rPr lang="en-MY" sz="2400" dirty="0"/>
              <a:t> - </a:t>
            </a:r>
            <a:r>
              <a:rPr lang="en-MY" sz="2400" dirty="0">
                <a:solidFill>
                  <a:srgbClr val="7030A0"/>
                </a:solidFill>
              </a:rPr>
              <a:t>digital signatures, </a:t>
            </a:r>
            <a:r>
              <a:rPr lang="en-MY" sz="2400" dirty="0" err="1">
                <a:solidFill>
                  <a:srgbClr val="7030A0"/>
                </a:solidFill>
              </a:rPr>
              <a:t>pki</a:t>
            </a:r>
            <a:r>
              <a:rPr lang="en-MY" sz="2400" dirty="0">
                <a:solidFill>
                  <a:srgbClr val="7030A0"/>
                </a:solidFill>
              </a:rPr>
              <a:t> </a:t>
            </a:r>
            <a:r>
              <a:rPr lang="en-MY" sz="2400" dirty="0"/>
              <a:t/>
            </a:r>
            <a:br>
              <a:rPr lang="en-MY" sz="2400" dirty="0"/>
            </a:br>
            <a:r>
              <a:rPr lang="en-MY" sz="2400" i="1" dirty="0"/>
              <a:t>[ software signing, communication security ]</a:t>
            </a:r>
          </a:p>
        </p:txBody>
      </p:sp>
    </p:spTree>
    <p:extLst>
      <p:ext uri="{BB962C8B-B14F-4D97-AF65-F5344CB8AC3E}">
        <p14:creationId xmlns:p14="http://schemas.microsoft.com/office/powerpoint/2010/main" val="43240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Cryptography</a:t>
            </a:r>
          </a:p>
        </p:txBody>
      </p:sp>
      <p:sp>
        <p:nvSpPr>
          <p:cNvPr id="2" name="Slide Number Placeholder 1"/>
          <p:cNvSpPr>
            <a:spLocks noGrp="1"/>
          </p:cNvSpPr>
          <p:nvPr>
            <p:ph type="sldNum" sz="quarter" idx="4"/>
          </p:nvPr>
        </p:nvSpPr>
        <p:spPr/>
        <p:txBody>
          <a:bodyPr/>
          <a:lstStyle/>
          <a:p>
            <a:fld id="{A8160BDD-7155-D744-B749-9730458604AD}" type="slidenum">
              <a:rPr lang="en-US" smtClean="0"/>
              <a:pPr/>
              <a:t>6</a:t>
            </a:fld>
            <a:endParaRPr lang="en-US" dirty="0"/>
          </a:p>
        </p:txBody>
      </p:sp>
      <p:sp>
        <p:nvSpPr>
          <p:cNvPr id="5" name="Content Placeholder 2"/>
          <p:cNvSpPr txBox="1">
            <a:spLocks/>
          </p:cNvSpPr>
          <p:nvPr/>
        </p:nvSpPr>
        <p:spPr>
          <a:xfrm>
            <a:off x="457201" y="962462"/>
            <a:ext cx="6629399" cy="1171137"/>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dirty="0">
                <a:solidFill>
                  <a:srgbClr val="C00000"/>
                </a:solidFill>
              </a:rPr>
              <a:t>The science of hiding information, most commonly by encoding and decoding a secret code used to send messages.</a:t>
            </a:r>
          </a:p>
        </p:txBody>
      </p:sp>
      <p:sp>
        <p:nvSpPr>
          <p:cNvPr id="16" name="Content Placeholder 2"/>
          <p:cNvSpPr txBox="1">
            <a:spLocks/>
          </p:cNvSpPr>
          <p:nvPr/>
        </p:nvSpPr>
        <p:spPr>
          <a:xfrm>
            <a:off x="544331" y="2683018"/>
            <a:ext cx="3523613" cy="3037605"/>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ED1C24"/>
              </a:buClr>
            </a:pPr>
            <a:r>
              <a:rPr lang="en-US" sz="2400" dirty="0">
                <a:solidFill>
                  <a:srgbClr val="000000"/>
                </a:solidFill>
              </a:rPr>
              <a:t>Based on mathematics and computer science.</a:t>
            </a:r>
          </a:p>
          <a:p>
            <a:pPr>
              <a:buClr>
                <a:srgbClr val="ED1C24"/>
              </a:buClr>
            </a:pPr>
            <a:r>
              <a:rPr lang="en-US" sz="2400" dirty="0">
                <a:solidFill>
                  <a:srgbClr val="000000"/>
                </a:solidFill>
              </a:rPr>
              <a:t>Protects </a:t>
            </a:r>
            <a:r>
              <a:rPr lang="en-US" sz="2400" b="1" dirty="0">
                <a:solidFill>
                  <a:srgbClr val="C00000"/>
                </a:solidFill>
              </a:rPr>
              <a:t>data in transit </a:t>
            </a:r>
            <a:r>
              <a:rPr lang="en-US" sz="2400" dirty="0">
                <a:solidFill>
                  <a:srgbClr val="000000"/>
                </a:solidFill>
              </a:rPr>
              <a:t>and </a:t>
            </a:r>
            <a:r>
              <a:rPr lang="en-US" sz="2400" b="1" dirty="0">
                <a:solidFill>
                  <a:srgbClr val="C00000"/>
                </a:solidFill>
              </a:rPr>
              <a:t>data at rest</a:t>
            </a:r>
            <a:r>
              <a:rPr lang="en-US" sz="2400" b="1" dirty="0" smtClean="0">
                <a:solidFill>
                  <a:srgbClr val="C00000"/>
                </a:solidFill>
              </a:rPr>
              <a:t>.</a:t>
            </a:r>
          </a:p>
          <a:p>
            <a:pPr>
              <a:buClr>
                <a:srgbClr val="ED1C24"/>
              </a:buClr>
            </a:pPr>
            <a:endParaRPr lang="en-US" sz="1900" b="1" i="1" dirty="0" smtClean="0">
              <a:solidFill>
                <a:srgbClr val="C00000"/>
              </a:solidFill>
            </a:endParaRPr>
          </a:p>
          <a:p>
            <a:pPr marL="342000" indent="0">
              <a:buClr>
                <a:srgbClr val="ED1C24"/>
              </a:buClr>
              <a:buNone/>
            </a:pPr>
            <a:r>
              <a:rPr lang="en-US" sz="1900" b="1" i="1" dirty="0" smtClean="0">
                <a:solidFill>
                  <a:srgbClr val="C00000"/>
                </a:solidFill>
              </a:rPr>
              <a:t>data </a:t>
            </a:r>
            <a:r>
              <a:rPr lang="en-US" sz="1900" b="1" i="1" dirty="0">
                <a:solidFill>
                  <a:srgbClr val="C00000"/>
                </a:solidFill>
              </a:rPr>
              <a:t>in </a:t>
            </a:r>
            <a:r>
              <a:rPr lang="en-US" sz="1900" b="1" i="1" dirty="0" smtClean="0">
                <a:solidFill>
                  <a:srgbClr val="C00000"/>
                </a:solidFill>
              </a:rPr>
              <a:t>use</a:t>
            </a:r>
            <a:r>
              <a:rPr lang="en-US" sz="1900" i="1" dirty="0">
                <a:solidFill>
                  <a:srgbClr val="000000"/>
                </a:solidFill>
              </a:rPr>
              <a:t> </a:t>
            </a:r>
            <a:r>
              <a:rPr lang="en-US" sz="1900" i="1" dirty="0" smtClean="0">
                <a:solidFill>
                  <a:srgbClr val="000000"/>
                </a:solidFill>
              </a:rPr>
              <a:t>is in memory or being processed by the CPU, so it cannot be encrypted </a:t>
            </a:r>
            <a:endParaRPr lang="en-US" sz="1900" b="1" i="1" dirty="0">
              <a:solidFill>
                <a:srgbClr val="C00000"/>
              </a:solidFill>
            </a:endParaRPr>
          </a:p>
          <a:p>
            <a:pPr marL="0" indent="0">
              <a:buFont typeface="Arial"/>
              <a:buNone/>
            </a:pPr>
            <a:endParaRPr lang="en-US" dirty="0">
              <a:solidFill>
                <a:srgbClr val="000000"/>
              </a:solidFill>
            </a:endParaRPr>
          </a:p>
        </p:txBody>
      </p:sp>
      <p:grpSp>
        <p:nvGrpSpPr>
          <p:cNvPr id="12" name="Group 11"/>
          <p:cNvGrpSpPr/>
          <p:nvPr/>
        </p:nvGrpSpPr>
        <p:grpSpPr>
          <a:xfrm>
            <a:off x="4419866" y="2541697"/>
            <a:ext cx="3931443" cy="3320246"/>
            <a:chOff x="4876800" y="2665619"/>
            <a:chExt cx="3931443" cy="3320246"/>
          </a:xfrm>
        </p:grpSpPr>
        <p:sp>
          <p:nvSpPr>
            <p:cNvPr id="3" name="Rectangle 2"/>
            <p:cNvSpPr/>
            <p:nvPr/>
          </p:nvSpPr>
          <p:spPr>
            <a:xfrm>
              <a:off x="5029200" y="2665619"/>
              <a:ext cx="3581400" cy="1362945"/>
            </a:xfrm>
            <a:prstGeom prst="rect">
              <a:avLst/>
            </a:prstGeom>
            <a:noFill/>
            <a:ln w="28575" cap="flat" cmpd="sng" algn="ctr">
              <a:solidFill>
                <a:schemeClr val="bg1">
                  <a:lumMod val="85000"/>
                </a:schemeClr>
              </a:solidFill>
              <a:prstDash val="solid"/>
            </a:ln>
            <a:effectLst/>
          </p:spPr>
          <p:txBody>
            <a:bodyPr rtlCol="0" anchor="ctr"/>
            <a:lstStyle/>
            <a:p>
              <a:pPr algn="ctr" eaLnBrk="1" fontAlgn="auto" hangingPunct="1">
                <a:spcBef>
                  <a:spcPts val="0"/>
                </a:spcBef>
                <a:spcAft>
                  <a:spcPts val="0"/>
                </a:spcAft>
              </a:pPr>
              <a:endParaRPr lang="en-US" sz="1100" b="1" kern="0" dirty="0">
                <a:solidFill>
                  <a:srgbClr val="FF0000"/>
                </a:solidFill>
                <a:latin typeface="Arial"/>
              </a:endParaRPr>
            </a:p>
          </p:txBody>
        </p:sp>
        <p:sp>
          <p:nvSpPr>
            <p:cNvPr id="9" name="Rectangle 8"/>
            <p:cNvSpPr/>
            <p:nvPr/>
          </p:nvSpPr>
          <p:spPr>
            <a:xfrm>
              <a:off x="5050068" y="4888585"/>
              <a:ext cx="3581400" cy="1097280"/>
            </a:xfrm>
            <a:prstGeom prst="rect">
              <a:avLst/>
            </a:prstGeom>
            <a:noFill/>
            <a:ln w="28575" cap="flat" cmpd="sng" algn="ctr">
              <a:solidFill>
                <a:schemeClr val="bg1">
                  <a:lumMod val="85000"/>
                </a:schemeClr>
              </a:solidFill>
              <a:prstDash val="solid"/>
            </a:ln>
            <a:effectLst/>
          </p:spPr>
          <p:txBody>
            <a:bodyPr rtlCol="0" anchor="ctr"/>
            <a:lstStyle/>
            <a:p>
              <a:pPr algn="ctr" eaLnBrk="1" fontAlgn="auto" hangingPunct="1">
                <a:spcBef>
                  <a:spcPts val="0"/>
                </a:spcBef>
                <a:spcAft>
                  <a:spcPts val="0"/>
                </a:spcAft>
              </a:pPr>
              <a:endParaRPr lang="en-US" sz="1100" b="1" kern="0" dirty="0">
                <a:solidFill>
                  <a:srgbClr val="FF0000"/>
                </a:solidFill>
                <a:latin typeface="Arial"/>
              </a:endParaRPr>
            </a:p>
          </p:txBody>
        </p:sp>
        <p:grpSp>
          <p:nvGrpSpPr>
            <p:cNvPr id="10" name="Group 9"/>
            <p:cNvGrpSpPr/>
            <p:nvPr/>
          </p:nvGrpSpPr>
          <p:grpSpPr>
            <a:xfrm>
              <a:off x="4876800" y="2681722"/>
              <a:ext cx="3931443" cy="3304143"/>
              <a:chOff x="2606279" y="3219450"/>
              <a:chExt cx="3931443" cy="3304143"/>
            </a:xfrm>
          </p:grpSpPr>
          <p:sp>
            <p:nvSpPr>
              <p:cNvPr id="7" name="TextBox 6"/>
              <p:cNvSpPr txBox="1"/>
              <p:nvPr/>
            </p:nvSpPr>
            <p:spPr>
              <a:xfrm>
                <a:off x="2758679" y="3219450"/>
                <a:ext cx="3581400" cy="1361911"/>
              </a:xfrm>
              <a:prstGeom prst="rect">
                <a:avLst/>
              </a:prstGeom>
              <a:noFill/>
            </p:spPr>
            <p:txBody>
              <a:bodyPr wrap="square" rtlCol="0">
                <a:spAutoFit/>
              </a:bodyPr>
              <a:lstStyle/>
              <a:p>
                <a:pPr defTabSz="457200" eaLnBrk="1" fontAlgn="auto" hangingPunct="1">
                  <a:spcBef>
                    <a:spcPts val="0"/>
                  </a:spcBef>
                  <a:spcAft>
                    <a:spcPts val="0"/>
                  </a:spcAft>
                </a:pPr>
                <a:r>
                  <a:rPr lang="en-US" sz="1650" dirty="0">
                    <a:solidFill>
                      <a:srgbClr val="000000"/>
                    </a:solidFill>
                    <a:latin typeface="Calibri"/>
                  </a:rPr>
                  <a:t>Greetings, Mr. Logawps,</a:t>
                </a:r>
              </a:p>
              <a:p>
                <a:pPr defTabSz="457200" eaLnBrk="1" fontAlgn="auto" hangingPunct="1">
                  <a:spcBef>
                    <a:spcPts val="0"/>
                  </a:spcBef>
                  <a:spcAft>
                    <a:spcPts val="0"/>
                  </a:spcAft>
                </a:pPr>
                <a:endParaRPr lang="en-US" sz="1650" dirty="0">
                  <a:solidFill>
                    <a:srgbClr val="000000"/>
                  </a:solidFill>
                  <a:latin typeface="Calibri"/>
                </a:endParaRPr>
              </a:p>
              <a:p>
                <a:pPr defTabSz="457200" eaLnBrk="1" fontAlgn="auto" hangingPunct="1">
                  <a:spcBef>
                    <a:spcPts val="0"/>
                  </a:spcBef>
                  <a:spcAft>
                    <a:spcPts val="0"/>
                  </a:spcAft>
                </a:pPr>
                <a:r>
                  <a:rPr lang="en-US" sz="1650" dirty="0">
                    <a:solidFill>
                      <a:srgbClr val="000000"/>
                    </a:solidFill>
                    <a:latin typeface="Calibri"/>
                  </a:rPr>
                  <a:t>We received your request for information and will be happy to oblige. Here is your user name and password:</a:t>
                </a:r>
              </a:p>
            </p:txBody>
          </p:sp>
          <p:sp>
            <p:nvSpPr>
              <p:cNvPr id="8" name="TextBox 7"/>
              <p:cNvSpPr txBox="1"/>
              <p:nvPr/>
            </p:nvSpPr>
            <p:spPr>
              <a:xfrm>
                <a:off x="2758679" y="5384820"/>
                <a:ext cx="3581400" cy="1138773"/>
              </a:xfrm>
              <a:prstGeom prst="rect">
                <a:avLst/>
              </a:prstGeom>
              <a:noFill/>
            </p:spPr>
            <p:txBody>
              <a:bodyPr wrap="square" rtlCol="0">
                <a:spAutoFit/>
              </a:bodyPr>
              <a:lstStyle/>
              <a:p>
                <a:pPr algn="ctr" defTabSz="457200" eaLnBrk="1" fontAlgn="auto" hangingPunct="1">
                  <a:spcBef>
                    <a:spcPts val="0"/>
                  </a:spcBef>
                  <a:spcAft>
                    <a:spcPts val="0"/>
                  </a:spcAft>
                </a:pPr>
                <a:r>
                  <a:rPr lang="en-US" sz="1700" dirty="0">
                    <a:solidFill>
                      <a:srgbClr val="000000"/>
                    </a:solidFill>
                    <a:latin typeface="Courier New" panose="02070309020205020404" pitchFamily="49" charset="0"/>
                    <a:cs typeface="Courier New" panose="02070309020205020404" pitchFamily="49" charset="0"/>
                  </a:rPr>
                  <a:t>G7JDZL	  L59CZ2	AA9CZ1</a:t>
                </a:r>
              </a:p>
              <a:p>
                <a:pPr algn="ctr" defTabSz="457200" eaLnBrk="1" fontAlgn="auto" hangingPunct="1">
                  <a:spcBef>
                    <a:spcPts val="0"/>
                  </a:spcBef>
                  <a:spcAft>
                    <a:spcPts val="0"/>
                  </a:spcAft>
                </a:pPr>
                <a:r>
                  <a:rPr lang="en-US" sz="1700" dirty="0">
                    <a:solidFill>
                      <a:srgbClr val="000000"/>
                    </a:solidFill>
                    <a:latin typeface="Courier New" panose="02070309020205020404" pitchFamily="49" charset="0"/>
                    <a:cs typeface="Courier New" panose="02070309020205020404" pitchFamily="49" charset="0"/>
                  </a:rPr>
                  <a:t>ZPQ12G	  93D2BA	LP7FFH</a:t>
                </a:r>
              </a:p>
              <a:p>
                <a:pPr algn="ctr" defTabSz="457200" eaLnBrk="1" fontAlgn="auto" hangingPunct="1">
                  <a:spcBef>
                    <a:spcPts val="0"/>
                  </a:spcBef>
                  <a:spcAft>
                    <a:spcPts val="0"/>
                  </a:spcAft>
                </a:pPr>
                <a:r>
                  <a:rPr lang="en-US" sz="1700" dirty="0">
                    <a:solidFill>
                      <a:srgbClr val="000000"/>
                    </a:solidFill>
                    <a:latin typeface="Courier New" panose="02070309020205020404" pitchFamily="49" charset="0"/>
                    <a:cs typeface="Courier New" panose="02070309020205020404" pitchFamily="49" charset="0"/>
                  </a:rPr>
                  <a:t>18ABHF	  UJ14A3	34FYO5</a:t>
                </a:r>
              </a:p>
              <a:p>
                <a:pPr algn="ctr" defTabSz="457200" eaLnBrk="1" fontAlgn="auto" hangingPunct="1">
                  <a:spcBef>
                    <a:spcPts val="0"/>
                  </a:spcBef>
                  <a:spcAft>
                    <a:spcPts val="0"/>
                  </a:spcAft>
                </a:pPr>
                <a:r>
                  <a:rPr lang="en-US" sz="1700" dirty="0">
                    <a:solidFill>
                      <a:srgbClr val="000000"/>
                    </a:solidFill>
                    <a:latin typeface="Courier New" panose="02070309020205020404" pitchFamily="49" charset="0"/>
                    <a:cs typeface="Courier New" panose="02070309020205020404" pitchFamily="49" charset="0"/>
                  </a:rPr>
                  <a:t>K71TYP	  CS1314	566HXH</a:t>
                </a:r>
              </a:p>
            </p:txBody>
          </p:sp>
          <p:pic>
            <p:nvPicPr>
              <p:cNvPr id="11" name="Picture 10"/>
              <p:cNvPicPr>
                <a:picLocks noChangeAspect="1"/>
              </p:cNvPicPr>
              <p:nvPr/>
            </p:nvPicPr>
            <p:blipFill>
              <a:blip r:embed="rId2"/>
              <a:stretch>
                <a:fillRect/>
              </a:stretch>
            </p:blipFill>
            <p:spPr>
              <a:xfrm>
                <a:off x="4406569" y="4619633"/>
                <a:ext cx="327356" cy="735179"/>
              </a:xfrm>
              <a:prstGeom prst="rect">
                <a:avLst/>
              </a:prstGeom>
            </p:spPr>
          </p:pic>
          <p:sp>
            <p:nvSpPr>
              <p:cNvPr id="15" name="AutoShape 309"/>
              <p:cNvSpPr>
                <a:spLocks noChangeArrowheads="1"/>
              </p:cNvSpPr>
              <p:nvPr/>
            </p:nvSpPr>
            <p:spPr bwMode="auto">
              <a:xfrm rot="5400000" flipV="1">
                <a:off x="3392092" y="4681539"/>
                <a:ext cx="714374"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eaLnBrk="1" fontAlgn="auto" hangingPunct="1">
                  <a:spcBef>
                    <a:spcPts val="0"/>
                  </a:spcBef>
                  <a:spcAft>
                    <a:spcPts val="0"/>
                  </a:spcAft>
                  <a:defRPr/>
                </a:pPr>
                <a:endParaRPr lang="en-US" kern="0" dirty="0">
                  <a:solidFill>
                    <a:sysClr val="windowText" lastClr="000000"/>
                  </a:solidFill>
                  <a:latin typeface="Calibri"/>
                </a:endParaRPr>
              </a:p>
            </p:txBody>
          </p:sp>
          <p:sp>
            <p:nvSpPr>
              <p:cNvPr id="18" name="AutoShape 309"/>
              <p:cNvSpPr>
                <a:spLocks noChangeArrowheads="1"/>
              </p:cNvSpPr>
              <p:nvPr/>
            </p:nvSpPr>
            <p:spPr bwMode="auto">
              <a:xfrm rot="16200000" flipV="1">
                <a:off x="4992292" y="4675748"/>
                <a:ext cx="714374"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eaLnBrk="1" fontAlgn="auto" hangingPunct="1">
                  <a:spcBef>
                    <a:spcPts val="0"/>
                  </a:spcBef>
                  <a:spcAft>
                    <a:spcPts val="0"/>
                  </a:spcAft>
                  <a:defRPr/>
                </a:pPr>
                <a:endParaRPr lang="en-US" kern="0" dirty="0">
                  <a:solidFill>
                    <a:sysClr val="windowText" lastClr="000000"/>
                  </a:solidFill>
                  <a:latin typeface="Calibri"/>
                </a:endParaRPr>
              </a:p>
            </p:txBody>
          </p:sp>
          <p:sp>
            <p:nvSpPr>
              <p:cNvPr id="19" name="Text Box 307"/>
              <p:cNvSpPr txBox="1">
                <a:spLocks noChangeArrowheads="1"/>
              </p:cNvSpPr>
              <p:nvPr/>
            </p:nvSpPr>
            <p:spPr bwMode="auto">
              <a:xfrm>
                <a:off x="2606279" y="4834353"/>
                <a:ext cx="90249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300" b="1" kern="0" dirty="0">
                    <a:solidFill>
                      <a:srgbClr val="000000"/>
                    </a:solidFill>
                    <a:latin typeface="Calibri"/>
                    <a:cs typeface="Calibri"/>
                  </a:rPr>
                  <a:t>Encoding</a:t>
                </a:r>
              </a:p>
            </p:txBody>
          </p:sp>
          <p:sp>
            <p:nvSpPr>
              <p:cNvPr id="20" name="Text Box 307"/>
              <p:cNvSpPr txBox="1">
                <a:spLocks noChangeArrowheads="1"/>
              </p:cNvSpPr>
              <p:nvPr/>
            </p:nvSpPr>
            <p:spPr bwMode="auto">
              <a:xfrm>
                <a:off x="5635229" y="4841121"/>
                <a:ext cx="90249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300" b="1" kern="0" dirty="0">
                    <a:solidFill>
                      <a:srgbClr val="000000"/>
                    </a:solidFill>
                    <a:latin typeface="Calibri"/>
                    <a:cs typeface="Calibri"/>
                  </a:rPr>
                  <a:t>Decoding</a:t>
                </a:r>
              </a:p>
            </p:txBody>
          </p:sp>
        </p:grpSp>
      </p:grpSp>
    </p:spTree>
    <p:extLst>
      <p:ext uri="{BB962C8B-B14F-4D97-AF65-F5344CB8AC3E}">
        <p14:creationId xmlns:p14="http://schemas.microsoft.com/office/powerpoint/2010/main" val="191440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23850" y="404813"/>
            <a:ext cx="5903913" cy="768350"/>
          </a:xfrm>
        </p:spPr>
        <p:txBody>
          <a:bodyPr/>
          <a:lstStyle/>
          <a:p>
            <a:pPr eaLnBrk="1" hangingPunct="1"/>
            <a:r>
              <a:rPr lang="en-US" altLang="en-US"/>
              <a:t>Cryptographic techniques</a:t>
            </a:r>
          </a:p>
        </p:txBody>
      </p:sp>
      <p:sp>
        <p:nvSpPr>
          <p:cNvPr id="11267" name="Rectangle 3"/>
          <p:cNvSpPr>
            <a:spLocks noGrp="1" noChangeArrowheads="1"/>
          </p:cNvSpPr>
          <p:nvPr>
            <p:ph type="body" idx="4294967295"/>
          </p:nvPr>
        </p:nvSpPr>
        <p:spPr>
          <a:xfrm>
            <a:off x="685800" y="1524000"/>
            <a:ext cx="6766520" cy="4191000"/>
          </a:xfrm>
        </p:spPr>
        <p:txBody>
          <a:bodyPr/>
          <a:lstStyle/>
          <a:p>
            <a:pPr eaLnBrk="1" hangingPunct="1">
              <a:spcBef>
                <a:spcPts val="1200"/>
              </a:spcBef>
              <a:buFont typeface="Wingdings 2" pitchFamily="18" charset="2"/>
              <a:buChar char="—"/>
            </a:pPr>
            <a:r>
              <a:rPr lang="en-US" altLang="en-US" sz="2800" b="1" dirty="0"/>
              <a:t>Encryption</a:t>
            </a:r>
            <a:r>
              <a:rPr lang="en-US" altLang="en-US" sz="2800" dirty="0"/>
              <a:t>: Scrambling a message</a:t>
            </a:r>
          </a:p>
          <a:p>
            <a:pPr eaLnBrk="1" hangingPunct="1">
              <a:spcBef>
                <a:spcPts val="1200"/>
              </a:spcBef>
              <a:buFont typeface="Wingdings 2" pitchFamily="18" charset="2"/>
              <a:buChar char="—"/>
            </a:pPr>
            <a:r>
              <a:rPr lang="en-US" altLang="en-US" sz="2800" b="1" dirty="0"/>
              <a:t>Algorithm</a:t>
            </a:r>
            <a:r>
              <a:rPr lang="en-US" altLang="en-US" sz="2800" dirty="0"/>
              <a:t>: Method used for </a:t>
            </a:r>
            <a:r>
              <a:rPr lang="en-US" altLang="en-US" sz="2800" dirty="0" smtClean="0"/>
              <a:t>scrambling</a:t>
            </a:r>
          </a:p>
          <a:p>
            <a:pPr lvl="1">
              <a:spcBef>
                <a:spcPts val="1200"/>
              </a:spcBef>
              <a:buFont typeface="Wingdings 2" pitchFamily="18" charset="2"/>
              <a:buChar char="—"/>
            </a:pPr>
            <a:r>
              <a:rPr lang="en-US" altLang="en-US" sz="2600" dirty="0"/>
              <a:t>More formally: The algorithm is used to transform </a:t>
            </a:r>
            <a:r>
              <a:rPr lang="en-US" altLang="en-US" sz="2600" b="1" dirty="0">
                <a:solidFill>
                  <a:srgbClr val="0070C0"/>
                </a:solidFill>
              </a:rPr>
              <a:t>plaintext</a:t>
            </a:r>
            <a:r>
              <a:rPr lang="en-US" altLang="en-US" sz="2600" dirty="0">
                <a:solidFill>
                  <a:srgbClr val="0070C0"/>
                </a:solidFill>
              </a:rPr>
              <a:t> </a:t>
            </a:r>
            <a:r>
              <a:rPr lang="en-US" altLang="en-US" sz="2600" dirty="0"/>
              <a:t>into </a:t>
            </a:r>
            <a:r>
              <a:rPr lang="en-US" altLang="en-US" sz="2600" b="1" dirty="0" err="1">
                <a:solidFill>
                  <a:srgbClr val="FF0000"/>
                </a:solidFill>
              </a:rPr>
              <a:t>cyphertext</a:t>
            </a:r>
            <a:r>
              <a:rPr lang="en-US" altLang="en-US" sz="2600" b="1" dirty="0">
                <a:solidFill>
                  <a:srgbClr val="FF0000"/>
                </a:solidFill>
              </a:rPr>
              <a:t> </a:t>
            </a:r>
          </a:p>
          <a:p>
            <a:pPr eaLnBrk="1" hangingPunct="1">
              <a:spcBef>
                <a:spcPts val="1200"/>
              </a:spcBef>
              <a:buFont typeface="Wingdings 2" pitchFamily="18" charset="2"/>
              <a:buChar char="—"/>
            </a:pPr>
            <a:r>
              <a:rPr lang="en-US" altLang="en-US" sz="2800" b="1" dirty="0" smtClean="0"/>
              <a:t>Key</a:t>
            </a:r>
            <a:r>
              <a:rPr lang="en-US" altLang="en-US" sz="2800" dirty="0"/>
              <a:t>: the output of certain encryption algorithms is controlled by a value called an encryption key </a:t>
            </a:r>
          </a:p>
        </p:txBody>
      </p:sp>
    </p:spTree>
    <p:extLst>
      <p:ext uri="{BB962C8B-B14F-4D97-AF65-F5344CB8AC3E}">
        <p14:creationId xmlns:p14="http://schemas.microsoft.com/office/powerpoint/2010/main" val="212093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Algorithms</a:t>
            </a:r>
          </a:p>
        </p:txBody>
      </p:sp>
      <p:sp>
        <p:nvSpPr>
          <p:cNvPr id="2" name="Slide Number Placeholder 1"/>
          <p:cNvSpPr>
            <a:spLocks noGrp="1"/>
          </p:cNvSpPr>
          <p:nvPr>
            <p:ph type="sldNum" sz="quarter" idx="4"/>
          </p:nvPr>
        </p:nvSpPr>
        <p:spPr/>
        <p:txBody>
          <a:bodyPr/>
          <a:lstStyle/>
          <a:p>
            <a:fld id="{A8160BDD-7155-D744-B749-9730458604AD}" type="slidenum">
              <a:rPr lang="en-US" smtClean="0"/>
              <a:pPr/>
              <a:t>8</a:t>
            </a:fld>
            <a:endParaRPr lang="en-US" dirty="0"/>
          </a:p>
        </p:txBody>
      </p:sp>
      <p:sp>
        <p:nvSpPr>
          <p:cNvPr id="5" name="Content Placeholder 2"/>
          <p:cNvSpPr txBox="1">
            <a:spLocks/>
          </p:cNvSpPr>
          <p:nvPr/>
        </p:nvSpPr>
        <p:spPr>
          <a:xfrm>
            <a:off x="451770" y="907973"/>
            <a:ext cx="6568502" cy="1716552"/>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b="1" dirty="0">
                <a:solidFill>
                  <a:srgbClr val="ED1C24"/>
                </a:solidFill>
              </a:rPr>
              <a:t>Confusion</a:t>
            </a:r>
            <a:r>
              <a:rPr lang="en-US" sz="2400" dirty="0">
                <a:solidFill>
                  <a:srgbClr val="ED1C24"/>
                </a:solidFill>
              </a:rPr>
              <a:t>: </a:t>
            </a:r>
            <a:r>
              <a:rPr lang="en-US" sz="2400" dirty="0">
                <a:solidFill>
                  <a:srgbClr val="C00000"/>
                </a:solidFill>
              </a:rPr>
              <a:t>encrypted data looks much different than the data we started with</a:t>
            </a:r>
          </a:p>
          <a:p>
            <a:pPr marL="0" indent="0" fontAlgn="auto">
              <a:spcBef>
                <a:spcPts val="1200"/>
              </a:spcBef>
              <a:spcAft>
                <a:spcPts val="0"/>
              </a:spcAft>
              <a:buClr>
                <a:srgbClr val="ED1C24"/>
              </a:buClr>
              <a:buFont typeface="Arial"/>
              <a:buNone/>
            </a:pPr>
            <a:r>
              <a:rPr lang="en-US" sz="2400" b="1" dirty="0">
                <a:solidFill>
                  <a:srgbClr val="ED1C24"/>
                </a:solidFill>
              </a:rPr>
              <a:t>Diffusion</a:t>
            </a:r>
            <a:r>
              <a:rPr lang="en-US" sz="2400" dirty="0">
                <a:solidFill>
                  <a:srgbClr val="ED1C24"/>
                </a:solidFill>
              </a:rPr>
              <a:t>: </a:t>
            </a:r>
            <a:r>
              <a:rPr lang="en-US" sz="2400" dirty="0">
                <a:solidFill>
                  <a:srgbClr val="C00000"/>
                </a:solidFill>
              </a:rPr>
              <a:t>changing one character of the original data makes the encrypted data look much different</a:t>
            </a:r>
            <a:endParaRPr lang="en-US" dirty="0">
              <a:solidFill>
                <a:srgbClr val="ED1C24"/>
              </a:solidFill>
            </a:endParaRPr>
          </a:p>
          <a:p>
            <a:pPr marL="0" indent="0" fontAlgn="auto">
              <a:spcAft>
                <a:spcPts val="0"/>
              </a:spcAft>
              <a:buClr>
                <a:srgbClr val="ED1C24"/>
              </a:buClr>
              <a:buFont typeface="Arial"/>
              <a:buNone/>
            </a:pPr>
            <a:endParaRPr lang="en-US" dirty="0">
              <a:solidFill>
                <a:srgbClr val="ED1C24"/>
              </a:solidFill>
            </a:endParaRPr>
          </a:p>
        </p:txBody>
      </p:sp>
      <p:grpSp>
        <p:nvGrpSpPr>
          <p:cNvPr id="18" name="Group 17"/>
          <p:cNvGrpSpPr/>
          <p:nvPr/>
        </p:nvGrpSpPr>
        <p:grpSpPr>
          <a:xfrm>
            <a:off x="2569440" y="3879242"/>
            <a:ext cx="4048634" cy="2500654"/>
            <a:chOff x="2547683" y="3778719"/>
            <a:chExt cx="4048634" cy="2500654"/>
          </a:xfrm>
        </p:grpSpPr>
        <p:grpSp>
          <p:nvGrpSpPr>
            <p:cNvPr id="21" name="Group 20"/>
            <p:cNvGrpSpPr>
              <a:grpSpLocks noChangeAspect="1"/>
            </p:cNvGrpSpPr>
            <p:nvPr/>
          </p:nvGrpSpPr>
          <p:grpSpPr>
            <a:xfrm>
              <a:off x="2547683" y="3778719"/>
              <a:ext cx="4048634" cy="1363172"/>
              <a:chOff x="1540669" y="4453743"/>
              <a:chExt cx="5847415" cy="1968821"/>
            </a:xfrm>
          </p:grpSpPr>
          <p:pic>
            <p:nvPicPr>
              <p:cNvPr id="27" name="Picture 26"/>
              <p:cNvPicPr>
                <a:picLocks noChangeAspect="1"/>
              </p:cNvPicPr>
              <p:nvPr/>
            </p:nvPicPr>
            <p:blipFill>
              <a:blip r:embed="rId2"/>
              <a:stretch>
                <a:fillRect/>
              </a:stretch>
            </p:blipFill>
            <p:spPr>
              <a:xfrm>
                <a:off x="1814322" y="4453743"/>
                <a:ext cx="943356" cy="1229072"/>
              </a:xfrm>
              <a:prstGeom prst="rect">
                <a:avLst/>
              </a:prstGeom>
            </p:spPr>
          </p:pic>
          <p:pic>
            <p:nvPicPr>
              <p:cNvPr id="28" name="Picture 27"/>
              <p:cNvPicPr>
                <a:picLocks noChangeAspect="1"/>
              </p:cNvPicPr>
              <p:nvPr/>
            </p:nvPicPr>
            <p:blipFill>
              <a:blip r:embed="rId3"/>
              <a:stretch>
                <a:fillRect/>
              </a:stretch>
            </p:blipFill>
            <p:spPr>
              <a:xfrm>
                <a:off x="6175518" y="4465320"/>
                <a:ext cx="934470" cy="1217495"/>
              </a:xfrm>
              <a:prstGeom prst="rect">
                <a:avLst/>
              </a:prstGeom>
            </p:spPr>
          </p:pic>
          <p:grpSp>
            <p:nvGrpSpPr>
              <p:cNvPr id="29" name="Group 28"/>
              <p:cNvGrpSpPr>
                <a:grpSpLocks noChangeAspect="1"/>
              </p:cNvGrpSpPr>
              <p:nvPr/>
            </p:nvGrpSpPr>
            <p:grpSpPr>
              <a:xfrm>
                <a:off x="3965231" y="4585535"/>
                <a:ext cx="1213538" cy="1097280"/>
                <a:chOff x="4700301" y="4279920"/>
                <a:chExt cx="1590549" cy="1438173"/>
              </a:xfrm>
            </p:grpSpPr>
            <p:pic>
              <p:nvPicPr>
                <p:cNvPr id="35" name="Picture 34"/>
                <p:cNvPicPr>
                  <a:picLocks noChangeAspect="1"/>
                </p:cNvPicPr>
                <p:nvPr/>
              </p:nvPicPr>
              <p:blipFill>
                <a:blip r:embed="rId4"/>
                <a:stretch>
                  <a:fillRect/>
                </a:stretch>
              </p:blipFill>
              <p:spPr>
                <a:xfrm>
                  <a:off x="4700301" y="4279920"/>
                  <a:ext cx="1314254" cy="1311788"/>
                </a:xfrm>
                <a:prstGeom prst="rect">
                  <a:avLst/>
                </a:prstGeom>
              </p:spPr>
            </p:pic>
            <p:pic>
              <p:nvPicPr>
                <p:cNvPr id="36" name="Picture 35"/>
                <p:cNvPicPr>
                  <a:picLocks noChangeAspect="1"/>
                </p:cNvPicPr>
                <p:nvPr/>
              </p:nvPicPr>
              <p:blipFill>
                <a:blip r:embed="rId5"/>
                <a:stretch>
                  <a:fillRect/>
                </a:stretch>
              </p:blipFill>
              <p:spPr>
                <a:xfrm>
                  <a:off x="4929841" y="4874038"/>
                  <a:ext cx="1361009" cy="844055"/>
                </a:xfrm>
                <a:prstGeom prst="rect">
                  <a:avLst/>
                </a:prstGeom>
              </p:spPr>
            </p:pic>
          </p:grpSp>
          <p:cxnSp>
            <p:nvCxnSpPr>
              <p:cNvPr id="30" name="Straight Arrow Connector 29"/>
              <p:cNvCxnSpPr>
                <a:stCxn id="27" idx="3"/>
                <a:endCxn id="35" idx="1"/>
              </p:cNvCxnSpPr>
              <p:nvPr/>
            </p:nvCxnSpPr>
            <p:spPr>
              <a:xfrm>
                <a:off x="2757678" y="5068279"/>
                <a:ext cx="120755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967965" y="5038828"/>
                <a:ext cx="120755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 Box 307"/>
              <p:cNvSpPr txBox="1">
                <a:spLocks noChangeArrowheads="1"/>
              </p:cNvSpPr>
              <p:nvPr/>
            </p:nvSpPr>
            <p:spPr bwMode="auto">
              <a:xfrm>
                <a:off x="1540669" y="5755784"/>
                <a:ext cx="1490662" cy="66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defTabSz="457200" eaLnBrk="1" fontAlgn="auto" hangingPunct="1">
                  <a:spcBef>
                    <a:spcPct val="50000"/>
                  </a:spcBef>
                  <a:spcAft>
                    <a:spcPts val="0"/>
                  </a:spcAft>
                  <a:defRPr/>
                </a:pPr>
                <a:r>
                  <a:rPr lang="en-US" sz="1200" b="1" kern="0" dirty="0">
                    <a:solidFill>
                      <a:srgbClr val="000000"/>
                    </a:solidFill>
                    <a:latin typeface="Calibri"/>
                    <a:cs typeface="Calibri"/>
                  </a:rPr>
                  <a:t>Original Information</a:t>
                </a:r>
              </a:p>
            </p:txBody>
          </p:sp>
          <p:sp>
            <p:nvSpPr>
              <p:cNvPr id="33" name="Text Box 307"/>
              <p:cNvSpPr txBox="1">
                <a:spLocks noChangeArrowheads="1"/>
              </p:cNvSpPr>
              <p:nvPr/>
            </p:nvSpPr>
            <p:spPr bwMode="auto">
              <a:xfrm>
                <a:off x="5897422" y="5751021"/>
                <a:ext cx="1490662" cy="66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defTabSz="457200" eaLnBrk="1" fontAlgn="auto" hangingPunct="1">
                  <a:spcBef>
                    <a:spcPct val="50000"/>
                  </a:spcBef>
                  <a:spcAft>
                    <a:spcPts val="0"/>
                  </a:spcAft>
                  <a:defRPr/>
                </a:pPr>
                <a:r>
                  <a:rPr lang="en-US" sz="1200" b="1" kern="0" dirty="0">
                    <a:solidFill>
                      <a:srgbClr val="000000"/>
                    </a:solidFill>
                    <a:latin typeface="Calibri"/>
                    <a:cs typeface="Calibri"/>
                  </a:rPr>
                  <a:t>Encrypted Information</a:t>
                </a:r>
              </a:p>
            </p:txBody>
          </p:sp>
          <p:sp>
            <p:nvSpPr>
              <p:cNvPr id="34" name="Text Box 307"/>
              <p:cNvSpPr txBox="1">
                <a:spLocks noChangeArrowheads="1"/>
              </p:cNvSpPr>
              <p:nvPr/>
            </p:nvSpPr>
            <p:spPr bwMode="auto">
              <a:xfrm>
                <a:off x="3750470" y="5851048"/>
                <a:ext cx="1490662" cy="40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defTabSz="457200" eaLnBrk="1" fontAlgn="auto" hangingPunct="1">
                  <a:spcBef>
                    <a:spcPct val="50000"/>
                  </a:spcBef>
                  <a:spcAft>
                    <a:spcPts val="0"/>
                  </a:spcAft>
                  <a:defRPr/>
                </a:pPr>
                <a:r>
                  <a:rPr lang="en-US" sz="1200" b="1" kern="0" dirty="0">
                    <a:solidFill>
                      <a:srgbClr val="000000"/>
                    </a:solidFill>
                    <a:latin typeface="Calibri"/>
                    <a:cs typeface="Calibri"/>
                  </a:rPr>
                  <a:t>Algorithm</a:t>
                </a:r>
              </a:p>
            </p:txBody>
          </p:sp>
        </p:grpSp>
        <p:pic>
          <p:nvPicPr>
            <p:cNvPr id="25" name="Picture 24"/>
            <p:cNvPicPr>
              <a:picLocks noChangeAspect="1"/>
            </p:cNvPicPr>
            <p:nvPr/>
          </p:nvPicPr>
          <p:blipFill>
            <a:blip r:embed="rId6"/>
            <a:stretch>
              <a:fillRect/>
            </a:stretch>
          </p:blipFill>
          <p:spPr>
            <a:xfrm>
              <a:off x="4427452" y="5623210"/>
              <a:ext cx="292172" cy="656163"/>
            </a:xfrm>
            <a:prstGeom prst="rect">
              <a:avLst/>
            </a:prstGeom>
          </p:spPr>
        </p:pic>
        <p:cxnSp>
          <p:nvCxnSpPr>
            <p:cNvPr id="26" name="Straight Arrow Connector 25"/>
            <p:cNvCxnSpPr/>
            <p:nvPr/>
          </p:nvCxnSpPr>
          <p:spPr>
            <a:xfrm>
              <a:off x="4573538" y="5017887"/>
              <a:ext cx="0" cy="544713"/>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37" name="Content Placeholder 2"/>
          <p:cNvSpPr txBox="1">
            <a:spLocks/>
          </p:cNvSpPr>
          <p:nvPr/>
        </p:nvSpPr>
        <p:spPr>
          <a:xfrm>
            <a:off x="1053500" y="2839053"/>
            <a:ext cx="6791418" cy="80597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buClr>
                <a:srgbClr val="ED1C24"/>
              </a:buClr>
            </a:pPr>
            <a:r>
              <a:rPr lang="en-US" sz="2400" dirty="0" smtClean="0">
                <a:solidFill>
                  <a:srgbClr val="000000"/>
                </a:solidFill>
              </a:rPr>
              <a:t>The </a:t>
            </a:r>
            <a:r>
              <a:rPr lang="en-US" sz="2400" b="1" dirty="0" smtClean="0">
                <a:solidFill>
                  <a:srgbClr val="0070C0"/>
                </a:solidFill>
              </a:rPr>
              <a:t>encryption </a:t>
            </a:r>
            <a:r>
              <a:rPr lang="en-US" sz="2400" b="1" dirty="0">
                <a:solidFill>
                  <a:srgbClr val="0070C0"/>
                </a:solidFill>
              </a:rPr>
              <a:t>key </a:t>
            </a:r>
            <a:r>
              <a:rPr lang="en-US" sz="2400" dirty="0">
                <a:solidFill>
                  <a:srgbClr val="000000"/>
                </a:solidFill>
              </a:rPr>
              <a:t>is used to help strengthen these mathematical properties of an algorithm </a:t>
            </a:r>
            <a:endParaRPr lang="en-US" sz="2400" b="1" dirty="0">
              <a:solidFill>
                <a:srgbClr val="0070C0"/>
              </a:solidFill>
            </a:endParaRPr>
          </a:p>
          <a:p>
            <a:pPr marL="0" indent="0">
              <a:buFont typeface="Arial"/>
              <a:buNone/>
            </a:pPr>
            <a:endParaRPr lang="en-US" dirty="0">
              <a:solidFill>
                <a:srgbClr val="000000"/>
              </a:solidFill>
            </a:endParaRPr>
          </a:p>
        </p:txBody>
      </p:sp>
    </p:spTree>
    <p:extLst>
      <p:ext uri="{BB962C8B-B14F-4D97-AF65-F5344CB8AC3E}">
        <p14:creationId xmlns:p14="http://schemas.microsoft.com/office/powerpoint/2010/main" val="3342059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Key</a:t>
            </a:r>
          </a:p>
        </p:txBody>
      </p:sp>
      <p:sp>
        <p:nvSpPr>
          <p:cNvPr id="2" name="Slide Number Placeholder 1"/>
          <p:cNvSpPr>
            <a:spLocks noGrp="1"/>
          </p:cNvSpPr>
          <p:nvPr>
            <p:ph type="sldNum" sz="quarter" idx="4"/>
          </p:nvPr>
        </p:nvSpPr>
        <p:spPr/>
        <p:txBody>
          <a:bodyPr/>
          <a:lstStyle/>
          <a:p>
            <a:fld id="{A8160BDD-7155-D744-B749-9730458604AD}" type="slidenum">
              <a:rPr lang="en-US" smtClean="0"/>
              <a:pPr/>
              <a:t>9</a:t>
            </a:fld>
            <a:endParaRPr lang="en-US" dirty="0"/>
          </a:p>
        </p:txBody>
      </p:sp>
      <p:sp>
        <p:nvSpPr>
          <p:cNvPr id="5" name="Content Placeholder 2"/>
          <p:cNvSpPr txBox="1">
            <a:spLocks/>
          </p:cNvSpPr>
          <p:nvPr/>
        </p:nvSpPr>
        <p:spPr>
          <a:xfrm>
            <a:off x="533400" y="854079"/>
            <a:ext cx="7467600" cy="1068942"/>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dirty="0">
                <a:solidFill>
                  <a:srgbClr val="C00000"/>
                </a:solidFill>
              </a:rPr>
              <a:t>A specific piece of information that is used in conjunction with an algorithm to perform encryption and decryption.</a:t>
            </a:r>
          </a:p>
        </p:txBody>
      </p:sp>
      <p:sp>
        <p:nvSpPr>
          <p:cNvPr id="21" name="Content Placeholder 2"/>
          <p:cNvSpPr txBox="1">
            <a:spLocks/>
          </p:cNvSpPr>
          <p:nvPr/>
        </p:nvSpPr>
        <p:spPr>
          <a:xfrm>
            <a:off x="533400" y="1988840"/>
            <a:ext cx="8077200" cy="1080120"/>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ED1C24"/>
              </a:buClr>
            </a:pPr>
            <a:r>
              <a:rPr lang="en-US" sz="2400" dirty="0">
                <a:solidFill>
                  <a:srgbClr val="000000"/>
                </a:solidFill>
              </a:rPr>
              <a:t>Different keys produce different ciphertext.</a:t>
            </a:r>
          </a:p>
          <a:p>
            <a:pPr>
              <a:buClr>
                <a:srgbClr val="ED1C24"/>
              </a:buClr>
            </a:pPr>
            <a:r>
              <a:rPr lang="en-US" sz="2400" dirty="0">
                <a:solidFill>
                  <a:srgbClr val="000000"/>
                </a:solidFill>
              </a:rPr>
              <a:t>For each algorithm, longer keys provide stronger encryption.</a:t>
            </a:r>
          </a:p>
          <a:p>
            <a:pPr marL="0" indent="0">
              <a:buFont typeface="Arial"/>
              <a:buNone/>
            </a:pPr>
            <a:endParaRPr lang="en-US" dirty="0">
              <a:solidFill>
                <a:srgbClr val="000000"/>
              </a:solidFill>
            </a:endParaRPr>
          </a:p>
        </p:txBody>
      </p:sp>
      <p:grpSp>
        <p:nvGrpSpPr>
          <p:cNvPr id="26" name="Group 25"/>
          <p:cNvGrpSpPr/>
          <p:nvPr/>
        </p:nvGrpSpPr>
        <p:grpSpPr>
          <a:xfrm>
            <a:off x="2569440" y="3766397"/>
            <a:ext cx="4048634" cy="2500654"/>
            <a:chOff x="2547683" y="3778719"/>
            <a:chExt cx="4048634" cy="2500654"/>
          </a:xfrm>
        </p:grpSpPr>
        <p:grpSp>
          <p:nvGrpSpPr>
            <p:cNvPr id="8" name="Group 7"/>
            <p:cNvGrpSpPr>
              <a:grpSpLocks noChangeAspect="1"/>
            </p:cNvGrpSpPr>
            <p:nvPr/>
          </p:nvGrpSpPr>
          <p:grpSpPr>
            <a:xfrm>
              <a:off x="2547683" y="3778719"/>
              <a:ext cx="4048634" cy="1363172"/>
              <a:chOff x="1540669" y="4453743"/>
              <a:chExt cx="5847415" cy="1968821"/>
            </a:xfrm>
          </p:grpSpPr>
          <p:pic>
            <p:nvPicPr>
              <p:cNvPr id="9" name="Picture 8"/>
              <p:cNvPicPr>
                <a:picLocks noChangeAspect="1"/>
              </p:cNvPicPr>
              <p:nvPr/>
            </p:nvPicPr>
            <p:blipFill>
              <a:blip r:embed="rId2"/>
              <a:stretch>
                <a:fillRect/>
              </a:stretch>
            </p:blipFill>
            <p:spPr>
              <a:xfrm>
                <a:off x="1814322" y="4453743"/>
                <a:ext cx="943356" cy="1229072"/>
              </a:xfrm>
              <a:prstGeom prst="rect">
                <a:avLst/>
              </a:prstGeom>
            </p:spPr>
          </p:pic>
          <p:pic>
            <p:nvPicPr>
              <p:cNvPr id="10" name="Picture 9"/>
              <p:cNvPicPr>
                <a:picLocks noChangeAspect="1"/>
              </p:cNvPicPr>
              <p:nvPr/>
            </p:nvPicPr>
            <p:blipFill>
              <a:blip r:embed="rId3"/>
              <a:stretch>
                <a:fillRect/>
              </a:stretch>
            </p:blipFill>
            <p:spPr>
              <a:xfrm>
                <a:off x="6175518" y="4465320"/>
                <a:ext cx="934470" cy="1217495"/>
              </a:xfrm>
              <a:prstGeom prst="rect">
                <a:avLst/>
              </a:prstGeom>
            </p:spPr>
          </p:pic>
          <p:grpSp>
            <p:nvGrpSpPr>
              <p:cNvPr id="11" name="Group 10"/>
              <p:cNvGrpSpPr>
                <a:grpSpLocks noChangeAspect="1"/>
              </p:cNvGrpSpPr>
              <p:nvPr/>
            </p:nvGrpSpPr>
            <p:grpSpPr>
              <a:xfrm>
                <a:off x="3965231" y="4585535"/>
                <a:ext cx="1213538" cy="1097280"/>
                <a:chOff x="4700301" y="4279920"/>
                <a:chExt cx="1590549" cy="1438173"/>
              </a:xfrm>
            </p:grpSpPr>
            <p:pic>
              <p:nvPicPr>
                <p:cNvPr id="17" name="Picture 16"/>
                <p:cNvPicPr>
                  <a:picLocks noChangeAspect="1"/>
                </p:cNvPicPr>
                <p:nvPr/>
              </p:nvPicPr>
              <p:blipFill>
                <a:blip r:embed="rId4"/>
                <a:stretch>
                  <a:fillRect/>
                </a:stretch>
              </p:blipFill>
              <p:spPr>
                <a:xfrm>
                  <a:off x="4700301" y="4279920"/>
                  <a:ext cx="1314254" cy="1311788"/>
                </a:xfrm>
                <a:prstGeom prst="rect">
                  <a:avLst/>
                </a:prstGeom>
              </p:spPr>
            </p:pic>
            <p:pic>
              <p:nvPicPr>
                <p:cNvPr id="18" name="Picture 17"/>
                <p:cNvPicPr>
                  <a:picLocks noChangeAspect="1"/>
                </p:cNvPicPr>
                <p:nvPr/>
              </p:nvPicPr>
              <p:blipFill>
                <a:blip r:embed="rId5"/>
                <a:stretch>
                  <a:fillRect/>
                </a:stretch>
              </p:blipFill>
              <p:spPr>
                <a:xfrm>
                  <a:off x="4929841" y="4874038"/>
                  <a:ext cx="1361009" cy="844055"/>
                </a:xfrm>
                <a:prstGeom prst="rect">
                  <a:avLst/>
                </a:prstGeom>
              </p:spPr>
            </p:pic>
          </p:grpSp>
          <p:cxnSp>
            <p:nvCxnSpPr>
              <p:cNvPr id="12" name="Straight Arrow Connector 11"/>
              <p:cNvCxnSpPr>
                <a:stCxn id="9" idx="3"/>
                <a:endCxn id="17" idx="1"/>
              </p:cNvCxnSpPr>
              <p:nvPr/>
            </p:nvCxnSpPr>
            <p:spPr>
              <a:xfrm>
                <a:off x="2757678" y="5068279"/>
                <a:ext cx="120755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967965" y="5038828"/>
                <a:ext cx="120755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 Box 307"/>
              <p:cNvSpPr txBox="1">
                <a:spLocks noChangeArrowheads="1"/>
              </p:cNvSpPr>
              <p:nvPr/>
            </p:nvSpPr>
            <p:spPr bwMode="auto">
              <a:xfrm>
                <a:off x="1540669" y="5755784"/>
                <a:ext cx="1490662" cy="66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200" b="1" kern="0" dirty="0">
                    <a:solidFill>
                      <a:srgbClr val="000000"/>
                    </a:solidFill>
                    <a:latin typeface="Calibri"/>
                    <a:cs typeface="Calibri"/>
                  </a:rPr>
                  <a:t>Original Information</a:t>
                </a:r>
              </a:p>
            </p:txBody>
          </p:sp>
          <p:sp>
            <p:nvSpPr>
              <p:cNvPr id="15" name="Text Box 307"/>
              <p:cNvSpPr txBox="1">
                <a:spLocks noChangeArrowheads="1"/>
              </p:cNvSpPr>
              <p:nvPr/>
            </p:nvSpPr>
            <p:spPr bwMode="auto">
              <a:xfrm>
                <a:off x="5897422" y="5751021"/>
                <a:ext cx="1490662" cy="66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200" b="1" kern="0" dirty="0">
                    <a:solidFill>
                      <a:srgbClr val="000000"/>
                    </a:solidFill>
                    <a:latin typeface="Calibri"/>
                    <a:cs typeface="Calibri"/>
                  </a:rPr>
                  <a:t>Encrypted Information</a:t>
                </a:r>
              </a:p>
            </p:txBody>
          </p:sp>
          <p:sp>
            <p:nvSpPr>
              <p:cNvPr id="16" name="Text Box 307"/>
              <p:cNvSpPr txBox="1">
                <a:spLocks noChangeArrowheads="1"/>
              </p:cNvSpPr>
              <p:nvPr/>
            </p:nvSpPr>
            <p:spPr bwMode="auto">
              <a:xfrm>
                <a:off x="3750470" y="5851048"/>
                <a:ext cx="1490662" cy="40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200" b="1" kern="0" dirty="0" smtClean="0">
                    <a:solidFill>
                      <a:srgbClr val="000000"/>
                    </a:solidFill>
                    <a:latin typeface="Calibri"/>
                    <a:cs typeface="Calibri"/>
                  </a:rPr>
                  <a:t>Algorithm</a:t>
                </a:r>
                <a:endParaRPr lang="en-US" sz="1200" b="1" kern="0" dirty="0">
                  <a:solidFill>
                    <a:srgbClr val="000000"/>
                  </a:solidFill>
                  <a:latin typeface="Calibri"/>
                  <a:cs typeface="Calibri"/>
                </a:endParaRPr>
              </a:p>
            </p:txBody>
          </p:sp>
        </p:grpSp>
        <p:pic>
          <p:nvPicPr>
            <p:cNvPr id="19" name="Picture 18"/>
            <p:cNvPicPr>
              <a:picLocks noChangeAspect="1"/>
            </p:cNvPicPr>
            <p:nvPr/>
          </p:nvPicPr>
          <p:blipFill>
            <a:blip r:embed="rId6"/>
            <a:stretch>
              <a:fillRect/>
            </a:stretch>
          </p:blipFill>
          <p:spPr>
            <a:xfrm>
              <a:off x="4427452" y="5623210"/>
              <a:ext cx="292172" cy="656163"/>
            </a:xfrm>
            <a:prstGeom prst="rect">
              <a:avLst/>
            </a:prstGeom>
          </p:spPr>
        </p:pic>
        <p:cxnSp>
          <p:nvCxnSpPr>
            <p:cNvPr id="7" name="Straight Arrow Connector 6"/>
            <p:cNvCxnSpPr/>
            <p:nvPr/>
          </p:nvCxnSpPr>
          <p:spPr>
            <a:xfrm>
              <a:off x="4573538" y="5017887"/>
              <a:ext cx="0" cy="544713"/>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29509775"/>
      </p:ext>
    </p:extLst>
  </p:cSld>
  <p:clrMapOvr>
    <a:masterClrMapping/>
  </p:clrMapOvr>
</p:sld>
</file>

<file path=ppt/theme/theme1.xml><?xml version="1.0" encoding="utf-8"?>
<a:theme xmlns:a="http://schemas.openxmlformats.org/drawingml/2006/main" name="1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LO_CompTIA_Visuals_Template.pptx" id="{1CEDCDFF-DC4F-454A-B15A-2F51278AE62E}" vid="{91153F74-20C9-427D-B9CD-29CB0F3238D1}"/>
    </a:ext>
  </a:extLst>
</a:theme>
</file>

<file path=ppt/theme/theme3.xml><?xml version="1.0" encoding="utf-8"?>
<a:theme xmlns:a="http://schemas.openxmlformats.org/drawingml/2006/main" name="1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LO_CompTIA_Visuals_Template.pptx" id="{1CEDCDFF-DC4F-454A-B15A-2F51278AE62E}" vid="{91153F74-20C9-427D-B9CD-29CB0F3238D1}"/>
    </a:ext>
  </a:extLst>
</a:theme>
</file>

<file path=ppt/theme/theme4.xml><?xml version="1.0" encoding="utf-8"?>
<a:theme xmlns:a="http://schemas.openxmlformats.org/drawingml/2006/main" name="2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LO_CompTIA_Visuals_Template.pptx" id="{1CEDCDFF-DC4F-454A-B15A-2F51278AE62E}" vid="{91153F74-20C9-427D-B9CD-29CB0F3238D1}"/>
    </a:ext>
  </a:extLst>
</a:theme>
</file>

<file path=ppt/theme/theme5.xml><?xml version="1.0" encoding="utf-8"?>
<a:theme xmlns:a="http://schemas.openxmlformats.org/drawingml/2006/main" name="3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ptx" id="{1CEDCDFF-DC4F-454A-B15A-2F51278AE62E}" vid="{91153F74-20C9-427D-B9CD-29CB0F3238D1}"/>
    </a:ext>
  </a:extLst>
</a:theme>
</file>

<file path=ppt/theme/theme6.xml><?xml version="1.0" encoding="utf-8"?>
<a:theme xmlns:a="http://schemas.openxmlformats.org/drawingml/2006/main" name="4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otx" id="{A3DB2F90-F63A-49DE-BBB4-6552F66C1436}" vid="{96838A41-6B44-4C93-AA71-3D8685641419}"/>
    </a:ext>
  </a:extLst>
</a:theme>
</file>

<file path=ppt/theme/theme7.xml><?xml version="1.0" encoding="utf-8"?>
<a:theme xmlns:a="http://schemas.openxmlformats.org/drawingml/2006/main" name="5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otx" id="{A3DB2F90-F63A-49DE-BBB4-6552F66C1436}" vid="{96838A41-6B44-4C93-AA71-3D8685641419}"/>
    </a:ext>
  </a:ext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HD:Users:hlinger:Desktop:Fac Template.ppt</Template>
  <TotalTime>3774</TotalTime>
  <Words>2046</Words>
  <Application>Microsoft Office PowerPoint</Application>
  <PresentationFormat>On-screen Show (4:3)</PresentationFormat>
  <Paragraphs>309</Paragraphs>
  <Slides>37</Slides>
  <Notes>2</Notes>
  <HiddenSlides>0</HiddenSlides>
  <MMClips>0</MMClips>
  <ScaleCrop>false</ScaleCrop>
  <HeadingPairs>
    <vt:vector size="4" baseType="variant">
      <vt:variant>
        <vt:lpstr>Theme</vt:lpstr>
      </vt:variant>
      <vt:variant>
        <vt:i4>7</vt:i4>
      </vt:variant>
      <vt:variant>
        <vt:lpstr>Slide Titles</vt:lpstr>
      </vt:variant>
      <vt:variant>
        <vt:i4>37</vt:i4>
      </vt:variant>
    </vt:vector>
  </HeadingPairs>
  <TitlesOfParts>
    <vt:vector size="44" baseType="lpstr">
      <vt:lpstr>1_APU Clean</vt:lpstr>
      <vt:lpstr>LO-CompTIA</vt:lpstr>
      <vt:lpstr>1_LO-CompTIA</vt:lpstr>
      <vt:lpstr>2_LO-CompTIA</vt:lpstr>
      <vt:lpstr>3_LO-CompTIA</vt:lpstr>
      <vt:lpstr>4_LO-CompTIA</vt:lpstr>
      <vt:lpstr>5_LO-CompTIA</vt:lpstr>
      <vt:lpstr>System and Network Administration</vt:lpstr>
      <vt:lpstr>Secure Systems</vt:lpstr>
      <vt:lpstr>Security Management</vt:lpstr>
      <vt:lpstr>Security Protocols</vt:lpstr>
      <vt:lpstr>Purpose</vt:lpstr>
      <vt:lpstr>Cryptography</vt:lpstr>
      <vt:lpstr>Cryptographic techniques</vt:lpstr>
      <vt:lpstr>Algorithms</vt:lpstr>
      <vt:lpstr>A Key</vt:lpstr>
      <vt:lpstr>PowerPoint Presentation</vt:lpstr>
      <vt:lpstr>Cryptographic Techniques</vt:lpstr>
      <vt:lpstr>Symmetric Encryption</vt:lpstr>
      <vt:lpstr>Symmetric, Reversible (Shared Key)</vt:lpstr>
      <vt:lpstr>PowerPoint Presentation</vt:lpstr>
      <vt:lpstr>Bit level XOR</vt:lpstr>
      <vt:lpstr>Bit level XOR</vt:lpstr>
      <vt:lpstr>PowerPoint Presentation</vt:lpstr>
      <vt:lpstr>Asymmetric Encryption</vt:lpstr>
      <vt:lpstr>Asymmetric Encryption (Cont.)</vt:lpstr>
      <vt:lpstr>PowerPoint Presentation</vt:lpstr>
      <vt:lpstr>Reversible Encryption</vt:lpstr>
      <vt:lpstr>Symmetric vs Asymmetric Key</vt:lpstr>
      <vt:lpstr>PowerPoint Presentation</vt:lpstr>
      <vt:lpstr>Hashing</vt:lpstr>
      <vt:lpstr>/etc/shadow</vt:lpstr>
      <vt:lpstr>PowerPoint Presentation</vt:lpstr>
      <vt:lpstr>PowerPoint Presentation</vt:lpstr>
      <vt:lpstr>Securing Encryption</vt:lpstr>
      <vt:lpstr>Securing Encryption</vt:lpstr>
      <vt:lpstr>Types of Cryptographic Attacks</vt:lpstr>
      <vt:lpstr>Types of Cryptographic Attacks</vt:lpstr>
      <vt:lpstr>PowerPoint Presentation</vt:lpstr>
      <vt:lpstr>Brute Force</vt:lpstr>
      <vt:lpstr>PowerPoint Presentation</vt:lpstr>
      <vt:lpstr>PowerPoint Presentation</vt:lpstr>
      <vt:lpstr>PowerPoint Presentation</vt:lpstr>
      <vt:lpstr>PowerPoint Presentation</vt:lpstr>
    </vt:vector>
  </TitlesOfParts>
  <Company>Henry Linger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Dr Thomas Patrick O’Daniel</dc:creator>
  <cp:lastModifiedBy>user</cp:lastModifiedBy>
  <cp:revision>375</cp:revision>
  <cp:lastPrinted>2007-07-15T04:59:23Z</cp:lastPrinted>
  <dcterms:modified xsi:type="dcterms:W3CDTF">2021-08-05T08:54:55Z</dcterms:modified>
</cp:coreProperties>
</file>