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6.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7.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8.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267" r:id="rId2"/>
    <p:sldMasterId id="2147484638" r:id="rId3"/>
    <p:sldMasterId id="2147484684" r:id="rId4"/>
    <p:sldMasterId id="2147484729" r:id="rId5"/>
    <p:sldMasterId id="2147484753" r:id="rId6"/>
    <p:sldMasterId id="2147484777" r:id="rId7"/>
    <p:sldMasterId id="2147484792" r:id="rId8"/>
    <p:sldMasterId id="2147484816" r:id="rId9"/>
  </p:sldMasterIdLst>
  <p:notesMasterIdLst>
    <p:notesMasterId r:id="rId46"/>
  </p:notesMasterIdLst>
  <p:handoutMasterIdLst>
    <p:handoutMasterId r:id="rId47"/>
  </p:handoutMasterIdLst>
  <p:sldIdLst>
    <p:sldId id="914" r:id="rId10"/>
    <p:sldId id="1100" r:id="rId11"/>
    <p:sldId id="922" r:id="rId12"/>
    <p:sldId id="1101" r:id="rId13"/>
    <p:sldId id="1102" r:id="rId14"/>
    <p:sldId id="1103" r:id="rId15"/>
    <p:sldId id="1104" r:id="rId16"/>
    <p:sldId id="1105" r:id="rId17"/>
    <p:sldId id="1106" r:id="rId18"/>
    <p:sldId id="1107" r:id="rId19"/>
    <p:sldId id="1095" r:id="rId20"/>
    <p:sldId id="1064" r:id="rId21"/>
    <p:sldId id="1065" r:id="rId22"/>
    <p:sldId id="1108" r:id="rId23"/>
    <p:sldId id="1093" r:id="rId24"/>
    <p:sldId id="1094" r:id="rId25"/>
    <p:sldId id="1071" r:id="rId26"/>
    <p:sldId id="1110" r:id="rId27"/>
    <p:sldId id="1109" r:id="rId28"/>
    <p:sldId id="1096" r:id="rId29"/>
    <p:sldId id="1112" r:id="rId30"/>
    <p:sldId id="1113" r:id="rId31"/>
    <p:sldId id="1114" r:id="rId32"/>
    <p:sldId id="1111" r:id="rId33"/>
    <p:sldId id="1097" r:id="rId34"/>
    <p:sldId id="1079" r:id="rId35"/>
    <p:sldId id="1080" r:id="rId36"/>
    <p:sldId id="1116" r:id="rId37"/>
    <p:sldId id="1117" r:id="rId38"/>
    <p:sldId id="1115" r:id="rId39"/>
    <p:sldId id="1098" r:id="rId40"/>
    <p:sldId id="1099" r:id="rId41"/>
    <p:sldId id="1084" r:id="rId42"/>
    <p:sldId id="1118" r:id="rId43"/>
    <p:sldId id="1119" r:id="rId44"/>
    <p:sldId id="1120" r:id="rId45"/>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8B"/>
    <a:srgbClr val="FF00FF"/>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varScale="1">
        <p:scale>
          <a:sx n="60" d="100"/>
          <a:sy n="60" d="100"/>
        </p:scale>
        <p:origin x="-90" y="-50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CE3DCCD4-41D1-45F9-BBB3-0E5B95CE5A88}" type="slidenum">
              <a:rPr lang="en-AU" altLang="en-US"/>
              <a:pPr>
                <a:defRPr/>
              </a:pPr>
              <a:t>‹#›</a:t>
            </a:fld>
            <a:endParaRPr lang="en-AU" altLang="en-US"/>
          </a:p>
        </p:txBody>
      </p:sp>
    </p:spTree>
    <p:extLst>
      <p:ext uri="{BB962C8B-B14F-4D97-AF65-F5344CB8AC3E}">
        <p14:creationId xmlns:p14="http://schemas.microsoft.com/office/powerpoint/2010/main" val="313798630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6042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1B5ADEFE-5CE5-43B9-9792-F6A742875122}" type="slidenum">
              <a:rPr lang="en-AU" altLang="en-US"/>
              <a:pPr>
                <a:defRPr/>
              </a:pPr>
              <a:t>‹#›</a:t>
            </a:fld>
            <a:endParaRPr lang="en-AU" altLang="en-US"/>
          </a:p>
        </p:txBody>
      </p:sp>
    </p:spTree>
    <p:extLst>
      <p:ext uri="{BB962C8B-B14F-4D97-AF65-F5344CB8AC3E}">
        <p14:creationId xmlns:p14="http://schemas.microsoft.com/office/powerpoint/2010/main" val="261380922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5480865" y="6392684"/>
            <a:ext cx="4191988" cy="3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8E9E35-CE92-4B11-85A5-F340B15B5433}" type="slidenum">
              <a:rPr lang="en-AU" altLang="en-US" smtClean="0"/>
              <a:pPr/>
              <a:t>8</a:t>
            </a:fld>
            <a:endParaRPr lang="en-AU" altLang="en-US"/>
          </a:p>
        </p:txBody>
      </p:sp>
      <p:sp>
        <p:nvSpPr>
          <p:cNvPr id="54275" name="Rectangle 3"/>
          <p:cNvSpPr txBox="1">
            <a:spLocks noGrp="1" noChangeArrowheads="1"/>
          </p:cNvSpPr>
          <p:nvPr/>
        </p:nvSpPr>
        <p:spPr bwMode="auto">
          <a:xfrm>
            <a:off x="5480865" y="1"/>
            <a:ext cx="4189889" cy="33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algn="r" eaLnBrk="1" hangingPunct="1"/>
            <a:fld id="{AEAA2FE3-3223-4365-ACF0-A14E0E12D132}" type="datetime1">
              <a:rPr lang="en-GB" altLang="en-US" sz="1300"/>
              <a:pPr algn="r" eaLnBrk="1" hangingPunct="1"/>
              <a:t>27/07/2021</a:t>
            </a:fld>
            <a:endParaRPr lang="en-GB" altLang="en-US" sz="1300"/>
          </a:p>
        </p:txBody>
      </p:sp>
      <p:sp>
        <p:nvSpPr>
          <p:cNvPr id="54276" name="Rectangle 7"/>
          <p:cNvSpPr txBox="1">
            <a:spLocks noGrp="1" noChangeArrowheads="1"/>
          </p:cNvSpPr>
          <p:nvPr/>
        </p:nvSpPr>
        <p:spPr bwMode="auto">
          <a:xfrm>
            <a:off x="5480865" y="6392685"/>
            <a:ext cx="4189889" cy="33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a:solidFill>
                  <a:schemeClr val="tx1"/>
                </a:solidFill>
                <a:latin typeface="Arial" charset="0"/>
              </a:defRPr>
            </a:lvl1pPr>
            <a:lvl2pPr marL="742950" indent="-285750" defTabSz="990600">
              <a:defRPr>
                <a:solidFill>
                  <a:schemeClr val="tx1"/>
                </a:solidFill>
                <a:latin typeface="Arial" charset="0"/>
              </a:defRPr>
            </a:lvl2pPr>
            <a:lvl3pPr marL="1143000" indent="-228600" defTabSz="990600">
              <a:defRPr>
                <a:solidFill>
                  <a:schemeClr val="tx1"/>
                </a:solidFill>
                <a:latin typeface="Arial" charset="0"/>
              </a:defRPr>
            </a:lvl3pPr>
            <a:lvl4pPr marL="1600200" indent="-228600" defTabSz="990600">
              <a:defRPr>
                <a:solidFill>
                  <a:schemeClr val="tx1"/>
                </a:solidFill>
                <a:latin typeface="Arial" charset="0"/>
              </a:defRPr>
            </a:lvl4pPr>
            <a:lvl5pPr marL="2057400" indent="-228600" defTabSz="99060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algn="r" eaLnBrk="1" hangingPunct="1"/>
            <a:fld id="{9C03D488-C576-4EA6-BC16-5EBBAE11DFC4}" type="slidenum">
              <a:rPr lang="en-GB" altLang="en-US" sz="1300"/>
              <a:pPr algn="r" eaLnBrk="1" hangingPunct="1"/>
              <a:t>8</a:t>
            </a:fld>
            <a:endParaRPr lang="en-GB" altLang="en-US" sz="1300"/>
          </a:p>
        </p:txBody>
      </p:sp>
      <p:sp>
        <p:nvSpPr>
          <p:cNvPr id="54277" name="Rectangle 2"/>
          <p:cNvSpPr>
            <a:spLocks noGrp="1" noRot="1" noChangeAspect="1" noChangeArrowheads="1" noTextEdit="1"/>
          </p:cNvSpPr>
          <p:nvPr>
            <p:ph type="sldImg"/>
          </p:nvPr>
        </p:nvSpPr>
        <p:spPr>
          <a:xfrm>
            <a:off x="1614382" y="505907"/>
            <a:ext cx="6441849" cy="2521355"/>
          </a:xfrm>
          <a:ln/>
        </p:spPr>
      </p:sp>
      <p:sp>
        <p:nvSpPr>
          <p:cNvPr id="54278" name="Rectangle 3"/>
          <p:cNvSpPr>
            <a:spLocks noGrp="1" noChangeArrowheads="1"/>
          </p:cNvSpPr>
          <p:nvPr>
            <p:ph type="body" idx="1"/>
          </p:nvPr>
        </p:nvSpPr>
        <p:spPr>
          <a:xfrm>
            <a:off x="967708" y="3195786"/>
            <a:ext cx="7737441" cy="30277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9048" tIns="49524" rIns="99048" bIns="49524"/>
          <a:lstStyle/>
          <a:p>
            <a:pPr eaLnBrk="1" hangingPunct="1"/>
            <a:r>
              <a:rPr lang="en-US" altLang="zh-CN">
                <a:latin typeface="Times New Roman" pitchFamily="18" charset="0"/>
              </a:rPr>
              <a:t>Anyone who obtains the ciphertext and does not have a copy of the sender’s private key must use a laborious search technique to find the correct key. </a:t>
            </a:r>
          </a:p>
          <a:p>
            <a:pPr eaLnBrk="1" hangingPunct="1"/>
            <a:r>
              <a:rPr lang="en-US" altLang="zh-CN">
                <a:latin typeface="Times New Roman" pitchFamily="18" charset="0"/>
              </a:rPr>
              <a:t>Depending on the length of key used, this could take billions of years using the most powerful known techniques. </a:t>
            </a:r>
            <a:endParaRPr lang="en-US" altLang="en-US">
              <a:latin typeface="Times New Roman" pitchFamily="18" charset="0"/>
            </a:endParaRPr>
          </a:p>
        </p:txBody>
      </p:sp>
    </p:spTree>
    <p:extLst>
      <p:ext uri="{BB962C8B-B14F-4D97-AF65-F5344CB8AC3E}">
        <p14:creationId xmlns:p14="http://schemas.microsoft.com/office/powerpoint/2010/main" val="233095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B5ADEFE-5CE5-43B9-9792-F6A742875122}" type="slidenum">
              <a:rPr lang="en-AU" altLang="en-US" smtClean="0"/>
              <a:pPr>
                <a:defRPr/>
              </a:pPr>
              <a:t>12</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329544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5480865" y="6392684"/>
            <a:ext cx="4191988" cy="337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A3829C-C3B3-422A-B7D4-A8236F998B13}" type="slidenum">
              <a:rPr lang="en-AU" altLang="en-US" smtClean="0"/>
              <a:pPr/>
              <a:t>21</a:t>
            </a:fld>
            <a:endParaRPr lang="en-AU" altLang="en-US"/>
          </a:p>
        </p:txBody>
      </p:sp>
      <p:sp>
        <p:nvSpPr>
          <p:cNvPr id="55299" name="Rectangle 2"/>
          <p:cNvSpPr>
            <a:spLocks noChangeArrowheads="1"/>
          </p:cNvSpPr>
          <p:nvPr/>
        </p:nvSpPr>
        <p:spPr bwMode="auto">
          <a:xfrm>
            <a:off x="5480865" y="1"/>
            <a:ext cx="4191988" cy="33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en-SG" altLang="en-US"/>
          </a:p>
        </p:txBody>
      </p:sp>
      <p:sp>
        <p:nvSpPr>
          <p:cNvPr id="55300" name="Rectangle 3"/>
          <p:cNvSpPr>
            <a:spLocks noChangeArrowheads="1"/>
          </p:cNvSpPr>
          <p:nvPr/>
        </p:nvSpPr>
        <p:spPr bwMode="auto">
          <a:xfrm>
            <a:off x="5480865" y="6393798"/>
            <a:ext cx="4191988" cy="33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920" tIns="0" rIns="19920" bIns="0" anchor="b"/>
          <a:lstStyle/>
          <a:p>
            <a:pPr algn="r" defTabSz="957263"/>
            <a:r>
              <a:rPr lang="en-US" altLang="en-US" sz="1100" i="1">
                <a:latin typeface="Times New Roman" pitchFamily="18" charset="0"/>
              </a:rPr>
              <a:t>52</a:t>
            </a:r>
          </a:p>
        </p:txBody>
      </p:sp>
      <p:sp>
        <p:nvSpPr>
          <p:cNvPr id="55301" name="Rectangle 4"/>
          <p:cNvSpPr>
            <a:spLocks noChangeArrowheads="1"/>
          </p:cNvSpPr>
          <p:nvPr/>
        </p:nvSpPr>
        <p:spPr bwMode="auto">
          <a:xfrm>
            <a:off x="0" y="6393798"/>
            <a:ext cx="4191989" cy="33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en-SG" altLang="en-US"/>
          </a:p>
        </p:txBody>
      </p:sp>
      <p:sp>
        <p:nvSpPr>
          <p:cNvPr id="55302" name="Rectangle 5"/>
          <p:cNvSpPr>
            <a:spLocks noChangeArrowheads="1"/>
          </p:cNvSpPr>
          <p:nvPr/>
        </p:nvSpPr>
        <p:spPr bwMode="auto">
          <a:xfrm>
            <a:off x="0" y="1"/>
            <a:ext cx="4191989" cy="33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en-SG" altLang="en-US"/>
          </a:p>
        </p:txBody>
      </p:sp>
      <p:sp>
        <p:nvSpPr>
          <p:cNvPr id="55303" name="Rectangle 6"/>
          <p:cNvSpPr>
            <a:spLocks noGrp="1" noRot="1" noChangeAspect="1" noChangeArrowheads="1" noTextEdit="1"/>
          </p:cNvSpPr>
          <p:nvPr>
            <p:ph type="sldImg"/>
          </p:nvPr>
        </p:nvSpPr>
        <p:spPr>
          <a:xfrm>
            <a:off x="1547209" y="497729"/>
            <a:ext cx="6493349" cy="2541217"/>
          </a:xfrm>
          <a:ln w="12700" cap="flat">
            <a:solidFill>
              <a:schemeClr val="tx1"/>
            </a:solidFill>
          </a:ln>
        </p:spPr>
      </p:sp>
      <p:sp>
        <p:nvSpPr>
          <p:cNvPr id="55304" name="Rectangle 7"/>
          <p:cNvSpPr>
            <a:spLocks noGrp="1" noChangeArrowheads="1"/>
          </p:cNvSpPr>
          <p:nvPr>
            <p:ph type="body" idx="1"/>
          </p:nvPr>
        </p:nvSpPr>
        <p:spPr>
          <a:xfrm>
            <a:off x="1265784" y="3204687"/>
            <a:ext cx="7168573" cy="30377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3" tIns="46481" rIns="94623" bIns="46481"/>
          <a:lstStyle/>
          <a:p>
            <a:pPr defTabSz="889000">
              <a:lnSpc>
                <a:spcPct val="89000"/>
              </a:lnSpc>
              <a:spcBef>
                <a:spcPct val="0"/>
              </a:spcBef>
            </a:pPr>
            <a:endParaRPr lang="en-GB" altLang="en-US" sz="2400">
              <a:latin typeface="Times New Roman" pitchFamily="18" charset="0"/>
            </a:endParaRPr>
          </a:p>
        </p:txBody>
      </p:sp>
    </p:spTree>
    <p:extLst>
      <p:ext uri="{BB962C8B-B14F-4D97-AF65-F5344CB8AC3E}">
        <p14:creationId xmlns:p14="http://schemas.microsoft.com/office/powerpoint/2010/main" val="193762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3388" y="549275"/>
            <a:ext cx="3654425" cy="27416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438458" y="6948171"/>
            <a:ext cx="4160520" cy="365760"/>
          </a:xfrm>
          <a:prstGeom prst="rect">
            <a:avLst/>
          </a:prstGeom>
        </p:spPr>
        <p:txBody>
          <a:bodyPr/>
          <a:lstStyle/>
          <a:p>
            <a:pPr>
              <a:defRPr/>
            </a:pPr>
            <a:fld id="{270FDFCB-34AD-CB4D-AB41-BD75F8BF8004}" type="slidenum">
              <a:rPr lang="en-US" smtClean="0">
                <a:solidFill>
                  <a:prstClr val="black"/>
                </a:solidFill>
              </a:rPr>
              <a:pPr>
                <a:defRPr/>
              </a:pPr>
              <a:t>27</a:t>
            </a:fld>
            <a:endParaRPr lang="en-US">
              <a:solidFill>
                <a:prstClr val="black"/>
              </a:solidFill>
            </a:endParaRPr>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219608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6.xml"/><Relationship Id="rId4" Type="http://schemas.openxmlformats.org/officeDocument/2006/relationships/image" Target="../media/image3.wmf"/></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3.wmf"/></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3.wmf"/></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8.xml"/><Relationship Id="rId4" Type="http://schemas.openxmlformats.org/officeDocument/2006/relationships/image" Target="../media/image3.wmf"/></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8.xml"/><Relationship Id="rId4" Type="http://schemas.openxmlformats.org/officeDocument/2006/relationships/image" Target="../media/image3.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8.xml"/><Relationship Id="rId4" Type="http://schemas.openxmlformats.org/officeDocument/2006/relationships/image" Target="../media/image3.wmf"/></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9.xml"/><Relationship Id="rId4" Type="http://schemas.openxmlformats.org/officeDocument/2006/relationships/image" Target="../media/image3.wmf"/></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9.xml"/><Relationship Id="rId4" Type="http://schemas.openxmlformats.org/officeDocument/2006/relationships/image" Target="../media/image3.wmf"/></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image" Target="../media/image3.wmf"/></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3.w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3.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3.wmf"/></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5.xml"/><Relationship Id="rId4" Type="http://schemas.openxmlformats.org/officeDocument/2006/relationships/image" Target="../media/image3.wmf"/></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3.wmf"/></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5.xml"/><Relationship Id="rId4" Type="http://schemas.openxmlformats.org/officeDocument/2006/relationships/image" Target="../media/image3.wmf"/></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129909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9390327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03623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863916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138801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661535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9831264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104048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565637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5742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1935089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2442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57354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207863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3446220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782741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2140989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6819023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579353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latin typeface="Calibri"/>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28387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a:t>Click to edit Master subtitle style</a:t>
            </a:r>
          </a:p>
        </p:txBody>
      </p:sp>
    </p:spTree>
    <p:extLst>
      <p:ext uri="{BB962C8B-B14F-4D97-AF65-F5344CB8AC3E}">
        <p14:creationId xmlns:p14="http://schemas.microsoft.com/office/powerpoint/2010/main" val="6008171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3846982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10794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0167779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6351437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26621619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9070400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5232358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649126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510014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80411382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236388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24724779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347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1496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No Fill Slide">
    <p:spTree>
      <p:nvGrpSpPr>
        <p:cNvPr id="1" name=""/>
        <p:cNvGrpSpPr/>
        <p:nvPr/>
      </p:nvGrpSpPr>
      <p:grpSpPr>
        <a:xfrm>
          <a:off x="0" y="0"/>
          <a:ext cx="0" cy="0"/>
          <a:chOff x="0" y="0"/>
          <a:chExt cx="0" cy="0"/>
        </a:xfrm>
      </p:grpSpPr>
      <p:sp>
        <p:nvSpPr>
          <p:cNvPr id="4" name="Slide Number Placeholder 5"/>
          <p:cNvSpPr txBox="1">
            <a:spLocks/>
          </p:cNvSpPr>
          <p:nvPr/>
        </p:nvSpPr>
        <p:spPr>
          <a:xfrm>
            <a:off x="3543300" y="6507163"/>
            <a:ext cx="5000625" cy="274637"/>
          </a:xfrm>
          <a:prstGeom prst="rect">
            <a:avLst/>
          </a:prstGeom>
        </p:spPr>
        <p:txBody>
          <a:bodyPr lIns="0" rIns="0" anchor="ct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latin typeface="Calibri"/>
              </a:rPr>
              <a:t>Copyright (c) 2018 CompTIA Properties, LLC. All Rights Reserved.  |  CompTIA.org</a:t>
            </a:r>
          </a:p>
        </p:txBody>
      </p:sp>
      <p:pic>
        <p:nvPicPr>
          <p:cNvPr id="5" name="Picture 7" descr="CompTIA_logo.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586538"/>
            <a:ext cx="612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txBox="1">
            <a:spLocks/>
          </p:cNvSpPr>
          <p:nvPr userDrawn="1"/>
        </p:nvSpPr>
        <p:spPr>
          <a:xfrm>
            <a:off x="3543300" y="6507163"/>
            <a:ext cx="5000625" cy="274637"/>
          </a:xfrm>
          <a:prstGeom prst="rect">
            <a:avLst/>
          </a:prstGeom>
        </p:spPr>
        <p:txBody>
          <a:bodyPr lIns="0" rIns="0" anchor="ct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latin typeface="Calibri"/>
              </a:rPr>
              <a:t>Copyright (c) 2018 CompTIA Properties, LLC. All Rights Reserved.  |  CompTIA.org</a:t>
            </a:r>
          </a:p>
        </p:txBody>
      </p:sp>
      <p:pic>
        <p:nvPicPr>
          <p:cNvPr id="7" name="Picture 9" descr="CompTIA_logo.w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6586538"/>
            <a:ext cx="612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Placeholder 1"/>
          <p:cNvSpPr>
            <a:spLocks noGrp="1"/>
          </p:cNvSpPr>
          <p:nvPr>
            <p:ph type="title"/>
          </p:nvPr>
        </p:nvSpPr>
        <p:spPr>
          <a:xfrm>
            <a:off x="341924" y="100269"/>
            <a:ext cx="8455567" cy="844611"/>
          </a:xfrm>
          <a:prstGeom prst="rect">
            <a:avLst/>
          </a:prstGeom>
        </p:spPr>
        <p:txBody>
          <a:bodyPr rtlCol="0">
            <a:noAutofit/>
          </a:bodyPr>
          <a:lstStyle/>
          <a:p>
            <a:r>
              <a:rPr lang="en-US"/>
              <a:t>Click to edit Master title style</a:t>
            </a:r>
            <a:endParaRPr lang="en-US" dirty="0"/>
          </a:p>
        </p:txBody>
      </p:sp>
      <p:sp>
        <p:nvSpPr>
          <p:cNvPr id="16" name="Text Placeholder 2"/>
          <p:cNvSpPr>
            <a:spLocks noGrp="1"/>
          </p:cNvSpPr>
          <p:nvPr>
            <p:ph idx="1"/>
          </p:nvPr>
        </p:nvSpPr>
        <p:spPr>
          <a:xfrm>
            <a:off x="341924" y="1307130"/>
            <a:ext cx="8460152" cy="4756786"/>
          </a:xfrm>
          <a:prstGeom prst="rect">
            <a:avLst/>
          </a:prstGeom>
        </p:spPr>
        <p:txBody>
          <a:bodyPr rtlCol="0">
            <a:noAutofit/>
          </a:bodyPr>
          <a:lstStyle/>
          <a:p>
            <a:pPr lvl="0"/>
            <a:r>
              <a:rPr lang="en-US"/>
              <a:t>Click to edit Master text styles</a:t>
            </a:r>
          </a:p>
          <a:p>
            <a:pPr lvl="1"/>
            <a:r>
              <a:rPr lang="en-US"/>
              <a:t>Second level</a:t>
            </a:r>
          </a:p>
          <a:p>
            <a:pPr lvl="2"/>
            <a:r>
              <a:rPr lang="en-US"/>
              <a:t>Third level</a:t>
            </a:r>
          </a:p>
        </p:txBody>
      </p:sp>
      <p:sp>
        <p:nvSpPr>
          <p:cNvPr id="9" name="Slide Number Placeholder 5"/>
          <p:cNvSpPr>
            <a:spLocks noGrp="1"/>
          </p:cNvSpPr>
          <p:nvPr>
            <p:ph type="sldNum" sz="quarter" idx="10"/>
          </p:nvPr>
        </p:nvSpPr>
        <p:spPr>
          <a:xfrm>
            <a:off x="8577263" y="6507163"/>
            <a:ext cx="261937" cy="273050"/>
          </a:xfrm>
          <a:prstGeom prst="rect">
            <a:avLst/>
          </a:prstGeom>
        </p:spPr>
        <p:txBody>
          <a:bodyPr vert="horz" lIns="91440" tIns="45720" rIns="0" bIns="45720" rtlCol="0" anchor="ctr"/>
          <a:lstStyle>
            <a:lvl1pPr algn="r" defTabSz="457200" eaLnBrk="1" fontAlgn="auto" hangingPunct="1">
              <a:spcBef>
                <a:spcPts val="0"/>
              </a:spcBef>
              <a:spcAft>
                <a:spcPts val="0"/>
              </a:spcAft>
              <a:defRPr sz="900">
                <a:solidFill>
                  <a:srgbClr val="69727B"/>
                </a:solidFill>
                <a:latin typeface="Calibri"/>
              </a:defRPr>
            </a:lvl1pPr>
          </a:lstStyle>
          <a:p>
            <a:pPr>
              <a:defRPr/>
            </a:pPr>
            <a:fld id="{D9FF792F-FE50-4BAA-B149-A57C41D5451B}" type="slidenum">
              <a:rPr lang="en-US"/>
              <a:pPr>
                <a:defRPr/>
              </a:pPr>
              <a:t>‹#›</a:t>
            </a:fld>
            <a:endParaRPr lang="en-US" dirty="0"/>
          </a:p>
        </p:txBody>
      </p:sp>
    </p:spTree>
    <p:extLst>
      <p:ext uri="{BB962C8B-B14F-4D97-AF65-F5344CB8AC3E}">
        <p14:creationId xmlns:p14="http://schemas.microsoft.com/office/powerpoint/2010/main" val="29052542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873323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37739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157799018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8380312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711063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7265734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4402012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188317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1798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78596413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835171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82077098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3740434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087869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34332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6277889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897616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6063269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652627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72008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423007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3885031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889952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7141016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latin typeface="Calibri"/>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347030978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3883522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1889681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6707716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3848570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0342199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22036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02015648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9177141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715306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0880845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1246468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5431359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2604086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3023950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86304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226329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85645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07763175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7280158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33243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1220929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5371541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1878295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0740687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latin typeface="Calibri"/>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3100282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215963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19245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1989390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1176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6872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554364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1851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323375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8145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3367305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066355A-084C-D24E-9AD2-7E4FC41EA627}"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69727B"/>
              </a:solidFill>
              <a:effectLst/>
              <a:uLnTx/>
              <a:uFillTx/>
              <a:latin typeface="Calibri"/>
              <a:ea typeface="+mn-ea"/>
              <a:cs typeface="+mn-cs"/>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69727B"/>
                </a:solidFill>
                <a:effectLst/>
                <a:uLnTx/>
                <a:uFillTx/>
                <a:latin typeface="Calibri"/>
                <a:ea typeface="+mn-ea"/>
                <a:cs typeface="+mn-cs"/>
              </a:rPr>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24617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3" name="Slide Number Placeholder 1"/>
          <p:cNvSpPr>
            <a:spLocks noGrp="1"/>
          </p:cNvSpPr>
          <p:nvPr>
            <p:ph type="sldNum" sz="quarter" idx="4"/>
          </p:nvPr>
        </p:nvSpPr>
        <p:spPr>
          <a:xfrm>
            <a:off x="7055756" y="6614659"/>
            <a:ext cx="2057400" cy="219075"/>
          </a:xfrm>
          <a:prstGeom prst="rect">
            <a:avLst/>
          </a:prstGeom>
        </p:spPr>
        <p:txBody>
          <a:bodyPr vert="horz" lIns="91440" tIns="45720" rIns="9144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r>
              <a:rPr lang="en-GB" dirty="0"/>
              <a:t>Slide </a:t>
            </a:r>
            <a:fld id="{4939A606-A0DF-4FBD-9089-A0E96CB54EC7}" type="slidenum">
              <a:rPr lang="en-GB" smtClean="0"/>
              <a:pPr/>
              <a:t>‹#›</a:t>
            </a:fld>
            <a:r>
              <a:rPr lang="en-GB" dirty="0"/>
              <a:t> of 43</a:t>
            </a:r>
          </a:p>
        </p:txBody>
      </p:sp>
    </p:spTree>
    <p:extLst>
      <p:ext uri="{BB962C8B-B14F-4D97-AF65-F5344CB8AC3E}">
        <p14:creationId xmlns:p14="http://schemas.microsoft.com/office/powerpoint/2010/main" val="996902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8754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8245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15925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0343822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886563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06876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25605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16394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533422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2214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476249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711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4072869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00834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75746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6495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193393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90776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55482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9043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177300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352429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984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18694439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4977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39793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700870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6601987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291365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576306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13598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941886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99454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700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27615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13660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325313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83540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692099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9196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39492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971354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00935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25312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1909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a:t>Click to edit Master title style</a:t>
            </a:r>
          </a:p>
        </p:txBody>
      </p:sp>
    </p:spTree>
    <p:extLst>
      <p:ext uri="{BB962C8B-B14F-4D97-AF65-F5344CB8AC3E}">
        <p14:creationId xmlns:p14="http://schemas.microsoft.com/office/powerpoint/2010/main" val="33662697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008189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337897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142987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04173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4657470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70475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252513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270699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156234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6146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53720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033742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109575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295523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150336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76530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002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064780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937119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342672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8176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0350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38888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08952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24377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9685721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319588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642582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14737298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501664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106782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0886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jpe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image" Target="../media/image11.jpeg"/><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theme" Target="../theme/theme5.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image" Target="../media/image11.jpeg"/><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heme" Target="../theme/theme6.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2" Type="http://schemas.openxmlformats.org/officeDocument/2006/relationships/slideLayout" Target="../slideLayouts/slideLayout118.xml"/><Relationship Id="rId16" Type="http://schemas.openxmlformats.org/officeDocument/2006/relationships/image" Target="../media/image1.jpeg"/><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5" Type="http://schemas.openxmlformats.org/officeDocument/2006/relationships/theme" Target="../theme/theme7.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image" Target="../media/image1.jpeg"/><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theme" Target="../theme/theme8.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slideLayout" Target="../slideLayouts/slideLayout171.xml"/><Relationship Id="rId3" Type="http://schemas.openxmlformats.org/officeDocument/2006/relationships/slideLayout" Target="../slideLayouts/slideLayout156.xml"/><Relationship Id="rId21" Type="http://schemas.openxmlformats.org/officeDocument/2006/relationships/slideLayout" Target="../slideLayouts/slideLayout174.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5" Type="http://schemas.openxmlformats.org/officeDocument/2006/relationships/image" Target="../media/image1.jpeg"/><Relationship Id="rId2" Type="http://schemas.openxmlformats.org/officeDocument/2006/relationships/slideLayout" Target="../slideLayouts/slideLayout155.xml"/><Relationship Id="rId16" Type="http://schemas.openxmlformats.org/officeDocument/2006/relationships/slideLayout" Target="../slideLayouts/slideLayout169.xml"/><Relationship Id="rId20" Type="http://schemas.openxmlformats.org/officeDocument/2006/relationships/slideLayout" Target="../slideLayouts/slideLayout173.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24" Type="http://schemas.openxmlformats.org/officeDocument/2006/relationships/theme" Target="../theme/theme9.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23" Type="http://schemas.openxmlformats.org/officeDocument/2006/relationships/slideLayout" Target="../slideLayouts/slideLayout176.xml"/><Relationship Id="rId10" Type="http://schemas.openxmlformats.org/officeDocument/2006/relationships/slideLayout" Target="../slideLayouts/slideLayout163.xml"/><Relationship Id="rId19" Type="http://schemas.openxmlformats.org/officeDocument/2006/relationships/slideLayout" Target="../slideLayouts/slideLayout172.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 Id="rId22" Type="http://schemas.openxmlformats.org/officeDocument/2006/relationships/slideLayout" Target="../slideLayouts/slideLayout1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33"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 id="2147484619" r:id="rId12"/>
    <p:sldLayoutId id="2147484842"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1"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 id="2147484632" r:id="rId12"/>
    <p:sldLayoutId id="2147484636" r:id="rId13"/>
    <p:sldLayoutId id="2147484840" r:id="rId14"/>
    <p:sldLayoutId id="2147484841" r:id="rId15"/>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0628316"/>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 id="2147484648" r:id="rId10"/>
    <p:sldLayoutId id="2147484649" r:id="rId11"/>
    <p:sldLayoutId id="2147484650" r:id="rId12"/>
    <p:sldLayoutId id="2147484651" r:id="rId13"/>
    <p:sldLayoutId id="2147484652" r:id="rId14"/>
    <p:sldLayoutId id="2147484653" r:id="rId15"/>
    <p:sldLayoutId id="2147484654" r:id="rId16"/>
    <p:sldLayoutId id="2147484655" r:id="rId17"/>
    <p:sldLayoutId id="2147484656" r:id="rId18"/>
    <p:sldLayoutId id="2147484657" r:id="rId19"/>
    <p:sldLayoutId id="2147484658" r:id="rId20"/>
    <p:sldLayoutId id="2147484659" r:id="rId21"/>
    <p:sldLayoutId id="2147484660"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90515918"/>
      </p:ext>
    </p:extLst>
  </p:cSld>
  <p:clrMap bg1="lt1" tx1="dk1" bg2="lt2" tx2="dk2" accent1="accent1" accent2="accent2" accent3="accent3" accent4="accent4" accent5="accent5" accent6="accent6" hlink="hlink" folHlink="folHlink"/>
  <p:sldLayoutIdLst>
    <p:sldLayoutId id="2147484685" r:id="rId1"/>
    <p:sldLayoutId id="2147484686" r:id="rId2"/>
    <p:sldLayoutId id="2147484687" r:id="rId3"/>
    <p:sldLayoutId id="2147484688" r:id="rId4"/>
    <p:sldLayoutId id="2147484689" r:id="rId5"/>
    <p:sldLayoutId id="2147484690" r:id="rId6"/>
    <p:sldLayoutId id="2147484691" r:id="rId7"/>
    <p:sldLayoutId id="2147484692" r:id="rId8"/>
    <p:sldLayoutId id="2147484693" r:id="rId9"/>
    <p:sldLayoutId id="2147484694" r:id="rId10"/>
    <p:sldLayoutId id="2147484695" r:id="rId11"/>
    <p:sldLayoutId id="2147484696" r:id="rId12"/>
    <p:sldLayoutId id="2147484697" r:id="rId13"/>
    <p:sldLayoutId id="2147484698" r:id="rId14"/>
    <p:sldLayoutId id="2147484699" r:id="rId15"/>
    <p:sldLayoutId id="2147484700" r:id="rId16"/>
    <p:sldLayoutId id="2147484701" r:id="rId17"/>
    <p:sldLayoutId id="2147484702" r:id="rId18"/>
    <p:sldLayoutId id="2147484703" r:id="rId19"/>
    <p:sldLayoutId id="2147484704" r:id="rId20"/>
    <p:sldLayoutId id="2147484705"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spTree>
    <p:extLst>
      <p:ext uri="{BB962C8B-B14F-4D97-AF65-F5344CB8AC3E}">
        <p14:creationId xmlns:p14="http://schemas.microsoft.com/office/powerpoint/2010/main" val="1557425323"/>
      </p:ext>
    </p:extLst>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 id="2147484741" r:id="rId12"/>
    <p:sldLayoutId id="2147484742" r:id="rId13"/>
    <p:sldLayoutId id="2147484743" r:id="rId14"/>
    <p:sldLayoutId id="2147484744" r:id="rId15"/>
    <p:sldLayoutId id="2147484745" r:id="rId16"/>
    <p:sldLayoutId id="2147484746" r:id="rId17"/>
    <p:sldLayoutId id="2147484747" r:id="rId18"/>
    <p:sldLayoutId id="2147484748" r:id="rId19"/>
    <p:sldLayoutId id="2147484749" r:id="rId20"/>
    <p:sldLayoutId id="2147484750" r:id="rId21"/>
    <p:sldLayoutId id="2147484752"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spTree>
    <p:extLst>
      <p:ext uri="{BB962C8B-B14F-4D97-AF65-F5344CB8AC3E}">
        <p14:creationId xmlns:p14="http://schemas.microsoft.com/office/powerpoint/2010/main" val="2772215087"/>
      </p:ext>
    </p:extLst>
  </p:cSld>
  <p:clrMap bg1="lt1" tx1="dk1" bg2="lt2" tx2="dk2" accent1="accent1" accent2="accent2" accent3="accent3" accent4="accent4" accent5="accent5" accent6="accent6" hlink="hlink" folHlink="folHlink"/>
  <p:sldLayoutIdLst>
    <p:sldLayoutId id="2147484754" r:id="rId1"/>
    <p:sldLayoutId id="2147484755" r:id="rId2"/>
    <p:sldLayoutId id="2147484756" r:id="rId3"/>
    <p:sldLayoutId id="2147484757" r:id="rId4"/>
    <p:sldLayoutId id="2147484758" r:id="rId5"/>
    <p:sldLayoutId id="2147484759" r:id="rId6"/>
    <p:sldLayoutId id="2147484760" r:id="rId7"/>
    <p:sldLayoutId id="2147484761" r:id="rId8"/>
    <p:sldLayoutId id="2147484762" r:id="rId9"/>
    <p:sldLayoutId id="2147484763" r:id="rId10"/>
    <p:sldLayoutId id="2147484764" r:id="rId11"/>
    <p:sldLayoutId id="2147484765" r:id="rId12"/>
    <p:sldLayoutId id="2147484766" r:id="rId13"/>
    <p:sldLayoutId id="2147484767" r:id="rId14"/>
    <p:sldLayoutId id="2147484768" r:id="rId15"/>
    <p:sldLayoutId id="2147484769" r:id="rId16"/>
    <p:sldLayoutId id="2147484770" r:id="rId17"/>
    <p:sldLayoutId id="2147484771" r:id="rId18"/>
    <p:sldLayoutId id="2147484772" r:id="rId19"/>
    <p:sldLayoutId id="2147484773" r:id="rId20"/>
    <p:sldLayoutId id="2147484774" r:id="rId21"/>
    <p:sldLayoutId id="2147484775" r:id="rId22"/>
    <p:sldLayoutId id="2147484776"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pic>
        <p:nvPicPr>
          <p:cNvPr id="7" name="Picture 10" descr="APU Logo Final-medium.jp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67375"/>
      </p:ext>
    </p:extLst>
  </p:cSld>
  <p:clrMap bg1="lt1" tx1="dk1" bg2="lt2" tx2="dk2" accent1="accent1" accent2="accent2" accent3="accent3" accent4="accent4" accent5="accent5" accent6="accent6" hlink="hlink" folHlink="folHlink"/>
  <p:sldLayoutIdLst>
    <p:sldLayoutId id="2147484778" r:id="rId1"/>
    <p:sldLayoutId id="2147484779" r:id="rId2"/>
    <p:sldLayoutId id="2147484780" r:id="rId3"/>
    <p:sldLayoutId id="2147484781" r:id="rId4"/>
    <p:sldLayoutId id="2147484782" r:id="rId5"/>
    <p:sldLayoutId id="2147484783" r:id="rId6"/>
    <p:sldLayoutId id="2147484784" r:id="rId7"/>
    <p:sldLayoutId id="2147484785" r:id="rId8"/>
    <p:sldLayoutId id="2147484786" r:id="rId9"/>
    <p:sldLayoutId id="2147484787" r:id="rId10"/>
    <p:sldLayoutId id="2147484788" r:id="rId11"/>
    <p:sldLayoutId id="2147484789" r:id="rId12"/>
    <p:sldLayoutId id="2147484790" r:id="rId13"/>
    <p:sldLayoutId id="2147484791" r:id="rId14"/>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spTree>
    <p:extLst>
      <p:ext uri="{BB962C8B-B14F-4D97-AF65-F5344CB8AC3E}">
        <p14:creationId xmlns:p14="http://schemas.microsoft.com/office/powerpoint/2010/main" val="877556088"/>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 id="2147484796" r:id="rId4"/>
    <p:sldLayoutId id="2147484797" r:id="rId5"/>
    <p:sldLayoutId id="2147484798" r:id="rId6"/>
    <p:sldLayoutId id="2147484799" r:id="rId7"/>
    <p:sldLayoutId id="2147484800" r:id="rId8"/>
    <p:sldLayoutId id="2147484801" r:id="rId9"/>
    <p:sldLayoutId id="2147484802" r:id="rId10"/>
    <p:sldLayoutId id="2147484803" r:id="rId11"/>
    <p:sldLayoutId id="2147484804" r:id="rId12"/>
    <p:sldLayoutId id="2147484805" r:id="rId13"/>
    <p:sldLayoutId id="2147484806" r:id="rId14"/>
    <p:sldLayoutId id="2147484807" r:id="rId15"/>
    <p:sldLayoutId id="2147484808" r:id="rId16"/>
    <p:sldLayoutId id="2147484809" r:id="rId17"/>
    <p:sldLayoutId id="2147484810" r:id="rId18"/>
    <p:sldLayoutId id="2147484811" r:id="rId19"/>
    <p:sldLayoutId id="2147484812" r:id="rId20"/>
    <p:sldLayoutId id="2147484813" r:id="rId21"/>
    <p:sldLayoutId id="2147484814" r:id="rId22"/>
    <p:sldLayoutId id="2147484815"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a:solidFill>
                  <a:srgbClr val="000000"/>
                </a:solidFill>
              </a:rPr>
              <a:t>System &amp; Network Administration</a:t>
            </a:r>
          </a:p>
        </p:txBody>
      </p:sp>
    </p:spTree>
    <p:extLst>
      <p:ext uri="{BB962C8B-B14F-4D97-AF65-F5344CB8AC3E}">
        <p14:creationId xmlns:p14="http://schemas.microsoft.com/office/powerpoint/2010/main" val="3317251634"/>
      </p:ext>
    </p:extLst>
  </p:cSld>
  <p:clrMap bg1="lt1" tx1="dk1" bg2="lt2" tx2="dk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 id="2147484825" r:id="rId9"/>
    <p:sldLayoutId id="2147484826" r:id="rId10"/>
    <p:sldLayoutId id="2147484827" r:id="rId11"/>
    <p:sldLayoutId id="2147484828" r:id="rId12"/>
    <p:sldLayoutId id="2147484829" r:id="rId13"/>
    <p:sldLayoutId id="2147484830" r:id="rId14"/>
    <p:sldLayoutId id="2147484831" r:id="rId15"/>
    <p:sldLayoutId id="2147484832" r:id="rId16"/>
    <p:sldLayoutId id="2147484833" r:id="rId17"/>
    <p:sldLayoutId id="2147484834" r:id="rId18"/>
    <p:sldLayoutId id="2147484835" r:id="rId19"/>
    <p:sldLayoutId id="2147484836" r:id="rId20"/>
    <p:sldLayoutId id="2147484837" r:id="rId21"/>
    <p:sldLayoutId id="2147484838" r:id="rId22"/>
    <p:sldLayoutId id="2147484839"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07.xml"/><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95.xml"/><Relationship Id="rId6" Type="http://schemas.openxmlformats.org/officeDocument/2006/relationships/image" Target="../media/image27.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8.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95.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1.bin"/><Relationship Id="rId7" Type="http://schemas.openxmlformats.org/officeDocument/2006/relationships/hyperlink" Target="http://www.verisign.com/client/" TargetMode="External"/><Relationship Id="rId12" Type="http://schemas.openxmlformats.org/officeDocument/2006/relationships/image" Target="../media/image35.png"/><Relationship Id="rId2" Type="http://schemas.openxmlformats.org/officeDocument/2006/relationships/slideLayout" Target="../slideLayouts/slideLayout115.xml"/><Relationship Id="rId1" Type="http://schemas.openxmlformats.org/officeDocument/2006/relationships/vmlDrawing" Target="../drawings/vmlDrawing1.vml"/><Relationship Id="rId6" Type="http://schemas.openxmlformats.org/officeDocument/2006/relationships/image" Target="../media/image32.png"/><Relationship Id="rId11" Type="http://schemas.openxmlformats.org/officeDocument/2006/relationships/hyperlink" Target="http://www.entrust.com/" TargetMode="External"/><Relationship Id="rId5" Type="http://schemas.openxmlformats.org/officeDocument/2006/relationships/hyperlink" Target="http://www.netrust.net/" TargetMode="Externa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hyperlink" Target="http://www.digsigtrust.com/certificate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07.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07.xml"/><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95.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15.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05.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0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07.xml"/><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3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55.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5.xml"/></Relationships>
</file>

<file path=ppt/slides/_rels/slide34.xml.rels><?xml version="1.0" encoding="UTF-8" standalone="yes"?>
<Relationships xmlns="http://schemas.openxmlformats.org/package/2006/relationships"><Relationship Id="rId3" Type="http://schemas.openxmlformats.org/officeDocument/2006/relationships/hyperlink" Target="https://security.stackexchange.com/questions/112768/why-are-self-signed-certificates-not-trusted-and-is-there-a-way-to-make-them-tru" TargetMode="External"/><Relationship Id="rId2" Type="http://schemas.openxmlformats.org/officeDocument/2006/relationships/hyperlink" Target="http://xca.hohnstaedt.de/xca/index.php/downloa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3.xml"/><Relationship Id="rId4"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4213" y="1952625"/>
            <a:ext cx="7632700" cy="1470025"/>
          </a:xfrm>
        </p:spPr>
        <p:txBody>
          <a:bodyPr/>
          <a:lstStyle/>
          <a:p>
            <a:pPr marL="0" indent="0"/>
            <a:r>
              <a:rPr lang="en-GB" altLang="en-US">
                <a:solidFill>
                  <a:schemeClr val="tx1"/>
                </a:solidFill>
              </a:rPr>
              <a:t>System and Network Administration</a:t>
            </a:r>
          </a:p>
        </p:txBody>
      </p:sp>
      <p:sp>
        <p:nvSpPr>
          <p:cNvPr id="8195" name="Rectangle 3"/>
          <p:cNvSpPr>
            <a:spLocks noGrp="1" noChangeArrowheads="1"/>
          </p:cNvSpPr>
          <p:nvPr>
            <p:ph type="subTitle" idx="1"/>
          </p:nvPr>
        </p:nvSpPr>
        <p:spPr>
          <a:xfrm>
            <a:off x="2627784" y="3861048"/>
            <a:ext cx="4608512" cy="1558925"/>
          </a:xfrm>
        </p:spPr>
        <p:txBody>
          <a:bodyPr/>
          <a:lstStyle/>
          <a:p>
            <a:r>
              <a:rPr lang="en-US" altLang="en-US" dirty="0"/>
              <a:t>Public Key Infrastructure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Digital Signatures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10</a:t>
            </a:fld>
            <a:endParaRPr lang="en-US" dirty="0"/>
          </a:p>
        </p:txBody>
      </p:sp>
      <p:sp>
        <p:nvSpPr>
          <p:cNvPr id="3" name="Content Placeholder 2"/>
          <p:cNvSpPr>
            <a:spLocks noGrp="1"/>
          </p:cNvSpPr>
          <p:nvPr>
            <p:ph idx="1"/>
          </p:nvPr>
        </p:nvSpPr>
        <p:spPr>
          <a:xfrm>
            <a:off x="418125" y="2708920"/>
            <a:ext cx="8460150" cy="1905000"/>
          </a:xfrm>
        </p:spPr>
        <p:txBody>
          <a:bodyPr/>
          <a:lstStyle/>
          <a:p>
            <a:r>
              <a:rPr lang="en-US" sz="2400" dirty="0"/>
              <a:t>Digital signatures uphold:</a:t>
            </a:r>
          </a:p>
          <a:p>
            <a:pPr lvl="1"/>
            <a:r>
              <a:rPr lang="en-US" sz="2400" dirty="0"/>
              <a:t>Authenticity</a:t>
            </a:r>
          </a:p>
          <a:p>
            <a:pPr lvl="1"/>
            <a:r>
              <a:rPr lang="en-US" sz="2400" dirty="0"/>
              <a:t>Integrity</a:t>
            </a:r>
          </a:p>
          <a:p>
            <a:pPr lvl="1"/>
            <a:r>
              <a:rPr lang="en-US" sz="2400" dirty="0"/>
              <a:t>Non-repudiation</a:t>
            </a:r>
          </a:p>
        </p:txBody>
      </p:sp>
      <p:sp>
        <p:nvSpPr>
          <p:cNvPr id="5" name="Content Placeholder 2"/>
          <p:cNvSpPr txBox="1">
            <a:spLocks/>
          </p:cNvSpPr>
          <p:nvPr/>
        </p:nvSpPr>
        <p:spPr>
          <a:xfrm>
            <a:off x="438063" y="1576340"/>
            <a:ext cx="692146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C00000"/>
                </a:solidFill>
              </a:rPr>
              <a:t>A message digest that has been encrypted again with a user's private key.</a:t>
            </a:r>
          </a:p>
        </p:txBody>
      </p:sp>
      <p:pic>
        <p:nvPicPr>
          <p:cNvPr id="8" name="Picture 7"/>
          <p:cNvPicPr>
            <a:picLocks noChangeAspect="1"/>
          </p:cNvPicPr>
          <p:nvPr/>
        </p:nvPicPr>
        <p:blipFill>
          <a:blip r:embed="rId2"/>
          <a:stretch>
            <a:fillRect/>
          </a:stretch>
        </p:blipFill>
        <p:spPr>
          <a:xfrm>
            <a:off x="7378665" y="5123952"/>
            <a:ext cx="1347210" cy="13161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709543"/>
            <a:ext cx="3593715" cy="1752600"/>
          </a:xfrm>
          <a:prstGeom prst="rect">
            <a:avLst/>
          </a:prstGeom>
        </p:spPr>
      </p:pic>
      <p:sp>
        <p:nvSpPr>
          <p:cNvPr id="9" name="Content Placeholder 2"/>
          <p:cNvSpPr txBox="1">
            <a:spLocks/>
          </p:cNvSpPr>
          <p:nvPr/>
        </p:nvSpPr>
        <p:spPr>
          <a:xfrm>
            <a:off x="682330" y="4941168"/>
            <a:ext cx="5762727" cy="137160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rgbClr val="EE1720"/>
                </a:solidFill>
              </a:rPr>
              <a:t>Non-repudiation</a:t>
            </a:r>
          </a:p>
          <a:p>
            <a:pPr marL="0" indent="0">
              <a:buFont typeface="Arial"/>
              <a:buNone/>
            </a:pPr>
            <a:r>
              <a:rPr lang="en-US" sz="2000" dirty="0">
                <a:solidFill>
                  <a:srgbClr val="C00000"/>
                </a:solidFill>
              </a:rPr>
              <a:t>Ensuring that the party that sent a transmission or created data remains associated with the data and cannot deny sending or creating the data.</a:t>
            </a:r>
          </a:p>
        </p:txBody>
      </p:sp>
    </p:spTree>
    <p:extLst>
      <p:ext uri="{BB962C8B-B14F-4D97-AF65-F5344CB8AC3E}">
        <p14:creationId xmlns:p14="http://schemas.microsoft.com/office/powerpoint/2010/main" val="417706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6085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Exchange</a:t>
            </a:r>
          </a:p>
        </p:txBody>
      </p:sp>
      <p:sp>
        <p:nvSpPr>
          <p:cNvPr id="2" name="Slide Number Placeholder 1"/>
          <p:cNvSpPr>
            <a:spLocks noGrp="1"/>
          </p:cNvSpPr>
          <p:nvPr>
            <p:ph type="sldNum" sz="quarter" idx="4"/>
          </p:nvPr>
        </p:nvSpPr>
        <p:spPr/>
        <p:txBody>
          <a:bodyPr/>
          <a:lstStyle/>
          <a:p>
            <a:fld id="{A8160BDD-7155-D744-B749-9730458604AD}" type="slidenum">
              <a:rPr lang="en-US" smtClean="0"/>
              <a:pPr/>
              <a:t>12</a:t>
            </a:fld>
            <a:endParaRPr lang="en-US" dirty="0"/>
          </a:p>
        </p:txBody>
      </p:sp>
      <p:sp>
        <p:nvSpPr>
          <p:cNvPr id="3" name="Content Placeholder 2"/>
          <p:cNvSpPr>
            <a:spLocks noGrp="1"/>
          </p:cNvSpPr>
          <p:nvPr>
            <p:ph idx="1"/>
          </p:nvPr>
        </p:nvSpPr>
        <p:spPr>
          <a:xfrm>
            <a:off x="304800" y="1981200"/>
            <a:ext cx="8458200" cy="4495800"/>
          </a:xfrm>
        </p:spPr>
        <p:txBody>
          <a:bodyPr>
            <a:noAutofit/>
          </a:bodyPr>
          <a:lstStyle/>
          <a:p>
            <a:r>
              <a:rPr lang="en-US" sz="2400" dirty="0"/>
              <a:t>Both sender and receiver need to be equipped to encrypt and decrypt messages.</a:t>
            </a:r>
          </a:p>
          <a:p>
            <a:r>
              <a:rPr lang="en-US" sz="2400" dirty="0"/>
              <a:t>How they are equipped depends on the technique used:</a:t>
            </a:r>
          </a:p>
          <a:p>
            <a:pPr lvl="2"/>
            <a:r>
              <a:rPr lang="en-US" sz="2200" dirty="0"/>
              <a:t>In symmetric cryptography, both need a copy of the same key.</a:t>
            </a:r>
          </a:p>
          <a:p>
            <a:pPr lvl="2"/>
            <a:r>
              <a:rPr lang="en-US" sz="2200" dirty="0"/>
              <a:t>In asymmetric cryptography, anyone needing to encrypt a message needs the recipient’s public key.</a:t>
            </a:r>
          </a:p>
          <a:p>
            <a:r>
              <a:rPr lang="en-US" sz="2400" dirty="0"/>
              <a:t>In-band exchange uses the same path as the data being shared.</a:t>
            </a:r>
          </a:p>
          <a:p>
            <a:r>
              <a:rPr lang="en-US" sz="2400" dirty="0"/>
              <a:t>Out-of-band exchange uses a different path, like a phone call or physical meeting.</a:t>
            </a:r>
          </a:p>
          <a:p>
            <a:pPr lvl="2"/>
            <a:r>
              <a:rPr lang="en-US" sz="2200" dirty="0"/>
              <a:t>Symmetric key cryptography requires out-of-band.</a:t>
            </a:r>
          </a:p>
        </p:txBody>
      </p:sp>
      <p:sp>
        <p:nvSpPr>
          <p:cNvPr id="5" name="Content Placeholder 2"/>
          <p:cNvSpPr txBox="1">
            <a:spLocks/>
          </p:cNvSpPr>
          <p:nvPr/>
        </p:nvSpPr>
        <p:spPr>
          <a:xfrm>
            <a:off x="457200" y="895955"/>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The method by which cryptographic keys are transferred between entities.</a:t>
            </a:r>
          </a:p>
        </p:txBody>
      </p:sp>
    </p:spTree>
    <p:extLst>
      <p:ext uri="{BB962C8B-B14F-4D97-AF65-F5344CB8AC3E}">
        <p14:creationId xmlns:p14="http://schemas.microsoft.com/office/powerpoint/2010/main" val="252717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Exchange (Cont.)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13</a:t>
            </a:fld>
            <a:endParaRPr lang="en-US" dirty="0"/>
          </a:p>
        </p:txBody>
      </p:sp>
      <p:grpSp>
        <p:nvGrpSpPr>
          <p:cNvPr id="10" name="Group 9"/>
          <p:cNvGrpSpPr/>
          <p:nvPr/>
        </p:nvGrpSpPr>
        <p:grpSpPr>
          <a:xfrm>
            <a:off x="177337" y="1131927"/>
            <a:ext cx="8789327" cy="5231270"/>
            <a:chOff x="79132" y="1131927"/>
            <a:chExt cx="8789327" cy="5231270"/>
          </a:xfrm>
        </p:grpSpPr>
        <p:grpSp>
          <p:nvGrpSpPr>
            <p:cNvPr id="48" name="Group 47"/>
            <p:cNvGrpSpPr/>
            <p:nvPr/>
          </p:nvGrpSpPr>
          <p:grpSpPr>
            <a:xfrm>
              <a:off x="79132" y="1131927"/>
              <a:ext cx="7855193" cy="5231270"/>
              <a:chOff x="79132" y="1237185"/>
              <a:chExt cx="7855193" cy="5231270"/>
            </a:xfrm>
          </p:grpSpPr>
          <p:pic>
            <p:nvPicPr>
              <p:cNvPr id="26" name="Picture 25"/>
              <p:cNvPicPr>
                <a:picLocks noChangeAspect="1"/>
              </p:cNvPicPr>
              <p:nvPr/>
            </p:nvPicPr>
            <p:blipFill>
              <a:blip r:embed="rId2"/>
              <a:stretch>
                <a:fillRect/>
              </a:stretch>
            </p:blipFill>
            <p:spPr>
              <a:xfrm>
                <a:off x="5618460" y="5265212"/>
                <a:ext cx="639863" cy="833155"/>
              </a:xfrm>
              <a:prstGeom prst="rect">
                <a:avLst/>
              </a:prstGeom>
            </p:spPr>
          </p:pic>
          <p:pic>
            <p:nvPicPr>
              <p:cNvPr id="27" name="Picture 26"/>
              <p:cNvPicPr>
                <a:picLocks noChangeAspect="1"/>
              </p:cNvPicPr>
              <p:nvPr/>
            </p:nvPicPr>
            <p:blipFill>
              <a:blip r:embed="rId3"/>
              <a:stretch>
                <a:fillRect/>
              </a:stretch>
            </p:blipFill>
            <p:spPr>
              <a:xfrm>
                <a:off x="2723322" y="4629929"/>
                <a:ext cx="639056" cy="832104"/>
              </a:xfrm>
              <a:prstGeom prst="rect">
                <a:avLst/>
              </a:prstGeom>
            </p:spPr>
          </p:pic>
          <p:grpSp>
            <p:nvGrpSpPr>
              <p:cNvPr id="33" name="Group 32"/>
              <p:cNvGrpSpPr/>
              <p:nvPr/>
            </p:nvGrpSpPr>
            <p:grpSpPr>
              <a:xfrm>
                <a:off x="79132" y="1687513"/>
                <a:ext cx="7855193" cy="1517650"/>
                <a:chOff x="79132" y="1687513"/>
                <a:chExt cx="7855193" cy="1517650"/>
              </a:xfrm>
            </p:grpSpPr>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132" y="1687513"/>
                  <a:ext cx="1600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11900" y="1687513"/>
                  <a:ext cx="16224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304"/>
                <p:cNvSpPr>
                  <a:spLocks noChangeArrowheads="1"/>
                </p:cNvSpPr>
                <p:nvPr/>
              </p:nvSpPr>
              <p:spPr bwMode="auto">
                <a:xfrm>
                  <a:off x="3581400" y="2345834"/>
                  <a:ext cx="2874962" cy="274031"/>
                </a:xfrm>
                <a:prstGeom prst="rightArrow">
                  <a:avLst>
                    <a:gd name="adj1" fmla="val 52602"/>
                    <a:gd name="adj2" fmla="val 61135"/>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eaLnBrk="1" fontAlgn="auto" hangingPunct="1">
                    <a:spcBef>
                      <a:spcPts val="0"/>
                    </a:spcBef>
                    <a:spcAft>
                      <a:spcPts val="0"/>
                    </a:spcAft>
                    <a:defRPr/>
                  </a:pPr>
                  <a:endParaRPr lang="en-US" kern="0" dirty="0">
                    <a:solidFill>
                      <a:sysClr val="windowText" lastClr="000000"/>
                    </a:solidFill>
                    <a:latin typeface="Calibri"/>
                  </a:endParaRPr>
                </a:p>
              </p:txBody>
            </p:sp>
            <p:pic>
              <p:nvPicPr>
                <p:cNvPr id="28" name="Picture 27"/>
                <p:cNvPicPr>
                  <a:picLocks noChangeAspect="1"/>
                </p:cNvPicPr>
                <p:nvPr/>
              </p:nvPicPr>
              <p:blipFill>
                <a:blip r:embed="rId6"/>
                <a:stretch>
                  <a:fillRect/>
                </a:stretch>
              </p:blipFill>
              <p:spPr>
                <a:xfrm>
                  <a:off x="2723322" y="2099389"/>
                  <a:ext cx="644955" cy="840294"/>
                </a:xfrm>
                <a:prstGeom prst="rect">
                  <a:avLst/>
                </a:prstGeom>
              </p:spPr>
            </p:pic>
          </p:grpSp>
          <p:grpSp>
            <p:nvGrpSpPr>
              <p:cNvPr id="34" name="Group 33"/>
              <p:cNvGrpSpPr/>
              <p:nvPr/>
            </p:nvGrpSpPr>
            <p:grpSpPr>
              <a:xfrm>
                <a:off x="79132" y="4593417"/>
                <a:ext cx="7855193" cy="1522815"/>
                <a:chOff x="79132" y="1687513"/>
                <a:chExt cx="7855193" cy="1522815"/>
              </a:xfrm>
            </p:grpSpPr>
            <p:pic>
              <p:nvPicPr>
                <p:cNvPr id="3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132" y="1692678"/>
                  <a:ext cx="1600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11900" y="1687513"/>
                  <a:ext cx="16224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AutoShape 304"/>
                <p:cNvSpPr>
                  <a:spLocks noChangeArrowheads="1"/>
                </p:cNvSpPr>
                <p:nvPr/>
              </p:nvSpPr>
              <p:spPr bwMode="auto">
                <a:xfrm>
                  <a:off x="3581400" y="1724025"/>
                  <a:ext cx="2874962" cy="274031"/>
                </a:xfrm>
                <a:prstGeom prst="rightArrow">
                  <a:avLst>
                    <a:gd name="adj1" fmla="val 52602"/>
                    <a:gd name="adj2" fmla="val 61135"/>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eaLnBrk="1" fontAlgn="auto" hangingPunct="1">
                    <a:spcBef>
                      <a:spcPts val="0"/>
                    </a:spcBef>
                    <a:spcAft>
                      <a:spcPts val="0"/>
                    </a:spcAft>
                    <a:defRPr/>
                  </a:pPr>
                  <a:endParaRPr lang="en-US" kern="0" dirty="0">
                    <a:solidFill>
                      <a:sysClr val="windowText" lastClr="000000"/>
                    </a:solidFill>
                    <a:latin typeface="Calibri"/>
                  </a:endParaRPr>
                </a:p>
              </p:txBody>
            </p:sp>
          </p:grpSp>
          <p:sp>
            <p:nvSpPr>
              <p:cNvPr id="39" name="AutoShape 304"/>
              <p:cNvSpPr>
                <a:spLocks noChangeArrowheads="1"/>
              </p:cNvSpPr>
              <p:nvPr/>
            </p:nvSpPr>
            <p:spPr bwMode="auto">
              <a:xfrm rot="10800000">
                <a:off x="2809874" y="5793430"/>
                <a:ext cx="2579687" cy="274031"/>
              </a:xfrm>
              <a:prstGeom prst="rightArrow">
                <a:avLst>
                  <a:gd name="adj1" fmla="val 52602"/>
                  <a:gd name="adj2" fmla="val 61135"/>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eaLnBrk="1" fontAlgn="auto" hangingPunct="1">
                  <a:spcBef>
                    <a:spcPts val="0"/>
                  </a:spcBef>
                  <a:spcAft>
                    <a:spcPts val="0"/>
                  </a:spcAft>
                  <a:defRPr/>
                </a:pPr>
                <a:endParaRPr lang="en-US" kern="0" dirty="0">
                  <a:solidFill>
                    <a:sysClr val="windowText" lastClr="000000"/>
                  </a:solidFill>
                  <a:latin typeface="Calibri"/>
                </a:endParaRPr>
              </a:p>
            </p:txBody>
          </p:sp>
          <p:sp>
            <p:nvSpPr>
              <p:cNvPr id="41" name="Rectangle 40"/>
              <p:cNvSpPr/>
              <p:nvPr/>
            </p:nvSpPr>
            <p:spPr>
              <a:xfrm>
                <a:off x="3535787" y="1237185"/>
                <a:ext cx="2072427" cy="400110"/>
              </a:xfrm>
              <a:prstGeom prst="rect">
                <a:avLst/>
              </a:prstGeom>
              <a:noFill/>
            </p:spPr>
            <p:txBody>
              <a:bodyPr wrap="none" lIns="91440" tIns="45720" rIns="91440" bIns="45720">
                <a:spAutoFit/>
              </a:bodyPr>
              <a:lstStyle/>
              <a:p>
                <a:pPr algn="ctr" defTabSz="457200" eaLnBrk="1" fontAlgn="auto" hangingPunct="1">
                  <a:spcBef>
                    <a:spcPts val="0"/>
                  </a:spcBef>
                  <a:spcAft>
                    <a:spcPts val="0"/>
                  </a:spcAft>
                </a:pPr>
                <a:r>
                  <a:rPr lang="en-US" sz="2000" dirty="0">
                    <a:ln w="0"/>
                    <a:solidFill>
                      <a:srgbClr val="000000"/>
                    </a:solidFill>
                    <a:effectLst>
                      <a:outerShdw blurRad="38100" dist="19050" dir="2700000" algn="tl" rotWithShape="0">
                        <a:srgbClr val="000000">
                          <a:alpha val="40000"/>
                        </a:srgbClr>
                      </a:outerShdw>
                    </a:effectLst>
                    <a:latin typeface="Calibri"/>
                  </a:rPr>
                  <a:t>Symmetric Cipher</a:t>
                </a:r>
              </a:p>
            </p:txBody>
          </p:sp>
          <p:sp>
            <p:nvSpPr>
              <p:cNvPr id="42" name="Rectangle 41"/>
              <p:cNvSpPr/>
              <p:nvPr/>
            </p:nvSpPr>
            <p:spPr>
              <a:xfrm>
                <a:off x="3487985" y="3804090"/>
                <a:ext cx="2168030" cy="400110"/>
              </a:xfrm>
              <a:prstGeom prst="rect">
                <a:avLst/>
              </a:prstGeom>
              <a:noFill/>
            </p:spPr>
            <p:txBody>
              <a:bodyPr wrap="none" lIns="91440" tIns="45720" rIns="91440" bIns="45720">
                <a:spAutoFit/>
              </a:bodyPr>
              <a:lstStyle/>
              <a:p>
                <a:pPr algn="ctr" defTabSz="457200" eaLnBrk="1" fontAlgn="auto" hangingPunct="1">
                  <a:spcBef>
                    <a:spcPts val="0"/>
                  </a:spcBef>
                  <a:spcAft>
                    <a:spcPts val="0"/>
                  </a:spcAft>
                </a:pPr>
                <a:r>
                  <a:rPr lang="en-US" sz="2000" dirty="0">
                    <a:ln w="0"/>
                    <a:solidFill>
                      <a:srgbClr val="000000"/>
                    </a:solidFill>
                    <a:effectLst>
                      <a:outerShdw blurRad="38100" dist="19050" dir="2700000" algn="tl" rotWithShape="0">
                        <a:srgbClr val="000000">
                          <a:alpha val="40000"/>
                        </a:srgbClr>
                      </a:outerShdw>
                    </a:effectLst>
                    <a:latin typeface="Calibri"/>
                  </a:rPr>
                  <a:t>Asymmetric Cipher</a:t>
                </a:r>
              </a:p>
            </p:txBody>
          </p:sp>
          <p:sp>
            <p:nvSpPr>
              <p:cNvPr id="44" name="Rounded Rectangle 51"/>
              <p:cNvSpPr/>
              <p:nvPr/>
            </p:nvSpPr>
            <p:spPr>
              <a:xfrm>
                <a:off x="2647121" y="1732672"/>
                <a:ext cx="1087326"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dirty="0">
                    <a:solidFill>
                      <a:srgbClr val="000000"/>
                    </a:solidFill>
                    <a:latin typeface="Calibri"/>
                    <a:cs typeface="Calibri"/>
                  </a:rPr>
                  <a:t>Same key</a:t>
                </a:r>
              </a:p>
            </p:txBody>
          </p:sp>
          <p:sp>
            <p:nvSpPr>
              <p:cNvPr id="45" name="Rounded Rectangle 51"/>
              <p:cNvSpPr/>
              <p:nvPr/>
            </p:nvSpPr>
            <p:spPr>
              <a:xfrm>
                <a:off x="1628918" y="4245162"/>
                <a:ext cx="1742985" cy="289390"/>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a:solidFill>
                      <a:srgbClr val="000000"/>
                    </a:solidFill>
                    <a:latin typeface="Calibri"/>
                    <a:cs typeface="Calibri"/>
                  </a:rPr>
                  <a:t>Bob's </a:t>
                </a:r>
                <a:r>
                  <a:rPr lang="en-US" sz="1300" b="1" kern="0" dirty="0">
                    <a:solidFill>
                      <a:srgbClr val="000000"/>
                    </a:solidFill>
                    <a:latin typeface="Calibri"/>
                    <a:cs typeface="Calibri"/>
                  </a:rPr>
                  <a:t>public key</a:t>
                </a:r>
              </a:p>
            </p:txBody>
          </p:sp>
          <p:sp>
            <p:nvSpPr>
              <p:cNvPr id="47" name="Rounded Rectangle 51"/>
              <p:cNvSpPr/>
              <p:nvPr/>
            </p:nvSpPr>
            <p:spPr>
              <a:xfrm>
                <a:off x="5608214" y="6179065"/>
                <a:ext cx="1742985" cy="289390"/>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300" b="1" kern="0">
                    <a:solidFill>
                      <a:srgbClr val="000000"/>
                    </a:solidFill>
                    <a:latin typeface="Calibri"/>
                    <a:cs typeface="Calibri"/>
                  </a:rPr>
                  <a:t>Alice's </a:t>
                </a:r>
                <a:r>
                  <a:rPr lang="en-US" sz="1300" b="1" kern="0" dirty="0">
                    <a:solidFill>
                      <a:srgbClr val="000000"/>
                    </a:solidFill>
                    <a:latin typeface="Calibri"/>
                    <a:cs typeface="Calibri"/>
                  </a:rPr>
                  <a:t>public key</a:t>
                </a:r>
              </a:p>
            </p:txBody>
          </p:sp>
        </p:grpSp>
        <p:pic>
          <p:nvPicPr>
            <p:cNvPr id="7" name="Picture 6"/>
            <p:cNvPicPr>
              <a:picLocks noChangeAspect="1"/>
            </p:cNvPicPr>
            <p:nvPr/>
          </p:nvPicPr>
          <p:blipFill>
            <a:blip r:embed="rId7"/>
            <a:stretch>
              <a:fillRect/>
            </a:stretch>
          </p:blipFill>
          <p:spPr>
            <a:xfrm>
              <a:off x="1494427" y="4767642"/>
              <a:ext cx="1143170" cy="969015"/>
            </a:xfrm>
            <a:prstGeom prst="rect">
              <a:avLst/>
            </a:prstGeom>
          </p:spPr>
        </p:pic>
        <p:pic>
          <p:nvPicPr>
            <p:cNvPr id="24" name="Picture 23"/>
            <p:cNvPicPr>
              <a:picLocks noChangeAspect="1"/>
            </p:cNvPicPr>
            <p:nvPr/>
          </p:nvPicPr>
          <p:blipFill>
            <a:blip r:embed="rId7"/>
            <a:stretch>
              <a:fillRect/>
            </a:stretch>
          </p:blipFill>
          <p:spPr>
            <a:xfrm>
              <a:off x="7725289" y="4767642"/>
              <a:ext cx="1143170" cy="969015"/>
            </a:xfrm>
            <a:prstGeom prst="rect">
              <a:avLst/>
            </a:prstGeom>
          </p:spPr>
        </p:pic>
        <p:pic>
          <p:nvPicPr>
            <p:cNvPr id="25" name="Picture 24"/>
            <p:cNvPicPr>
              <a:picLocks noChangeAspect="1"/>
            </p:cNvPicPr>
            <p:nvPr/>
          </p:nvPicPr>
          <p:blipFill>
            <a:blip r:embed="rId7"/>
            <a:stretch>
              <a:fillRect/>
            </a:stretch>
          </p:blipFill>
          <p:spPr>
            <a:xfrm>
              <a:off x="7725289" y="1861326"/>
              <a:ext cx="1143170" cy="969015"/>
            </a:xfrm>
            <a:prstGeom prst="rect">
              <a:avLst/>
            </a:prstGeom>
          </p:spPr>
        </p:pic>
        <p:pic>
          <p:nvPicPr>
            <p:cNvPr id="29" name="Picture 28"/>
            <p:cNvPicPr>
              <a:picLocks noChangeAspect="1"/>
            </p:cNvPicPr>
            <p:nvPr/>
          </p:nvPicPr>
          <p:blipFill>
            <a:blip r:embed="rId7"/>
            <a:stretch>
              <a:fillRect/>
            </a:stretch>
          </p:blipFill>
          <p:spPr>
            <a:xfrm>
              <a:off x="1494427" y="1868243"/>
              <a:ext cx="1143170" cy="969015"/>
            </a:xfrm>
            <a:prstGeom prst="rect">
              <a:avLst/>
            </a:prstGeom>
          </p:spPr>
        </p:pic>
      </p:grpSp>
    </p:spTree>
    <p:extLst>
      <p:ext uri="{BB962C8B-B14F-4D97-AF65-F5344CB8AC3E}">
        <p14:creationId xmlns:p14="http://schemas.microsoft.com/office/powerpoint/2010/main" val="94351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576" y="1787370"/>
            <a:ext cx="5808330" cy="951929"/>
          </a:xfrm>
        </p:spPr>
        <p:txBody>
          <a:bodyPr/>
          <a:lstStyle/>
          <a:p>
            <a:r>
              <a:rPr lang="en-US" altLang="en-US" sz="2400" b="1" i="1" dirty="0">
                <a:solidFill>
                  <a:srgbClr val="FF0000"/>
                </a:solidFill>
              </a:rPr>
              <a:t>Public key cryptography as described so far still has a missing link</a:t>
            </a:r>
          </a:p>
        </p:txBody>
      </p:sp>
      <p:sp>
        <p:nvSpPr>
          <p:cNvPr id="2" name="Content Placeholder 1"/>
          <p:cNvSpPr>
            <a:spLocks noGrp="1"/>
          </p:cNvSpPr>
          <p:nvPr>
            <p:ph idx="1"/>
          </p:nvPr>
        </p:nvSpPr>
        <p:spPr>
          <a:xfrm>
            <a:off x="507434" y="3068960"/>
            <a:ext cx="8229600" cy="2740074"/>
          </a:xfrm>
          <a:solidFill>
            <a:schemeClr val="bg1"/>
          </a:solidFill>
        </p:spPr>
        <p:txBody>
          <a:bodyPr/>
          <a:lstStyle/>
          <a:p>
            <a:pPr>
              <a:spcBef>
                <a:spcPts val="1200"/>
              </a:spcBef>
            </a:pPr>
            <a:r>
              <a:rPr lang="en-US" altLang="en-US" sz="2800" dirty="0"/>
              <a:t>How do you know that the person on the other end of the communication channel is who they say they are?</a:t>
            </a:r>
          </a:p>
          <a:p>
            <a:pPr>
              <a:spcBef>
                <a:spcPts val="1200"/>
              </a:spcBef>
            </a:pPr>
            <a:r>
              <a:rPr lang="en-US" altLang="en-US" sz="2800" b="1" i="1" dirty="0"/>
              <a:t>They can present their public key, but that proves nothing about their identity.</a:t>
            </a:r>
          </a:p>
        </p:txBody>
      </p:sp>
      <p:sp>
        <p:nvSpPr>
          <p:cNvPr id="3" name="Slide Number Placeholder 2"/>
          <p:cNvSpPr>
            <a:spLocks noGrp="1"/>
          </p:cNvSpPr>
          <p:nvPr>
            <p:ph type="sldNum" sz="quarter" idx="4294967295"/>
          </p:nvPr>
        </p:nvSpPr>
        <p:spPr>
          <a:xfrm>
            <a:off x="7055756" y="6614659"/>
            <a:ext cx="2057400" cy="219075"/>
          </a:xfrm>
          <a:prstGeom prst="rect">
            <a:avLst/>
          </a:prstGeom>
        </p:spPr>
        <p:txBody>
          <a:bodyPr/>
          <a:lstStyle/>
          <a:p>
            <a:r>
              <a:rPr lang="en-GB"/>
              <a:t>Slide </a:t>
            </a:r>
            <a:fld id="{4939A606-A0DF-4FBD-9089-A0E96CB54EC7}" type="slidenum">
              <a:rPr lang="en-GB" smtClean="0"/>
              <a:pPr/>
              <a:t>14</a:t>
            </a:fld>
            <a:r>
              <a:rPr lang="en-GB"/>
              <a:t> of 43</a:t>
            </a:r>
            <a:endParaRPr lang="en-GB" dirty="0"/>
          </a:p>
        </p:txBody>
      </p:sp>
      <p:sp>
        <p:nvSpPr>
          <p:cNvPr id="5" name="Title 3"/>
          <p:cNvSpPr txBox="1">
            <a:spLocks/>
          </p:cNvSpPr>
          <p:nvPr/>
        </p:nvSpPr>
        <p:spPr bwMode="auto">
          <a:xfrm>
            <a:off x="257983" y="353870"/>
            <a:ext cx="7338353" cy="84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kern="0" dirty="0"/>
              <a:t>Key Exchange</a:t>
            </a:r>
          </a:p>
        </p:txBody>
      </p:sp>
    </p:spTree>
    <p:extLst>
      <p:ext uri="{BB962C8B-B14F-4D97-AF65-F5344CB8AC3E}">
        <p14:creationId xmlns:p14="http://schemas.microsoft.com/office/powerpoint/2010/main" val="258347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1802"/>
          <p:cNvPicPr>
            <a:picLocks noChangeAspect="1" noChangeArrowheads="1"/>
          </p:cNvPicPr>
          <p:nvPr/>
        </p:nvPicPr>
        <p:blipFill>
          <a:blip r:embed="rId2">
            <a:extLst>
              <a:ext uri="{28A0092B-C50C-407E-A947-70E740481C1C}">
                <a14:useLocalDpi xmlns:a14="http://schemas.microsoft.com/office/drawing/2010/main" val="0"/>
              </a:ext>
            </a:extLst>
          </a:blip>
          <a:srcRect l="4128" t="7607" r="16296" b="66794"/>
          <a:stretch>
            <a:fillRect/>
          </a:stretch>
        </p:blipFill>
        <p:spPr bwMode="auto">
          <a:xfrm>
            <a:off x="755650" y="1509713"/>
            <a:ext cx="7315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p:cNvSpPr>
            <a:spLocks noGrp="1" noChangeArrowheads="1"/>
          </p:cNvSpPr>
          <p:nvPr>
            <p:ph type="title"/>
          </p:nvPr>
        </p:nvSpPr>
        <p:spPr>
          <a:xfrm>
            <a:off x="193675" y="179388"/>
            <a:ext cx="6575425" cy="1023937"/>
          </a:xfrm>
          <a:noFill/>
        </p:spPr>
        <p:txBody>
          <a:bodyPr/>
          <a:lstStyle/>
          <a:p>
            <a:pPr eaLnBrk="1" hangingPunct="1"/>
            <a:r>
              <a:rPr lang="en-US" altLang="en-US"/>
              <a:t>Security Protocols</a:t>
            </a:r>
          </a:p>
        </p:txBody>
      </p:sp>
      <p:sp>
        <p:nvSpPr>
          <p:cNvPr id="31748" name="Rectangle 4"/>
          <p:cNvSpPr>
            <a:spLocks noGrp="1" noChangeArrowheads="1"/>
          </p:cNvSpPr>
          <p:nvPr>
            <p:ph idx="1"/>
          </p:nvPr>
        </p:nvSpPr>
        <p:spPr>
          <a:xfrm>
            <a:off x="6350" y="1497013"/>
            <a:ext cx="8458200" cy="685800"/>
          </a:xfrm>
        </p:spPr>
        <p:txBody>
          <a:bodyPr/>
          <a:lstStyle/>
          <a:p>
            <a:pPr eaLnBrk="1" hangingPunct="1">
              <a:buFontTx/>
              <a:buNone/>
            </a:pPr>
            <a:r>
              <a:rPr lang="en-US" altLang="en-US" sz="1800"/>
              <a:t>	Example: Mutual authentication and session key agreement via public keys</a:t>
            </a:r>
          </a:p>
        </p:txBody>
      </p:sp>
      <p:sp>
        <p:nvSpPr>
          <p:cNvPr id="31749" name="Rectangle 5"/>
          <p:cNvSpPr>
            <a:spLocks noChangeArrowheads="1"/>
          </p:cNvSpPr>
          <p:nvPr/>
        </p:nvSpPr>
        <p:spPr bwMode="auto">
          <a:xfrm>
            <a:off x="1042988" y="5300663"/>
            <a:ext cx="7129462"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en-US" altLang="en-US" sz="1400">
                <a:solidFill>
                  <a:srgbClr val="000000"/>
                </a:solidFill>
              </a:rPr>
              <a:t>Both Alice and Bob can be confident that the session key is a secret shared only by them, </a:t>
            </a:r>
            <a:r>
              <a:rPr lang="en-US" altLang="en-US" sz="1400" i="1">
                <a:solidFill>
                  <a:srgbClr val="000000"/>
                </a:solidFill>
              </a:rPr>
              <a:t>provided that they have the correct public keys</a:t>
            </a:r>
            <a:r>
              <a:rPr lang="en-US" altLang="en-US" sz="1400">
                <a:solidFill>
                  <a:srgbClr val="000000"/>
                </a:solidFill>
              </a:rPr>
              <a:t> - otherwise this method is vulnerable to attack by a third party impersonating Alice to Bob and Bob to Alice.</a:t>
            </a:r>
          </a:p>
        </p:txBody>
      </p:sp>
    </p:spTree>
    <p:extLst>
      <p:ext uri="{BB962C8B-B14F-4D97-AF65-F5344CB8AC3E}">
        <p14:creationId xmlns:p14="http://schemas.microsoft.com/office/powerpoint/2010/main" val="299615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1802"/>
          <p:cNvPicPr>
            <a:picLocks noChangeAspect="1" noChangeArrowheads="1"/>
          </p:cNvPicPr>
          <p:nvPr/>
        </p:nvPicPr>
        <p:blipFill>
          <a:blip r:embed="rId2">
            <a:extLst>
              <a:ext uri="{28A0092B-C50C-407E-A947-70E740481C1C}">
                <a14:useLocalDpi xmlns:a14="http://schemas.microsoft.com/office/drawing/2010/main" val="0"/>
              </a:ext>
            </a:extLst>
          </a:blip>
          <a:srcRect l="4128" t="32498" r="16296" b="26689"/>
          <a:stretch>
            <a:fillRect/>
          </a:stretch>
        </p:blipFill>
        <p:spPr bwMode="auto">
          <a:xfrm>
            <a:off x="131763" y="260350"/>
            <a:ext cx="8869362"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04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Mutual Authentication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17</a:t>
            </a:fld>
            <a:endParaRPr lang="en-US" dirty="0"/>
          </a:p>
        </p:txBody>
      </p:sp>
      <p:sp>
        <p:nvSpPr>
          <p:cNvPr id="5" name="Content Placeholder 2"/>
          <p:cNvSpPr txBox="1">
            <a:spLocks/>
          </p:cNvSpPr>
          <p:nvPr/>
        </p:nvSpPr>
        <p:spPr>
          <a:xfrm>
            <a:off x="609600" y="1143000"/>
            <a:ext cx="6973275" cy="121920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A security mechanism that requires that each party in a communication verifies the identity of every other party in the communication.</a:t>
            </a:r>
          </a:p>
        </p:txBody>
      </p:sp>
      <p:sp>
        <p:nvSpPr>
          <p:cNvPr id="12" name="Content Placeholder 2"/>
          <p:cNvSpPr txBox="1">
            <a:spLocks/>
          </p:cNvSpPr>
          <p:nvPr/>
        </p:nvSpPr>
        <p:spPr>
          <a:xfrm>
            <a:off x="457200" y="2505943"/>
            <a:ext cx="8229600" cy="206605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400" dirty="0">
                <a:solidFill>
                  <a:srgbClr val="000000"/>
                </a:solidFill>
              </a:rPr>
              <a:t>The server verifies the client’s credentials, while the client verifies the credentials of the server</a:t>
            </a:r>
          </a:p>
          <a:p>
            <a:pPr>
              <a:buClr>
                <a:srgbClr val="ED1C24"/>
              </a:buClr>
            </a:pPr>
            <a:r>
              <a:rPr lang="en-US" sz="2400" dirty="0">
                <a:solidFill>
                  <a:srgbClr val="000000"/>
                </a:solidFill>
              </a:rPr>
              <a:t>Prevents clients from sending confidential information to insecure servers.</a:t>
            </a:r>
          </a:p>
          <a:p>
            <a:pPr>
              <a:buClr>
                <a:srgbClr val="ED1C24"/>
              </a:buClr>
            </a:pPr>
            <a:r>
              <a:rPr lang="en-US" sz="2400" dirty="0">
                <a:solidFill>
                  <a:srgbClr val="000000"/>
                </a:solidFill>
              </a:rPr>
              <a:t>Helps to avoid man-in-the-middle attacks.</a:t>
            </a:r>
          </a:p>
        </p:txBody>
      </p:sp>
      <p:grpSp>
        <p:nvGrpSpPr>
          <p:cNvPr id="16" name="Group 15"/>
          <p:cNvGrpSpPr/>
          <p:nvPr/>
        </p:nvGrpSpPr>
        <p:grpSpPr>
          <a:xfrm>
            <a:off x="1931484" y="4800600"/>
            <a:ext cx="5281032" cy="1335276"/>
            <a:chOff x="1743075" y="4800600"/>
            <a:chExt cx="5281032" cy="1335276"/>
          </a:xfrm>
        </p:grpSpPr>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189537"/>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189537"/>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8"/>
            <p:cNvSpPr>
              <a:spLocks noChangeShapeType="1"/>
            </p:cNvSpPr>
            <p:nvPr/>
          </p:nvSpPr>
          <p:spPr bwMode="auto">
            <a:xfrm>
              <a:off x="3695700" y="5713412"/>
              <a:ext cx="17653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defTabSz="457200" eaLnBrk="1" fontAlgn="auto" hangingPunct="1">
                <a:spcBef>
                  <a:spcPts val="0"/>
                </a:spcBef>
                <a:spcAft>
                  <a:spcPts val="0"/>
                </a:spcAft>
              </a:pPr>
              <a:endParaRPr lang="en-US" dirty="0">
                <a:solidFill>
                  <a:srgbClr val="000000"/>
                </a:solidFill>
                <a:latin typeface="Calibri"/>
              </a:endParaRPr>
            </a:p>
          </p:txBody>
        </p:sp>
        <p:pic>
          <p:nvPicPr>
            <p:cNvPr id="13" name="Picture 12"/>
            <p:cNvPicPr>
              <a:picLocks noChangeAspect="1"/>
            </p:cNvPicPr>
            <p:nvPr/>
          </p:nvPicPr>
          <p:blipFill>
            <a:blip r:embed="rId3"/>
            <a:stretch>
              <a:fillRect/>
            </a:stretch>
          </p:blipFill>
          <p:spPr>
            <a:xfrm>
              <a:off x="6096000" y="4800600"/>
              <a:ext cx="928107" cy="1335276"/>
            </a:xfrm>
            <a:prstGeom prst="rect">
              <a:avLst/>
            </a:prstGeom>
          </p:spPr>
        </p:pic>
        <p:pic>
          <p:nvPicPr>
            <p:cNvPr id="15" name="Picture 14"/>
            <p:cNvPicPr>
              <a:picLocks noChangeAspect="1"/>
            </p:cNvPicPr>
            <p:nvPr/>
          </p:nvPicPr>
          <p:blipFill>
            <a:blip r:embed="rId4"/>
            <a:stretch>
              <a:fillRect/>
            </a:stretch>
          </p:blipFill>
          <p:spPr>
            <a:xfrm>
              <a:off x="1743075" y="4817943"/>
              <a:ext cx="1554797" cy="1317933"/>
            </a:xfrm>
            <a:prstGeom prst="rect">
              <a:avLst/>
            </a:prstGeom>
          </p:spPr>
        </p:pic>
      </p:grpSp>
    </p:spTree>
    <p:extLst>
      <p:ext uri="{BB962C8B-B14F-4D97-AF65-F5344CB8AC3E}">
        <p14:creationId xmlns:p14="http://schemas.microsoft.com/office/powerpoint/2010/main" val="34540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58209"/>
            <a:ext cx="7042150" cy="1143000"/>
          </a:xfrm>
        </p:spPr>
        <p:txBody>
          <a:bodyPr/>
          <a:lstStyle/>
          <a:p>
            <a:r>
              <a:rPr lang="en-US" altLang="en-US" dirty="0"/>
              <a:t>Public Key Infrastructure (PKI)</a:t>
            </a:r>
            <a:endParaRPr lang="en-GB" dirty="0"/>
          </a:p>
        </p:txBody>
      </p:sp>
      <p:sp>
        <p:nvSpPr>
          <p:cNvPr id="3" name="Content Placeholder 2"/>
          <p:cNvSpPr>
            <a:spLocks noGrp="1"/>
          </p:cNvSpPr>
          <p:nvPr>
            <p:ph idx="1"/>
          </p:nvPr>
        </p:nvSpPr>
        <p:spPr>
          <a:solidFill>
            <a:schemeClr val="bg1"/>
          </a:solidFill>
        </p:spPr>
        <p:txBody>
          <a:bodyPr/>
          <a:lstStyle/>
          <a:p>
            <a:pPr marL="98425" indent="0">
              <a:spcBef>
                <a:spcPct val="50000"/>
              </a:spcBef>
              <a:buNone/>
            </a:pPr>
            <a:r>
              <a:rPr lang="en-US" altLang="en-US" sz="2000" b="1" dirty="0">
                <a:solidFill>
                  <a:srgbClr val="FF0000"/>
                </a:solidFill>
              </a:rPr>
              <a:t>The Man-in-the-Middle attack works when public keys all look the same, and people exchange keys directly.</a:t>
            </a:r>
          </a:p>
          <a:p>
            <a:pPr>
              <a:spcBef>
                <a:spcPct val="50000"/>
              </a:spcBef>
            </a:pPr>
            <a:r>
              <a:rPr lang="en-US" altLang="en-US" sz="2000" b="1" dirty="0">
                <a:solidFill>
                  <a:schemeClr val="accent2"/>
                </a:solidFill>
              </a:rPr>
              <a:t>Digital Certificates</a:t>
            </a:r>
            <a:r>
              <a:rPr lang="en-US" altLang="en-US" sz="2000" dirty="0">
                <a:solidFill>
                  <a:schemeClr val="tx1"/>
                </a:solidFill>
              </a:rPr>
              <a:t> are used to assure </a:t>
            </a:r>
            <a:r>
              <a:rPr lang="en-US" altLang="en-US" sz="2000" i="1" dirty="0">
                <a:solidFill>
                  <a:schemeClr val="tx1"/>
                </a:solidFill>
              </a:rPr>
              <a:t>authenticity </a:t>
            </a:r>
            <a:r>
              <a:rPr lang="en-US" altLang="en-US" sz="2000" dirty="0">
                <a:solidFill>
                  <a:schemeClr val="tx1"/>
                </a:solidFill>
              </a:rPr>
              <a:t>of the sender.</a:t>
            </a:r>
          </a:p>
          <a:p>
            <a:pPr>
              <a:spcBef>
                <a:spcPct val="50000"/>
              </a:spcBef>
            </a:pPr>
            <a:r>
              <a:rPr lang="en-US" altLang="en-US" sz="2000" dirty="0">
                <a:solidFill>
                  <a:schemeClr val="tx1"/>
                </a:solidFill>
              </a:rPr>
              <a:t>Issued by third parties: </a:t>
            </a:r>
            <a:r>
              <a:rPr lang="en-US" altLang="en-US" sz="2000" i="1" dirty="0">
                <a:solidFill>
                  <a:schemeClr val="tx1"/>
                </a:solidFill>
              </a:rPr>
              <a:t>certificate authorities</a:t>
            </a:r>
            <a:r>
              <a:rPr lang="en-US" altLang="en-US" sz="2000" dirty="0">
                <a:solidFill>
                  <a:schemeClr val="tx1"/>
                </a:solidFill>
              </a:rPr>
              <a:t> (CA).</a:t>
            </a:r>
          </a:p>
          <a:p>
            <a:pPr>
              <a:spcBef>
                <a:spcPct val="50000"/>
              </a:spcBef>
            </a:pPr>
            <a:r>
              <a:rPr lang="en-US" altLang="en-US" sz="2000" dirty="0">
                <a:solidFill>
                  <a:schemeClr val="tx1"/>
                </a:solidFill>
              </a:rPr>
              <a:t>Individuals and companies apply by sending CA their public key and identifying info.</a:t>
            </a:r>
          </a:p>
          <a:p>
            <a:pPr>
              <a:spcBef>
                <a:spcPct val="50000"/>
              </a:spcBef>
            </a:pPr>
            <a:r>
              <a:rPr lang="en-US" altLang="en-US" sz="2000" dirty="0">
                <a:solidFill>
                  <a:schemeClr val="tx1"/>
                </a:solidFill>
              </a:rPr>
              <a:t>CA verifies this info and creates a certificate containing public key and identifying info and encrypts this using its private key.</a:t>
            </a:r>
          </a:p>
          <a:p>
            <a:pPr>
              <a:spcBef>
                <a:spcPct val="50000"/>
              </a:spcBef>
            </a:pPr>
            <a:r>
              <a:rPr lang="en-US" altLang="en-US" sz="2000" dirty="0">
                <a:solidFill>
                  <a:schemeClr val="tx1"/>
                </a:solidFill>
              </a:rPr>
              <a:t>Usually have an expiration date and a confidence limit (“valid for transactions </a:t>
            </a:r>
            <a:r>
              <a:rPr lang="en-US" altLang="en-US" sz="2000" dirty="0">
                <a:solidFill>
                  <a:schemeClr val="tx1"/>
                </a:solidFill>
                <a:sym typeface="Symbol" panose="05050102010706020507" pitchFamily="18" charset="2"/>
              </a:rPr>
              <a:t> this amount”)</a:t>
            </a:r>
            <a:endParaRPr lang="en-US" altLang="en-US" sz="2000" dirty="0">
              <a:solidFill>
                <a:schemeClr val="tx1"/>
              </a:solidFill>
            </a:endParaRPr>
          </a:p>
          <a:p>
            <a:endParaRPr lang="en-GB" sz="2000" dirty="0"/>
          </a:p>
        </p:txBody>
      </p:sp>
      <p:sp>
        <p:nvSpPr>
          <p:cNvPr id="4" name="Slide Number Placeholder 3"/>
          <p:cNvSpPr>
            <a:spLocks noGrp="1"/>
          </p:cNvSpPr>
          <p:nvPr>
            <p:ph type="sldNum" sz="quarter" idx="4294967295"/>
          </p:nvPr>
        </p:nvSpPr>
        <p:spPr>
          <a:xfrm>
            <a:off x="7055756" y="6614659"/>
            <a:ext cx="2057400" cy="219075"/>
          </a:xfrm>
          <a:prstGeom prst="rect">
            <a:avLst/>
          </a:prstGeom>
        </p:spPr>
        <p:txBody>
          <a:bodyPr/>
          <a:lstStyle/>
          <a:p>
            <a:r>
              <a:rPr lang="en-GB"/>
              <a:t>Slide </a:t>
            </a:r>
            <a:fld id="{4939A606-A0DF-4FBD-9089-A0E96CB54EC7}" type="slidenum">
              <a:rPr lang="en-GB" smtClean="0"/>
              <a:pPr/>
              <a:t>18</a:t>
            </a:fld>
            <a:r>
              <a:rPr lang="en-GB"/>
              <a:t> of 43</a:t>
            </a:r>
            <a:endParaRPr lang="en-GB" dirty="0"/>
          </a:p>
        </p:txBody>
      </p:sp>
    </p:spTree>
    <p:extLst>
      <p:ext uri="{BB962C8B-B14F-4D97-AF65-F5344CB8AC3E}">
        <p14:creationId xmlns:p14="http://schemas.microsoft.com/office/powerpoint/2010/main" val="61909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93675" y="179388"/>
            <a:ext cx="6575425" cy="1023937"/>
          </a:xfrm>
        </p:spPr>
        <p:txBody>
          <a:bodyPr/>
          <a:lstStyle/>
          <a:p>
            <a:r>
              <a:rPr lang="en-US" altLang="en-US" dirty="0"/>
              <a:t>Public Key Infrastructure (PKI)</a:t>
            </a:r>
          </a:p>
        </p:txBody>
      </p:sp>
      <p:sp>
        <p:nvSpPr>
          <p:cNvPr id="41987" name="Content Placeholder 2"/>
          <p:cNvSpPr>
            <a:spLocks noGrp="1"/>
          </p:cNvSpPr>
          <p:nvPr>
            <p:ph idx="1"/>
          </p:nvPr>
        </p:nvSpPr>
        <p:spPr>
          <a:xfrm>
            <a:off x="228600" y="1066800"/>
            <a:ext cx="8001000" cy="4195286"/>
          </a:xfrm>
        </p:spPr>
        <p:txBody>
          <a:bodyPr/>
          <a:lstStyle/>
          <a:p>
            <a:pPr>
              <a:spcBef>
                <a:spcPts val="1200"/>
              </a:spcBef>
            </a:pPr>
            <a:r>
              <a:rPr lang="en-US" altLang="en-US" sz="2400" dirty="0"/>
              <a:t>In PKI a Certification Authority (CA) validates keys.</a:t>
            </a:r>
          </a:p>
          <a:p>
            <a:pPr lvl="1">
              <a:spcBef>
                <a:spcPts val="600"/>
              </a:spcBef>
            </a:pPr>
            <a:r>
              <a:rPr lang="en-US" altLang="en-US" sz="2400" dirty="0"/>
              <a:t>Checks real-world credentials,</a:t>
            </a:r>
          </a:p>
          <a:p>
            <a:pPr lvl="1">
              <a:spcBef>
                <a:spcPts val="600"/>
              </a:spcBef>
            </a:pPr>
            <a:r>
              <a:rPr lang="en-US" altLang="en-US" sz="2400" dirty="0"/>
              <a:t>Gets Public key from user in person,</a:t>
            </a:r>
          </a:p>
          <a:p>
            <a:pPr lvl="1">
              <a:spcBef>
                <a:spcPts val="600"/>
              </a:spcBef>
            </a:pPr>
            <a:r>
              <a:rPr lang="en-US" altLang="en-US" sz="2400" dirty="0"/>
              <a:t>Signs Certificate (“cert”) validating the Public key.</a:t>
            </a:r>
          </a:p>
          <a:p>
            <a:pPr>
              <a:spcBef>
                <a:spcPts val="600"/>
              </a:spcBef>
            </a:pPr>
            <a:r>
              <a:rPr lang="en-US" altLang="en-US" sz="2600" dirty="0"/>
              <a:t>If the end point trusts the CA, then it will trust that entity and who it claim to be. </a:t>
            </a:r>
          </a:p>
          <a:p>
            <a:pPr>
              <a:spcBef>
                <a:spcPts val="1200"/>
              </a:spcBef>
            </a:pPr>
            <a:r>
              <a:rPr lang="en-US" altLang="en-US" sz="2400" b="1" dirty="0">
                <a:solidFill>
                  <a:srgbClr val="0070C0"/>
                </a:solidFill>
              </a:rPr>
              <a:t>The CA solves the problem of authentication by trusted referral.</a:t>
            </a:r>
          </a:p>
          <a:p>
            <a:pPr lvl="1">
              <a:spcBef>
                <a:spcPts val="600"/>
              </a:spcBef>
            </a:pPr>
            <a:endParaRPr lang="en-US" altLang="en-US" sz="2400" dirty="0"/>
          </a:p>
        </p:txBody>
      </p:sp>
      <p:grpSp>
        <p:nvGrpSpPr>
          <p:cNvPr id="4" name="Group 3"/>
          <p:cNvGrpSpPr>
            <a:grpSpLocks/>
          </p:cNvGrpSpPr>
          <p:nvPr/>
        </p:nvGrpSpPr>
        <p:grpSpPr bwMode="auto">
          <a:xfrm>
            <a:off x="381000" y="5083401"/>
            <a:ext cx="8170863" cy="1295400"/>
            <a:chOff x="685800" y="5300663"/>
            <a:chExt cx="8171656" cy="1295400"/>
          </a:xfrm>
        </p:grpSpPr>
        <p:graphicFrame>
          <p:nvGraphicFramePr>
            <p:cNvPr id="5" name="Object 4"/>
            <p:cNvGraphicFramePr>
              <a:graphicFrameLocks noChangeAspect="1"/>
            </p:cNvGraphicFramePr>
            <p:nvPr/>
          </p:nvGraphicFramePr>
          <p:xfrm>
            <a:off x="685800" y="5445125"/>
            <a:ext cx="1781175" cy="933450"/>
          </p:xfrm>
          <a:graphic>
            <a:graphicData uri="http://schemas.openxmlformats.org/presentationml/2006/ole">
              <mc:AlternateContent xmlns:mc="http://schemas.openxmlformats.org/markup-compatibility/2006">
                <mc:Choice xmlns:v="urn:schemas-microsoft-com:vml" Requires="v">
                  <p:oleObj spid="_x0000_s2052" name="Bitmap Image" r:id="rId3" imgW="1781424" imgH="933580" progId="PBrush">
                    <p:embed/>
                  </p:oleObj>
                </mc:Choice>
                <mc:Fallback>
                  <p:oleObj name="Bitmap Image" r:id="rId3" imgW="1781424" imgH="93358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445125"/>
                          <a:ext cx="17811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C:\WINNT\Temp\netrust.gif">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5300663"/>
              <a:ext cx="10477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WINNT\Temp\verisign.gif">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549424"/>
              <a:ext cx="1371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C:\WINNT\Temp\trustlogo.gif">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6256" y="5497036"/>
              <a:ext cx="1981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C:\WINNT\Temp\logo.gif">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7536" y="5514182"/>
              <a:ext cx="18637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5524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Cryptographic Techniques</a:t>
            </a:r>
            <a:endParaRPr lang="en-GB" dirty="0"/>
          </a:p>
        </p:txBody>
      </p:sp>
      <p:sp>
        <p:nvSpPr>
          <p:cNvPr id="3" name="Content Placeholder 2"/>
          <p:cNvSpPr>
            <a:spLocks noGrp="1"/>
          </p:cNvSpPr>
          <p:nvPr>
            <p:ph idx="1"/>
          </p:nvPr>
        </p:nvSpPr>
        <p:spPr>
          <a:xfrm>
            <a:off x="683568" y="1628800"/>
            <a:ext cx="8045077" cy="4525962"/>
          </a:xfrm>
          <a:solidFill>
            <a:schemeClr val="bg1"/>
          </a:solidFill>
        </p:spPr>
        <p:txBody>
          <a:bodyPr/>
          <a:lstStyle/>
          <a:p>
            <a:pPr marL="0" indent="0">
              <a:buNone/>
            </a:pPr>
            <a:r>
              <a:rPr lang="en-US" sz="2400" dirty="0"/>
              <a:t>Classes of algorithms:</a:t>
            </a:r>
          </a:p>
          <a:p>
            <a:r>
              <a:rPr lang="en-US" sz="2400" dirty="0"/>
              <a:t>Reversible, symmetric (Conventional)</a:t>
            </a:r>
          </a:p>
          <a:p>
            <a:r>
              <a:rPr lang="en-US" sz="2400" dirty="0"/>
              <a:t>Reversible, asymmetric (Public Key)</a:t>
            </a:r>
          </a:p>
          <a:p>
            <a:r>
              <a:rPr lang="en-US" sz="2400" dirty="0"/>
              <a:t>One-Way (Hash)</a:t>
            </a:r>
          </a:p>
          <a:p>
            <a:pPr marL="0" indent="0">
              <a:buNone/>
            </a:pPr>
            <a:endParaRPr lang="en-US" sz="2000" dirty="0"/>
          </a:p>
          <a:p>
            <a:pPr marL="0" indent="0">
              <a:buNone/>
            </a:pPr>
            <a:r>
              <a:rPr lang="en-US" sz="2400" dirty="0"/>
              <a:t>Properties of algorithms:</a:t>
            </a:r>
          </a:p>
          <a:p>
            <a:r>
              <a:rPr lang="en-US" sz="2400" dirty="0"/>
              <a:t>Reversible: can transform </a:t>
            </a:r>
            <a:r>
              <a:rPr lang="en-US" sz="2400" dirty="0" err="1"/>
              <a:t>ciphertext</a:t>
            </a:r>
            <a:r>
              <a:rPr lang="en-US" sz="2400" dirty="0"/>
              <a:t> back to plaintext</a:t>
            </a:r>
          </a:p>
          <a:p>
            <a:r>
              <a:rPr lang="en-US" sz="2400" dirty="0"/>
              <a:t>Symmetric: uses one key for both encryption and decryption</a:t>
            </a:r>
          </a:p>
          <a:p>
            <a:r>
              <a:rPr lang="en-US" sz="2400" dirty="0"/>
              <a:t>Asymmetric: uses different keys for encryption / decryption</a:t>
            </a:r>
          </a:p>
          <a:p>
            <a:endParaRPr lang="en-US" sz="2400" dirty="0"/>
          </a:p>
          <a:p>
            <a:endParaRPr lang="en-US" sz="2400" dirty="0"/>
          </a:p>
        </p:txBody>
      </p:sp>
      <p:sp>
        <p:nvSpPr>
          <p:cNvPr id="4" name="Slide Number Placeholder 3"/>
          <p:cNvSpPr>
            <a:spLocks noGrp="1"/>
          </p:cNvSpPr>
          <p:nvPr>
            <p:ph type="sldNum" sz="quarter" idx="4294967295"/>
          </p:nvPr>
        </p:nvSpPr>
        <p:spPr>
          <a:xfrm>
            <a:off x="7055756" y="6614659"/>
            <a:ext cx="2057400" cy="219075"/>
          </a:xfrm>
          <a:prstGeom prst="rect">
            <a:avLst/>
          </a:prstGeom>
        </p:spPr>
        <p:txBody>
          <a:bodyPr/>
          <a:lstStyle/>
          <a:p>
            <a:r>
              <a:rPr lang="en-GB"/>
              <a:t>Slide </a:t>
            </a:r>
            <a:fld id="{4939A606-A0DF-4FBD-9089-A0E96CB54EC7}" type="slidenum">
              <a:rPr lang="en-GB" smtClean="0"/>
              <a:pPr/>
              <a:t>2</a:t>
            </a:fld>
            <a:r>
              <a:rPr lang="en-GB"/>
              <a:t> of 43</a:t>
            </a:r>
            <a:endParaRPr lang="en-GB" dirty="0"/>
          </a:p>
        </p:txBody>
      </p:sp>
    </p:spTree>
    <p:extLst>
      <p:ext uri="{BB962C8B-B14F-4D97-AF65-F5344CB8AC3E}">
        <p14:creationId xmlns:p14="http://schemas.microsoft.com/office/powerpoint/2010/main" val="1363450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80117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en-SG" altLang="en-US"/>
          </a:p>
        </p:txBody>
      </p:sp>
      <p:grpSp>
        <p:nvGrpSpPr>
          <p:cNvPr id="4" name="Group 3"/>
          <p:cNvGrpSpPr/>
          <p:nvPr/>
        </p:nvGrpSpPr>
        <p:grpSpPr>
          <a:xfrm>
            <a:off x="250395" y="1535567"/>
            <a:ext cx="8643210" cy="4648200"/>
            <a:chOff x="272190" y="1524000"/>
            <a:chExt cx="8643210" cy="4648200"/>
          </a:xfrm>
          <a:solidFill>
            <a:schemeClr val="bg1"/>
          </a:solidFill>
        </p:grpSpPr>
        <p:pic>
          <p:nvPicPr>
            <p:cNvPr id="43011" name="Picture 3" descr="c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405" y="1949789"/>
              <a:ext cx="5944995" cy="42224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13" name="Text Box 5"/>
            <p:cNvSpPr txBox="1">
              <a:spLocks noChangeArrowheads="1"/>
            </p:cNvSpPr>
            <p:nvPr/>
          </p:nvSpPr>
          <p:spPr bwMode="auto">
            <a:xfrm>
              <a:off x="272190" y="4999505"/>
              <a:ext cx="2698215" cy="10538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solidFill>
                    <a:schemeClr val="hlink"/>
                  </a:solidFill>
                </a:rPr>
                <a:t>1.  USE CA’S PUBLIC KEY</a:t>
              </a:r>
            </a:p>
            <a:p>
              <a:r>
                <a:rPr lang="en-US" altLang="en-US" sz="1400" b="1" dirty="0">
                  <a:solidFill>
                    <a:schemeClr val="hlink"/>
                  </a:solidFill>
                </a:rPr>
                <a:t>     TO VERIFY CERTIFICATE</a:t>
              </a:r>
            </a:p>
            <a:p>
              <a:r>
                <a:rPr lang="en-US" altLang="en-US" sz="1400" b="1" dirty="0">
                  <a:solidFill>
                    <a:schemeClr val="hlink"/>
                  </a:solidFill>
                </a:rPr>
                <a:t>     IS GENUINE AND HAS</a:t>
              </a:r>
            </a:p>
            <a:p>
              <a:r>
                <a:rPr lang="en-US" altLang="en-US" sz="1400" b="1" dirty="0">
                  <a:solidFill>
                    <a:schemeClr val="hlink"/>
                  </a:solidFill>
                </a:rPr>
                <a:t>     NOT BEEN ALTERED.</a:t>
              </a:r>
              <a:endParaRPr lang="en-US" altLang="en-US" sz="1000" b="1" dirty="0">
                <a:solidFill>
                  <a:schemeClr val="hlink"/>
                </a:solidFill>
              </a:endParaRPr>
            </a:p>
          </p:txBody>
        </p:sp>
        <p:sp>
          <p:nvSpPr>
            <p:cNvPr id="43014" name="Rectangle 6"/>
            <p:cNvSpPr>
              <a:spLocks noChangeArrowheads="1"/>
            </p:cNvSpPr>
            <p:nvPr/>
          </p:nvSpPr>
          <p:spPr bwMode="auto">
            <a:xfrm>
              <a:off x="353154" y="4078736"/>
              <a:ext cx="2010856" cy="5783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n-US" altLang="en-US" sz="1400" b="1">
                  <a:solidFill>
                    <a:schemeClr val="hlink"/>
                  </a:solidFill>
                </a:rPr>
                <a:t>2.  VERIFY THAT CA</a:t>
              </a:r>
            </a:p>
            <a:p>
              <a:r>
                <a:rPr lang="en-US" altLang="en-US" sz="1400" b="1">
                  <a:solidFill>
                    <a:schemeClr val="hlink"/>
                  </a:solidFill>
                </a:rPr>
                <a:t>     NAME MATCHES.</a:t>
              </a:r>
            </a:p>
          </p:txBody>
        </p:sp>
        <p:sp>
          <p:nvSpPr>
            <p:cNvPr id="43015" name="Rectangle 7"/>
            <p:cNvSpPr>
              <a:spLocks noChangeArrowheads="1"/>
            </p:cNvSpPr>
            <p:nvPr/>
          </p:nvSpPr>
          <p:spPr bwMode="auto">
            <a:xfrm>
              <a:off x="483685" y="3321186"/>
              <a:ext cx="2010856" cy="5783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n-US" altLang="en-US" sz="1400" b="1" dirty="0">
                  <a:solidFill>
                    <a:schemeClr val="hlink"/>
                  </a:solidFill>
                </a:rPr>
                <a:t>3.  VERIFY IDENTITY</a:t>
              </a:r>
            </a:p>
            <a:p>
              <a:r>
                <a:rPr lang="en-US" altLang="en-US" sz="1400" b="1" dirty="0">
                  <a:solidFill>
                    <a:schemeClr val="hlink"/>
                  </a:solidFill>
                </a:rPr>
                <a:t>     OF SENDER.</a:t>
              </a:r>
            </a:p>
          </p:txBody>
        </p:sp>
        <p:sp>
          <p:nvSpPr>
            <p:cNvPr id="43016" name="Rectangle 8"/>
            <p:cNvSpPr>
              <a:spLocks noChangeArrowheads="1"/>
            </p:cNvSpPr>
            <p:nvPr/>
          </p:nvSpPr>
          <p:spPr bwMode="auto">
            <a:xfrm>
              <a:off x="1146260" y="1949789"/>
              <a:ext cx="2569335" cy="8160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n-US" altLang="en-US" sz="1400" b="1" dirty="0">
                  <a:solidFill>
                    <a:schemeClr val="hlink"/>
                  </a:solidFill>
                </a:rPr>
                <a:t>4.  DECRYPT SENDER’S</a:t>
              </a:r>
            </a:p>
            <a:p>
              <a:r>
                <a:rPr lang="en-US" altLang="en-US" sz="1400" b="1" dirty="0">
                  <a:solidFill>
                    <a:schemeClr val="hlink"/>
                  </a:solidFill>
                </a:rPr>
                <a:t>     MESSAGE USING</a:t>
              </a:r>
            </a:p>
            <a:p>
              <a:r>
                <a:rPr lang="en-US" altLang="en-US" sz="1400" b="1" dirty="0">
                  <a:solidFill>
                    <a:schemeClr val="hlink"/>
                  </a:solidFill>
                </a:rPr>
                <a:t>     SENDER’S PUBLIC KEY</a:t>
              </a:r>
            </a:p>
          </p:txBody>
        </p:sp>
        <p:sp>
          <p:nvSpPr>
            <p:cNvPr id="43017" name="Rectangle 9"/>
            <p:cNvSpPr>
              <a:spLocks noChangeArrowheads="1"/>
            </p:cNvSpPr>
            <p:nvPr/>
          </p:nvSpPr>
          <p:spPr bwMode="auto">
            <a:xfrm>
              <a:off x="4160065" y="1524000"/>
              <a:ext cx="2329751" cy="8160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n-US" altLang="en-US" sz="1400" b="1" dirty="0">
                  <a:solidFill>
                    <a:schemeClr val="hlink"/>
                  </a:solidFill>
                </a:rPr>
                <a:t>0.  CA AUTHENTICATES</a:t>
              </a:r>
            </a:p>
            <a:p>
              <a:r>
                <a:rPr lang="en-US" altLang="en-US" sz="1400" b="1" dirty="0">
                  <a:solidFill>
                    <a:schemeClr val="hlink"/>
                  </a:solidFill>
                </a:rPr>
                <a:t>     SENDER, DIGITALLY</a:t>
              </a:r>
            </a:p>
            <a:p>
              <a:r>
                <a:rPr lang="en-US" altLang="en-US" sz="1400" b="1" dirty="0">
                  <a:solidFill>
                    <a:schemeClr val="hlink"/>
                  </a:solidFill>
                </a:rPr>
                <a:t>     SIGNS CERTIFICATE</a:t>
              </a:r>
            </a:p>
          </p:txBody>
        </p:sp>
        <p:sp>
          <p:nvSpPr>
            <p:cNvPr id="43018" name="Line 10"/>
            <p:cNvSpPr>
              <a:spLocks noChangeShapeType="1"/>
            </p:cNvSpPr>
            <p:nvPr/>
          </p:nvSpPr>
          <p:spPr bwMode="auto">
            <a:xfrm>
              <a:off x="5562600" y="2340096"/>
              <a:ext cx="1690581" cy="1227693"/>
            </a:xfrm>
            <a:prstGeom prst="line">
              <a:avLst/>
            </a:prstGeom>
            <a:grpFill/>
            <a:ln w="38100" cap="rnd">
              <a:solidFill>
                <a:srgbClr val="FF00FF"/>
              </a:solidFill>
              <a:prstDash val="sysDot"/>
              <a:round/>
              <a:headEnd/>
              <a:tailEnd type="stealth" w="med" len="med"/>
            </a:ln>
          </p:spPr>
          <p:txBody>
            <a:bodyPr wrap="square" lIns="92075" tIns="46038" rIns="92075" bIns="46038" anchor="ctr">
              <a:spAutoFit/>
            </a:bodyPr>
            <a:lstStyle/>
            <a:p>
              <a:endParaRPr lang="en-US"/>
            </a:p>
          </p:txBody>
        </p:sp>
        <p:sp>
          <p:nvSpPr>
            <p:cNvPr id="43019" name="Line 11"/>
            <p:cNvSpPr>
              <a:spLocks noChangeShapeType="1"/>
            </p:cNvSpPr>
            <p:nvPr/>
          </p:nvSpPr>
          <p:spPr bwMode="auto">
            <a:xfrm>
              <a:off x="2133600" y="3652947"/>
              <a:ext cx="1788533" cy="0"/>
            </a:xfrm>
            <a:prstGeom prst="line">
              <a:avLst/>
            </a:prstGeom>
            <a:grpFill/>
            <a:ln w="38100" cap="rnd">
              <a:solidFill>
                <a:srgbClr val="C00000"/>
              </a:solidFill>
              <a:prstDash val="sysDot"/>
              <a:round/>
              <a:headEnd/>
              <a:tailEnd type="stealth" w="med" len="med"/>
            </a:ln>
          </p:spPr>
          <p:txBody>
            <a:bodyPr wrap="square" lIns="92075" tIns="46038" rIns="92075" bIns="46038" anchor="ctr">
              <a:spAutoFit/>
            </a:bodyPr>
            <a:lstStyle/>
            <a:p>
              <a:endParaRPr lang="en-US"/>
            </a:p>
          </p:txBody>
        </p:sp>
        <p:sp>
          <p:nvSpPr>
            <p:cNvPr id="43020" name="Line 12"/>
            <p:cNvSpPr>
              <a:spLocks noChangeShapeType="1"/>
            </p:cNvSpPr>
            <p:nvPr/>
          </p:nvSpPr>
          <p:spPr bwMode="auto">
            <a:xfrm>
              <a:off x="2994925" y="2765884"/>
              <a:ext cx="2262875" cy="1295109"/>
            </a:xfrm>
            <a:prstGeom prst="line">
              <a:avLst/>
            </a:prstGeom>
            <a:grpFill/>
            <a:ln w="38100" cap="rnd">
              <a:solidFill>
                <a:srgbClr val="C00000"/>
              </a:solidFill>
              <a:prstDash val="sysDot"/>
              <a:round/>
              <a:headEnd/>
              <a:tailEnd type="stealth" w="med" len="med"/>
            </a:ln>
          </p:spPr>
          <p:txBody>
            <a:bodyPr wrap="square" lIns="92075" tIns="46038" rIns="92075" bIns="46038" anchor="ctr">
              <a:spAutoFit/>
            </a:bodyPr>
            <a:lstStyle/>
            <a:p>
              <a:endParaRPr lang="en-US"/>
            </a:p>
          </p:txBody>
        </p:sp>
        <p:sp>
          <p:nvSpPr>
            <p:cNvPr id="43021" name="Line 13"/>
            <p:cNvSpPr>
              <a:spLocks noChangeShapeType="1"/>
            </p:cNvSpPr>
            <p:nvPr/>
          </p:nvSpPr>
          <p:spPr bwMode="auto">
            <a:xfrm>
              <a:off x="2057400" y="4367918"/>
              <a:ext cx="1801946" cy="392081"/>
            </a:xfrm>
            <a:prstGeom prst="line">
              <a:avLst/>
            </a:prstGeom>
            <a:grpFill/>
            <a:ln w="38100" cap="rnd">
              <a:solidFill>
                <a:srgbClr val="C00000"/>
              </a:solidFill>
              <a:prstDash val="sysDot"/>
              <a:round/>
              <a:headEnd/>
              <a:tailEnd type="stealth" w="med" len="med"/>
            </a:ln>
          </p:spPr>
          <p:txBody>
            <a:bodyPr wrap="square" lIns="92075" tIns="46038" rIns="92075" bIns="46038" anchor="ctr">
              <a:spAutoFit/>
            </a:bodyPr>
            <a:lstStyle/>
            <a:p>
              <a:endParaRPr lang="en-US"/>
            </a:p>
          </p:txBody>
        </p:sp>
        <p:sp>
          <p:nvSpPr>
            <p:cNvPr id="43022" name="Line 14"/>
            <p:cNvSpPr>
              <a:spLocks noChangeShapeType="1"/>
            </p:cNvSpPr>
            <p:nvPr/>
          </p:nvSpPr>
          <p:spPr bwMode="auto">
            <a:xfrm>
              <a:off x="2590800" y="5611578"/>
              <a:ext cx="1331333" cy="0"/>
            </a:xfrm>
            <a:prstGeom prst="line">
              <a:avLst/>
            </a:prstGeom>
            <a:grpFill/>
            <a:ln w="38100">
              <a:solidFill>
                <a:srgbClr val="C00000"/>
              </a:solidFill>
              <a:prstDash val="sysDot"/>
              <a:round/>
              <a:headEnd/>
              <a:tailEnd type="stealth" w="med" len="med"/>
            </a:ln>
          </p:spPr>
          <p:txBody>
            <a:bodyPr wrap="square" lIns="92075" tIns="46038" rIns="92075" bIns="46038" anchor="ctr">
              <a:spAutoFit/>
            </a:bodyPr>
            <a:lstStyle/>
            <a:p>
              <a:endParaRPr lang="en-US"/>
            </a:p>
          </p:txBody>
        </p:sp>
        <p:sp>
          <p:nvSpPr>
            <p:cNvPr id="43023" name="Line 15"/>
            <p:cNvSpPr>
              <a:spLocks noChangeShapeType="1"/>
            </p:cNvSpPr>
            <p:nvPr/>
          </p:nvSpPr>
          <p:spPr bwMode="auto">
            <a:xfrm>
              <a:off x="5562600" y="2340097"/>
              <a:ext cx="0" cy="981090"/>
            </a:xfrm>
            <a:prstGeom prst="line">
              <a:avLst/>
            </a:prstGeom>
            <a:grpFill/>
            <a:ln w="38100" cap="rnd">
              <a:solidFill>
                <a:srgbClr val="FF00FF"/>
              </a:solidFill>
              <a:prstDash val="sysDot"/>
              <a:round/>
              <a:headEnd/>
              <a:tailEnd type="stealth" w="med" len="med"/>
            </a:ln>
          </p:spPr>
          <p:txBody>
            <a:bodyPr wrap="square" lIns="92075" tIns="46038" rIns="92075" bIns="46038" anchor="ctr">
              <a:spAutoFit/>
            </a:bodyPr>
            <a:lstStyle/>
            <a:p>
              <a:endParaRPr lang="en-US"/>
            </a:p>
          </p:txBody>
        </p:sp>
      </p:grpSp>
      <p:sp>
        <p:nvSpPr>
          <p:cNvPr id="43024" name="Rectangle 16"/>
          <p:cNvSpPr>
            <a:spLocks noGrp="1" noChangeArrowheads="1"/>
          </p:cNvSpPr>
          <p:nvPr>
            <p:ph type="title"/>
          </p:nvPr>
        </p:nvSpPr>
        <p:spPr>
          <a:xfrm>
            <a:off x="337843" y="304800"/>
            <a:ext cx="3514725" cy="1023938"/>
          </a:xfrm>
        </p:spPr>
        <p:txBody>
          <a:bodyPr/>
          <a:lstStyle/>
          <a:p>
            <a:pPr eaLnBrk="1" hangingPunct="1"/>
            <a:r>
              <a:rPr lang="en-US" altLang="en-US" dirty="0"/>
              <a:t>Digital Certificate</a:t>
            </a:r>
            <a:endParaRPr lang="en-GB" altLang="en-US" dirty="0"/>
          </a:p>
        </p:txBody>
      </p:sp>
      <p:sp>
        <p:nvSpPr>
          <p:cNvPr id="3" name="TextBox 2"/>
          <p:cNvSpPr txBox="1"/>
          <p:nvPr/>
        </p:nvSpPr>
        <p:spPr>
          <a:xfrm>
            <a:off x="318738" y="5975879"/>
            <a:ext cx="2583015" cy="369332"/>
          </a:xfrm>
          <a:prstGeom prst="rect">
            <a:avLst/>
          </a:prstGeom>
          <a:solidFill>
            <a:schemeClr val="bg1"/>
          </a:solidFill>
        </p:spPr>
        <p:txBody>
          <a:bodyPr wrap="none" rtlCol="0">
            <a:spAutoFit/>
          </a:bodyPr>
          <a:lstStyle/>
          <a:p>
            <a:r>
              <a:rPr lang="en-US" b="1" i="1" dirty="0">
                <a:solidFill>
                  <a:srgbClr val="0070C0"/>
                </a:solidFill>
              </a:rPr>
              <a:t>From another certificate!</a:t>
            </a:r>
          </a:p>
        </p:txBody>
      </p:sp>
    </p:spTree>
    <p:extLst>
      <p:ext uri="{BB962C8B-B14F-4D97-AF65-F5344CB8AC3E}">
        <p14:creationId xmlns:p14="http://schemas.microsoft.com/office/powerpoint/2010/main" val="4687142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925" y="255552"/>
            <a:ext cx="4950155" cy="844611"/>
          </a:xfrm>
        </p:spPr>
        <p:txBody>
          <a:bodyPr/>
          <a:lstStyle/>
          <a:p>
            <a:r>
              <a:rPr lang="en-US" dirty="0"/>
              <a:t>X.509</a:t>
            </a:r>
          </a:p>
        </p:txBody>
      </p:sp>
      <p:sp>
        <p:nvSpPr>
          <p:cNvPr id="2" name="Slide Number Placeholder 1"/>
          <p:cNvSpPr>
            <a:spLocks noGrp="1"/>
          </p:cNvSpPr>
          <p:nvPr>
            <p:ph type="sldNum" sz="quarter" idx="4"/>
          </p:nvPr>
        </p:nvSpPr>
        <p:spPr/>
        <p:txBody>
          <a:bodyPr/>
          <a:lstStyle/>
          <a:p>
            <a:fld id="{A8160BDD-7155-D744-B749-9730458604AD}" type="slidenum">
              <a:rPr lang="en-US" smtClean="0"/>
              <a:pPr/>
              <a:t>22</a:t>
            </a:fld>
            <a:endParaRPr lang="en-US" dirty="0"/>
          </a:p>
        </p:txBody>
      </p:sp>
      <p:sp>
        <p:nvSpPr>
          <p:cNvPr id="3" name="Content Placeholder 2"/>
          <p:cNvSpPr>
            <a:spLocks noGrp="1"/>
          </p:cNvSpPr>
          <p:nvPr>
            <p:ph idx="1"/>
          </p:nvPr>
        </p:nvSpPr>
        <p:spPr>
          <a:xfrm>
            <a:off x="341925" y="1903722"/>
            <a:ext cx="6030275" cy="4261582"/>
          </a:xfrm>
          <a:solidFill>
            <a:schemeClr val="bg1"/>
          </a:solidFill>
        </p:spPr>
        <p:txBody>
          <a:bodyPr/>
          <a:lstStyle/>
          <a:p>
            <a:r>
              <a:rPr lang="en-US" sz="2400" dirty="0"/>
              <a:t>Defines the structure of a certificate with information provided </a:t>
            </a:r>
            <a:r>
              <a:rPr lang="en-US" sz="2400"/>
              <a:t>in the </a:t>
            </a:r>
            <a:r>
              <a:rPr lang="en-US" sz="2400">
                <a:solidFill>
                  <a:srgbClr val="0070C0"/>
                </a:solidFill>
              </a:rPr>
              <a:t>CSR</a:t>
            </a:r>
            <a:r>
              <a:rPr lang="en-US" sz="2400" dirty="0"/>
              <a:t>.</a:t>
            </a:r>
          </a:p>
          <a:p>
            <a:r>
              <a:rPr lang="en-US" sz="2400" dirty="0"/>
              <a:t>Includes:</a:t>
            </a:r>
          </a:p>
          <a:p>
            <a:pPr lvl="1"/>
            <a:r>
              <a:rPr lang="en-US" sz="2000" dirty="0"/>
              <a:t>The public key.</a:t>
            </a:r>
          </a:p>
          <a:p>
            <a:pPr lvl="1"/>
            <a:r>
              <a:rPr lang="en-US" sz="2000" dirty="0"/>
              <a:t>The X.509 version.</a:t>
            </a:r>
          </a:p>
          <a:p>
            <a:pPr lvl="1"/>
            <a:r>
              <a:rPr lang="en-US" sz="2000" dirty="0"/>
              <a:t>The certificate's serial number.</a:t>
            </a:r>
          </a:p>
          <a:p>
            <a:pPr lvl="1"/>
            <a:r>
              <a:rPr lang="en-US" sz="2000" dirty="0"/>
              <a:t>The algorithm used to sign the certificate.</a:t>
            </a:r>
          </a:p>
          <a:p>
            <a:pPr lvl="1"/>
            <a:r>
              <a:rPr lang="en-US" sz="2000" dirty="0"/>
              <a:t>The name of the issuing entity.</a:t>
            </a:r>
          </a:p>
          <a:p>
            <a:pPr lvl="1"/>
            <a:r>
              <a:rPr lang="en-US" sz="2000" dirty="0"/>
              <a:t>The validity period.</a:t>
            </a:r>
          </a:p>
          <a:p>
            <a:pPr lvl="1"/>
            <a:r>
              <a:rPr lang="en-US" sz="2000" dirty="0"/>
              <a:t>The name of the subject being certified.</a:t>
            </a:r>
          </a:p>
          <a:p>
            <a:pPr lvl="1"/>
            <a:r>
              <a:rPr lang="en-US" sz="2000" dirty="0"/>
              <a:t>Optional organizational/regional attributes.</a:t>
            </a:r>
          </a:p>
        </p:txBody>
      </p:sp>
      <p:sp>
        <p:nvSpPr>
          <p:cNvPr id="5" name="Content Placeholder 2"/>
          <p:cNvSpPr txBox="1">
            <a:spLocks/>
          </p:cNvSpPr>
          <p:nvPr/>
        </p:nvSpPr>
        <p:spPr>
          <a:xfrm>
            <a:off x="341925" y="1142412"/>
            <a:ext cx="7330326"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C00000"/>
                </a:solidFill>
              </a:rPr>
              <a:t>A standard for formatting digital certificates</a:t>
            </a:r>
          </a:p>
        </p:txBody>
      </p:sp>
      <p:pic>
        <p:nvPicPr>
          <p:cNvPr id="7" name="Picture 6"/>
          <p:cNvPicPr>
            <a:picLocks noChangeAspect="1"/>
          </p:cNvPicPr>
          <p:nvPr/>
        </p:nvPicPr>
        <p:blipFill>
          <a:blip r:embed="rId2"/>
          <a:stretch>
            <a:fillRect/>
          </a:stretch>
        </p:blipFill>
        <p:spPr>
          <a:xfrm>
            <a:off x="7060545" y="4426415"/>
            <a:ext cx="1410675" cy="1723038"/>
          </a:xfrm>
          <a:prstGeom prst="rect">
            <a:avLst/>
          </a:prstGeom>
        </p:spPr>
      </p:pic>
      <p:sp>
        <p:nvSpPr>
          <p:cNvPr id="6" name="TextBox 5">
            <a:extLst>
              <a:ext uri="{FF2B5EF4-FFF2-40B4-BE49-F238E27FC236}">
                <a16:creationId xmlns:a16="http://schemas.microsoft.com/office/drawing/2014/main" xmlns="" id="{65A71CB9-C94A-4E9C-AE88-7469C832F989}"/>
              </a:ext>
            </a:extLst>
          </p:cNvPr>
          <p:cNvSpPr txBox="1"/>
          <p:nvPr/>
        </p:nvSpPr>
        <p:spPr>
          <a:xfrm>
            <a:off x="7060545" y="2564904"/>
            <a:ext cx="1223412" cy="1200329"/>
          </a:xfrm>
          <a:prstGeom prst="rect">
            <a:avLst/>
          </a:prstGeom>
          <a:noFill/>
          <a:ln>
            <a:solidFill>
              <a:srgbClr val="00528B"/>
            </a:solidFill>
          </a:ln>
        </p:spPr>
        <p:txBody>
          <a:bodyPr wrap="none" rtlCol="0">
            <a:spAutoFit/>
          </a:bodyPr>
          <a:lstStyle/>
          <a:p>
            <a:r>
              <a:rPr lang="en-US"/>
              <a:t>CSR = </a:t>
            </a:r>
          </a:p>
          <a:p>
            <a:r>
              <a:rPr lang="en-US"/>
              <a:t>Certificate</a:t>
            </a:r>
          </a:p>
          <a:p>
            <a:r>
              <a:rPr lang="en-US"/>
              <a:t>Signing</a:t>
            </a:r>
          </a:p>
          <a:p>
            <a:r>
              <a:rPr lang="en-US"/>
              <a:t>Request</a:t>
            </a:r>
            <a:endParaRPr lang="en-GB"/>
          </a:p>
        </p:txBody>
      </p:sp>
    </p:spTree>
    <p:extLst>
      <p:ext uri="{BB962C8B-B14F-4D97-AF65-F5344CB8AC3E}">
        <p14:creationId xmlns:p14="http://schemas.microsoft.com/office/powerpoint/2010/main" val="3672738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Certificates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23</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4268646156"/>
              </p:ext>
            </p:extLst>
          </p:nvPr>
        </p:nvGraphicFramePr>
        <p:xfrm>
          <a:off x="201763" y="1556792"/>
          <a:ext cx="8735888" cy="4605528"/>
        </p:xfrm>
        <a:graphic>
          <a:graphicData uri="http://schemas.openxmlformats.org/drawingml/2006/table">
            <a:tbl>
              <a:tblPr/>
              <a:tblGrid>
                <a:gridCol w="1800200">
                  <a:extLst>
                    <a:ext uri="{9D8B030D-6E8A-4147-A177-3AD203B41FA5}">
                      <a16:colId xmlns:a16="http://schemas.microsoft.com/office/drawing/2014/main" xmlns="" val="20000"/>
                    </a:ext>
                  </a:extLst>
                </a:gridCol>
                <a:gridCol w="6935688">
                  <a:extLst>
                    <a:ext uri="{9D8B030D-6E8A-4147-A177-3AD203B41FA5}">
                      <a16:colId xmlns:a16="http://schemas.microsoft.com/office/drawing/2014/main" xmlns=""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bg1"/>
                          </a:solidFill>
                          <a:effectLst/>
                          <a:latin typeface="Calibri"/>
                          <a:cs typeface="Calibri"/>
                        </a:rPr>
                        <a:t>Certificate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xmlns=""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tx1"/>
                          </a:solidFill>
                          <a:effectLst/>
                          <a:latin typeface="Calibri"/>
                          <a:cs typeface="Calibri"/>
                        </a:rPr>
                        <a:t>Self-signed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Certificate owned by same entity that signs it.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Does not recognize higher authority in the chain.</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Requires client to trust entity directly.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Root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Issued by CA.</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Certifies all other certificates below it.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Must be self-signed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800" b="1"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User / Computer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Use certificates for authentication rather than passwords.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Example: certificate stored on smartcard.</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Example: browser certificate for https:// authentication.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Email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Used to encrypt and authenticate email messages.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2035244456"/>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Code signing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Developers digitally sign source code so customers can validate apps.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Code is often self-signed, but can be signed by CA-issued certificates.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6047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99391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 Hierarchies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25</a:t>
            </a:fld>
            <a:endParaRPr lang="en-US" dirty="0"/>
          </a:p>
        </p:txBody>
      </p:sp>
      <p:sp>
        <p:nvSpPr>
          <p:cNvPr id="3" name="Content Placeholder 2"/>
          <p:cNvSpPr>
            <a:spLocks noGrp="1"/>
          </p:cNvSpPr>
          <p:nvPr>
            <p:ph idx="1"/>
          </p:nvPr>
        </p:nvSpPr>
        <p:spPr>
          <a:xfrm>
            <a:off x="457200" y="2607043"/>
            <a:ext cx="7887675" cy="1371600"/>
          </a:xfrm>
        </p:spPr>
        <p:txBody>
          <a:bodyPr>
            <a:normAutofit/>
          </a:bodyPr>
          <a:lstStyle/>
          <a:p>
            <a:r>
              <a:rPr lang="en-US" sz="2400" dirty="0"/>
              <a:t>Certificate may be signed by another CA, which is signed by another CA above it, etc.</a:t>
            </a:r>
          </a:p>
          <a:p>
            <a:r>
              <a:rPr lang="en-US" sz="2400" dirty="0"/>
              <a:t>Entity must trust all links (CAs) in the chain.</a:t>
            </a:r>
          </a:p>
        </p:txBody>
      </p:sp>
      <p:sp>
        <p:nvSpPr>
          <p:cNvPr id="5" name="Content Placeholder 2"/>
          <p:cNvSpPr txBox="1">
            <a:spLocks/>
          </p:cNvSpPr>
          <p:nvPr/>
        </p:nvSpPr>
        <p:spPr>
          <a:xfrm>
            <a:off x="457201" y="895955"/>
            <a:ext cx="6553200"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b="1" dirty="0">
                <a:solidFill>
                  <a:srgbClr val="ED1C24"/>
                </a:solidFill>
              </a:rPr>
              <a:t>CA hierarchies</a:t>
            </a:r>
            <a:r>
              <a:rPr lang="en-US" sz="2400" dirty="0">
                <a:solidFill>
                  <a:srgbClr val="ED1C24"/>
                </a:solidFill>
              </a:rPr>
              <a:t>: </a:t>
            </a:r>
            <a:r>
              <a:rPr lang="en-US" sz="2400" dirty="0">
                <a:solidFill>
                  <a:srgbClr val="C00000"/>
                </a:solidFill>
              </a:rPr>
              <a:t>A single CA or group of CAs that work together to issue digital certificates.</a:t>
            </a:r>
          </a:p>
        </p:txBody>
      </p:sp>
      <p:sp>
        <p:nvSpPr>
          <p:cNvPr id="7" name="Content Placeholder 2"/>
          <p:cNvSpPr txBox="1">
            <a:spLocks/>
          </p:cNvSpPr>
          <p:nvPr/>
        </p:nvSpPr>
        <p:spPr>
          <a:xfrm>
            <a:off x="457200" y="1828800"/>
            <a:ext cx="7391400"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b="1" dirty="0">
                <a:solidFill>
                  <a:srgbClr val="ED1C24"/>
                </a:solidFill>
              </a:rPr>
              <a:t>Chain of trust</a:t>
            </a:r>
            <a:r>
              <a:rPr lang="en-US" sz="2400" dirty="0">
                <a:solidFill>
                  <a:srgbClr val="ED1C24"/>
                </a:solidFill>
              </a:rPr>
              <a:t>: </a:t>
            </a:r>
            <a:r>
              <a:rPr lang="en-US" sz="2400" dirty="0">
                <a:solidFill>
                  <a:srgbClr val="C00000"/>
                </a:solidFill>
              </a:rPr>
              <a:t>The process by which an entity validates a certificate from the bottom of the hierarchy to the top.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886200"/>
            <a:ext cx="6267450" cy="2581275"/>
          </a:xfrm>
          <a:prstGeom prst="rect">
            <a:avLst/>
          </a:prstGeom>
        </p:spPr>
      </p:pic>
      <p:sp>
        <p:nvSpPr>
          <p:cNvPr id="8" name="TextBox 7"/>
          <p:cNvSpPr txBox="1"/>
          <p:nvPr/>
        </p:nvSpPr>
        <p:spPr>
          <a:xfrm>
            <a:off x="4217458" y="6110640"/>
            <a:ext cx="2952347" cy="276999"/>
          </a:xfrm>
          <a:prstGeom prst="rect">
            <a:avLst/>
          </a:prstGeom>
          <a:noFill/>
        </p:spPr>
        <p:txBody>
          <a:bodyPr wrap="none" rtlCol="0">
            <a:spAutoFit/>
          </a:bodyPr>
          <a:lstStyle/>
          <a:p>
            <a:pPr defTabSz="457200" eaLnBrk="1" fontAlgn="auto" hangingPunct="1">
              <a:spcBef>
                <a:spcPts val="0"/>
              </a:spcBef>
              <a:spcAft>
                <a:spcPts val="0"/>
              </a:spcAft>
            </a:pPr>
            <a:r>
              <a:rPr lang="en-US" sz="1200" dirty="0">
                <a:solidFill>
                  <a:srgbClr val="000000"/>
                </a:solidFill>
                <a:latin typeface="Calibri"/>
              </a:rPr>
              <a:t>https://hpbn.co/transport-layer-security-tls/</a:t>
            </a:r>
          </a:p>
        </p:txBody>
      </p:sp>
    </p:spTree>
    <p:extLst>
      <p:ext uri="{BB962C8B-B14F-4D97-AF65-F5344CB8AC3E}">
        <p14:creationId xmlns:p14="http://schemas.microsoft.com/office/powerpoint/2010/main" val="148894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a:grpSpLocks noChangeAspect="1"/>
          </p:cNvGrpSpPr>
          <p:nvPr/>
        </p:nvGrpSpPr>
        <p:grpSpPr>
          <a:xfrm>
            <a:off x="1464839" y="3011271"/>
            <a:ext cx="4367734" cy="3118698"/>
            <a:chOff x="4416724" y="2378302"/>
            <a:chExt cx="4844452" cy="3459090"/>
          </a:xfrm>
        </p:grpSpPr>
        <p:grpSp>
          <p:nvGrpSpPr>
            <p:cNvPr id="29" name="Group 28"/>
            <p:cNvGrpSpPr/>
            <p:nvPr/>
          </p:nvGrpSpPr>
          <p:grpSpPr>
            <a:xfrm>
              <a:off x="4416724" y="3416399"/>
              <a:ext cx="4844452" cy="2420993"/>
              <a:chOff x="2149774" y="4191001"/>
              <a:chExt cx="4844452" cy="2420993"/>
            </a:xfrm>
          </p:grpSpPr>
          <p:cxnSp>
            <p:nvCxnSpPr>
              <p:cNvPr id="36" name="Straight Arrow Connector 35"/>
              <p:cNvCxnSpPr/>
              <p:nvPr/>
            </p:nvCxnSpPr>
            <p:spPr>
              <a:xfrm flipH="1">
                <a:off x="3200400" y="4191001"/>
                <a:ext cx="1083409" cy="898524"/>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864595" y="4191001"/>
                <a:ext cx="1083409" cy="898524"/>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 Box 307"/>
              <p:cNvSpPr txBox="1">
                <a:spLocks noChangeArrowheads="1"/>
              </p:cNvSpPr>
              <p:nvPr/>
            </p:nvSpPr>
            <p:spPr bwMode="auto">
              <a:xfrm>
                <a:off x="2149774" y="6270625"/>
                <a:ext cx="1490661" cy="34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400" b="1" kern="0" dirty="0">
                    <a:solidFill>
                      <a:srgbClr val="000000"/>
                    </a:solidFill>
                    <a:latin typeface="Calibri"/>
                    <a:cs typeface="Calibri"/>
                  </a:rPr>
                  <a:t>Subordinate CA</a:t>
                </a:r>
              </a:p>
            </p:txBody>
          </p:sp>
          <p:sp>
            <p:nvSpPr>
              <p:cNvPr id="39" name="Text Box 307"/>
              <p:cNvSpPr txBox="1">
                <a:spLocks noChangeArrowheads="1"/>
              </p:cNvSpPr>
              <p:nvPr/>
            </p:nvSpPr>
            <p:spPr bwMode="auto">
              <a:xfrm>
                <a:off x="5503565" y="6270625"/>
                <a:ext cx="1490661" cy="34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400" b="1" kern="0" dirty="0">
                    <a:solidFill>
                      <a:srgbClr val="000000"/>
                    </a:solidFill>
                    <a:latin typeface="Calibri"/>
                    <a:cs typeface="Calibri"/>
                  </a:rPr>
                  <a:t>Subordinate CA</a:t>
                </a:r>
              </a:p>
            </p:txBody>
          </p:sp>
          <p:sp>
            <p:nvSpPr>
              <p:cNvPr id="40" name="Text Box 307"/>
              <p:cNvSpPr txBox="1">
                <a:spLocks noChangeArrowheads="1"/>
              </p:cNvSpPr>
              <p:nvPr/>
            </p:nvSpPr>
            <p:spPr bwMode="auto">
              <a:xfrm>
                <a:off x="3826669" y="4305429"/>
                <a:ext cx="1490661" cy="34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400" b="1" kern="0" dirty="0">
                    <a:solidFill>
                      <a:srgbClr val="000000"/>
                    </a:solidFill>
                    <a:latin typeface="Calibri"/>
                    <a:cs typeface="Calibri"/>
                  </a:rPr>
                  <a:t>Root CA</a:t>
                </a:r>
              </a:p>
            </p:txBody>
          </p:sp>
        </p:grpSp>
        <p:pic>
          <p:nvPicPr>
            <p:cNvPr id="30" name="Picture 29"/>
            <p:cNvPicPr>
              <a:picLocks noChangeAspect="1"/>
            </p:cNvPicPr>
            <p:nvPr/>
          </p:nvPicPr>
          <p:blipFill>
            <a:blip r:embed="rId2"/>
            <a:stretch>
              <a:fillRect/>
            </a:stretch>
          </p:blipFill>
          <p:spPr>
            <a:xfrm>
              <a:off x="4761514" y="4362105"/>
              <a:ext cx="801082" cy="1152525"/>
            </a:xfrm>
            <a:prstGeom prst="rect">
              <a:avLst/>
            </a:prstGeom>
          </p:spPr>
        </p:pic>
        <p:pic>
          <p:nvPicPr>
            <p:cNvPr id="31" name="Picture 30"/>
            <p:cNvPicPr>
              <a:picLocks noChangeAspect="1"/>
            </p:cNvPicPr>
            <p:nvPr/>
          </p:nvPicPr>
          <p:blipFill>
            <a:blip r:embed="rId3"/>
            <a:stretch>
              <a:fillRect/>
            </a:stretch>
          </p:blipFill>
          <p:spPr>
            <a:xfrm>
              <a:off x="4952841" y="3895793"/>
              <a:ext cx="418427" cy="419130"/>
            </a:xfrm>
            <a:prstGeom prst="rect">
              <a:avLst/>
            </a:prstGeom>
          </p:spPr>
        </p:pic>
        <p:pic>
          <p:nvPicPr>
            <p:cNvPr id="32" name="Picture 31"/>
            <p:cNvPicPr>
              <a:picLocks noChangeAspect="1"/>
            </p:cNvPicPr>
            <p:nvPr/>
          </p:nvPicPr>
          <p:blipFill>
            <a:blip r:embed="rId2"/>
            <a:stretch>
              <a:fillRect/>
            </a:stretch>
          </p:blipFill>
          <p:spPr>
            <a:xfrm>
              <a:off x="8115304" y="4356997"/>
              <a:ext cx="801082" cy="1152525"/>
            </a:xfrm>
            <a:prstGeom prst="rect">
              <a:avLst/>
            </a:prstGeom>
          </p:spPr>
        </p:pic>
        <p:pic>
          <p:nvPicPr>
            <p:cNvPr id="33" name="Picture 32"/>
            <p:cNvPicPr>
              <a:picLocks noChangeAspect="1"/>
            </p:cNvPicPr>
            <p:nvPr/>
          </p:nvPicPr>
          <p:blipFill>
            <a:blip r:embed="rId2"/>
            <a:stretch>
              <a:fillRect/>
            </a:stretch>
          </p:blipFill>
          <p:spPr>
            <a:xfrm>
              <a:off x="6440611" y="2378302"/>
              <a:ext cx="801082" cy="1152525"/>
            </a:xfrm>
            <a:prstGeom prst="rect">
              <a:avLst/>
            </a:prstGeom>
          </p:spPr>
        </p:pic>
        <p:pic>
          <p:nvPicPr>
            <p:cNvPr id="34" name="Picture 33"/>
            <p:cNvPicPr>
              <a:picLocks noChangeAspect="1"/>
            </p:cNvPicPr>
            <p:nvPr/>
          </p:nvPicPr>
          <p:blipFill>
            <a:blip r:embed="rId3"/>
            <a:stretch>
              <a:fillRect/>
            </a:stretch>
          </p:blipFill>
          <p:spPr>
            <a:xfrm>
              <a:off x="8306631" y="3895793"/>
              <a:ext cx="418427" cy="419130"/>
            </a:xfrm>
            <a:prstGeom prst="rect">
              <a:avLst/>
            </a:prstGeom>
          </p:spPr>
        </p:pic>
      </p:grpSp>
      <p:sp>
        <p:nvSpPr>
          <p:cNvPr id="41" name="Line 53"/>
          <p:cNvSpPr>
            <a:spLocks noChangeShapeType="1"/>
          </p:cNvSpPr>
          <p:nvPr/>
        </p:nvSpPr>
        <p:spPr bwMode="auto">
          <a:xfrm flipH="1">
            <a:off x="2362180" y="3426894"/>
            <a:ext cx="876543" cy="0"/>
          </a:xfrm>
          <a:prstGeom prst="line">
            <a:avLst/>
          </a:prstGeom>
          <a:noFill/>
          <a:ln w="19050">
            <a:solidFill>
              <a:srgbClr val="000000"/>
            </a:solidFill>
            <a:round/>
            <a:headEnd type="triangle"/>
            <a:tailEnd type="non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kern="0" dirty="0">
              <a:solidFill>
                <a:sysClr val="windowText" lastClr="000000"/>
              </a:solidFill>
              <a:latin typeface="Calibri"/>
            </a:endParaRPr>
          </a:p>
        </p:txBody>
      </p:sp>
      <p:sp>
        <p:nvSpPr>
          <p:cNvPr id="42" name="Rounded Rectangle 135"/>
          <p:cNvSpPr/>
          <p:nvPr/>
        </p:nvSpPr>
        <p:spPr>
          <a:xfrm>
            <a:off x="1758624" y="3205835"/>
            <a:ext cx="1133653" cy="44211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200" b="1" kern="0" dirty="0">
                <a:solidFill>
                  <a:srgbClr val="000000"/>
                </a:solidFill>
                <a:latin typeface="Calibri"/>
                <a:cs typeface="Calibri"/>
              </a:rPr>
              <a:t>Self-signed certificate</a:t>
            </a:r>
          </a:p>
        </p:txBody>
      </p:sp>
      <p:pic>
        <p:nvPicPr>
          <p:cNvPr id="43" name="Picture 42"/>
          <p:cNvPicPr>
            <a:picLocks noChangeAspect="1"/>
          </p:cNvPicPr>
          <p:nvPr/>
        </p:nvPicPr>
        <p:blipFill>
          <a:blip r:embed="rId4"/>
          <a:stretch>
            <a:fillRect/>
          </a:stretch>
        </p:blipFill>
        <p:spPr>
          <a:xfrm>
            <a:off x="3462631" y="2373899"/>
            <a:ext cx="372148" cy="585788"/>
          </a:xfrm>
          <a:prstGeom prst="rect">
            <a:avLst/>
          </a:prstGeom>
        </p:spPr>
      </p:pic>
      <p:grpSp>
        <p:nvGrpSpPr>
          <p:cNvPr id="25" name="Group 24"/>
          <p:cNvGrpSpPr/>
          <p:nvPr/>
        </p:nvGrpSpPr>
        <p:grpSpPr>
          <a:xfrm>
            <a:off x="2581905" y="5093748"/>
            <a:ext cx="2133600" cy="442118"/>
            <a:chOff x="5329927" y="5330899"/>
            <a:chExt cx="2133600" cy="442118"/>
          </a:xfrm>
        </p:grpSpPr>
        <p:cxnSp>
          <p:nvCxnSpPr>
            <p:cNvPr id="26" name="Straight Arrow Connector 25"/>
            <p:cNvCxnSpPr/>
            <p:nvPr/>
          </p:nvCxnSpPr>
          <p:spPr>
            <a:xfrm>
              <a:off x="5329927" y="5551958"/>
              <a:ext cx="2133600" cy="0"/>
            </a:xfrm>
            <a:prstGeom prst="straightConnector1">
              <a:avLst/>
            </a:prstGeom>
            <a:ln w="1905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7" name="Rounded Rectangle 135"/>
            <p:cNvSpPr/>
            <p:nvPr/>
          </p:nvSpPr>
          <p:spPr>
            <a:xfrm>
              <a:off x="5834891" y="5330899"/>
              <a:ext cx="1133653" cy="442118"/>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algn="ctr" eaLnBrk="1" fontAlgn="auto" hangingPunct="1">
                <a:spcBef>
                  <a:spcPts val="0"/>
                </a:spcBef>
                <a:spcAft>
                  <a:spcPts val="0"/>
                </a:spcAft>
                <a:defRPr/>
              </a:pPr>
              <a:r>
                <a:rPr lang="en-US" sz="1200" b="1" kern="0" dirty="0">
                  <a:solidFill>
                    <a:srgbClr val="000000"/>
                  </a:solidFill>
                  <a:latin typeface="Calibri"/>
                  <a:cs typeface="Calibri"/>
                </a:rPr>
                <a:t>Manage certificates</a:t>
              </a:r>
            </a:p>
          </p:txBody>
        </p:sp>
      </p:grpSp>
      <p:sp>
        <p:nvSpPr>
          <p:cNvPr id="4" name="Title 3"/>
          <p:cNvSpPr>
            <a:spLocks noGrp="1"/>
          </p:cNvSpPr>
          <p:nvPr>
            <p:ph type="title"/>
          </p:nvPr>
        </p:nvSpPr>
        <p:spPr/>
        <p:txBody>
          <a:bodyPr/>
          <a:lstStyle/>
          <a:p>
            <a:r>
              <a:rPr lang="en-US" dirty="0"/>
              <a:t>The Root CA</a:t>
            </a:r>
          </a:p>
        </p:txBody>
      </p:sp>
      <p:sp>
        <p:nvSpPr>
          <p:cNvPr id="2" name="Slide Number Placeholder 1"/>
          <p:cNvSpPr>
            <a:spLocks noGrp="1"/>
          </p:cNvSpPr>
          <p:nvPr>
            <p:ph type="sldNum" sz="quarter" idx="4"/>
          </p:nvPr>
        </p:nvSpPr>
        <p:spPr/>
        <p:txBody>
          <a:bodyPr/>
          <a:lstStyle/>
          <a:p>
            <a:fld id="{A8160BDD-7155-D744-B749-9730458604AD}" type="slidenum">
              <a:rPr lang="en-US" smtClean="0"/>
              <a:pPr/>
              <a:t>26</a:t>
            </a:fld>
            <a:endParaRPr lang="en-US" dirty="0"/>
          </a:p>
        </p:txBody>
      </p:sp>
      <p:sp>
        <p:nvSpPr>
          <p:cNvPr id="3" name="Content Placeholder 2"/>
          <p:cNvSpPr>
            <a:spLocks noGrp="1"/>
          </p:cNvSpPr>
          <p:nvPr>
            <p:ph idx="1"/>
          </p:nvPr>
        </p:nvSpPr>
        <p:spPr>
          <a:xfrm>
            <a:off x="3479733" y="136839"/>
            <a:ext cx="3683067" cy="2072962"/>
          </a:xfrm>
        </p:spPr>
        <p:txBody>
          <a:bodyPr/>
          <a:lstStyle/>
          <a:p>
            <a:r>
              <a:rPr lang="en-US" sz="2400" b="1" dirty="0">
                <a:solidFill>
                  <a:srgbClr val="00B0F0"/>
                </a:solidFill>
              </a:rPr>
              <a:t>Self-signs</a:t>
            </a:r>
            <a:r>
              <a:rPr lang="en-US" sz="2400" dirty="0"/>
              <a:t> first certificate in the chain.</a:t>
            </a:r>
          </a:p>
          <a:p>
            <a:r>
              <a:rPr lang="en-US" sz="2400" dirty="0"/>
              <a:t>Must be secure; if compromised, all other certificates are invalid.</a:t>
            </a:r>
          </a:p>
        </p:txBody>
      </p:sp>
      <p:sp>
        <p:nvSpPr>
          <p:cNvPr id="5" name="Content Placeholder 2"/>
          <p:cNvSpPr txBox="1">
            <a:spLocks/>
          </p:cNvSpPr>
          <p:nvPr/>
        </p:nvSpPr>
        <p:spPr>
          <a:xfrm>
            <a:off x="314067" y="864384"/>
            <a:ext cx="3226805" cy="118760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The topmost CA in the hierarchy and the most trusted authority.</a:t>
            </a:r>
          </a:p>
        </p:txBody>
      </p:sp>
      <p:sp>
        <p:nvSpPr>
          <p:cNvPr id="23" name="Title 3"/>
          <p:cNvSpPr txBox="1">
            <a:spLocks/>
          </p:cNvSpPr>
          <p:nvPr/>
        </p:nvSpPr>
        <p:spPr>
          <a:xfrm>
            <a:off x="6474675" y="3225648"/>
            <a:ext cx="1840921" cy="8446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kern="1200">
                <a:solidFill>
                  <a:srgbClr val="ED1C24"/>
                </a:solidFill>
                <a:latin typeface="Myriad Pro"/>
                <a:ea typeface="+mj-ea"/>
                <a:cs typeface="Myriad Pro"/>
              </a:defRPr>
            </a:lvl1pPr>
          </a:lstStyle>
          <a:p>
            <a:pPr algn="ctr" fontAlgn="auto">
              <a:spcAft>
                <a:spcPts val="0"/>
              </a:spcAft>
            </a:pPr>
            <a:r>
              <a:rPr lang="en-US" dirty="0"/>
              <a:t>Subordinate CAs</a:t>
            </a:r>
          </a:p>
        </p:txBody>
      </p:sp>
      <p:sp>
        <p:nvSpPr>
          <p:cNvPr id="24" name="Content Placeholder 2"/>
          <p:cNvSpPr txBox="1">
            <a:spLocks/>
          </p:cNvSpPr>
          <p:nvPr/>
        </p:nvSpPr>
        <p:spPr>
          <a:xfrm>
            <a:off x="6172200" y="4204270"/>
            <a:ext cx="2506832" cy="2087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2400" dirty="0">
                <a:solidFill>
                  <a:srgbClr val="000000"/>
                </a:solidFill>
              </a:rPr>
              <a:t>Issue, renew, suspend, and revoke certificates as needed.</a:t>
            </a:r>
          </a:p>
        </p:txBody>
      </p:sp>
    </p:spTree>
    <p:extLst>
      <p:ext uri="{BB962C8B-B14F-4D97-AF65-F5344CB8AC3E}">
        <p14:creationId xmlns:p14="http://schemas.microsoft.com/office/powerpoint/2010/main" val="169650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tx1"/>
                </a:solidFill>
                <a:latin typeface="Century Gothic" panose="020B0502020202020204" pitchFamily="34" charset="0"/>
              </a:rPr>
              <a:t>PKI: CA Hierarchy</a:t>
            </a:r>
            <a:endParaRPr lang="en-US" u="sng" dirty="0"/>
          </a:p>
        </p:txBody>
      </p:sp>
      <p:sp>
        <p:nvSpPr>
          <p:cNvPr id="3" name="Content Placeholder 2"/>
          <p:cNvSpPr>
            <a:spLocks noGrp="1"/>
          </p:cNvSpPr>
          <p:nvPr>
            <p:ph idx="1"/>
          </p:nvPr>
        </p:nvSpPr>
        <p:spPr>
          <a:xfrm>
            <a:off x="396109" y="1295400"/>
            <a:ext cx="7822720" cy="1284060"/>
          </a:xfrm>
        </p:spPr>
        <p:txBody>
          <a:bodyPr/>
          <a:lstStyle/>
          <a:p>
            <a:pPr>
              <a:spcAft>
                <a:spcPts val="0"/>
              </a:spcAft>
            </a:pPr>
            <a:r>
              <a:rPr lang="en-US" sz="2400" dirty="0"/>
              <a:t>The root CA has a self-signed, self-issued certificate; </a:t>
            </a:r>
          </a:p>
          <a:p>
            <a:pPr>
              <a:spcAft>
                <a:spcPts val="0"/>
              </a:spcAft>
            </a:pPr>
            <a:r>
              <a:rPr lang="en-US" sz="2400" dirty="0">
                <a:solidFill>
                  <a:srgbClr val="C00000"/>
                </a:solidFill>
              </a:rPr>
              <a:t>it needs to be trusted by other CAs and users for the system to work. </a:t>
            </a:r>
          </a:p>
          <a:p>
            <a:pPr algn="just"/>
            <a:endParaRPr lang="en-US" sz="2000" dirty="0"/>
          </a:p>
          <a:p>
            <a:pPr algn="just"/>
            <a:endParaRPr lang="en-US" sz="2000" dirty="0"/>
          </a:p>
          <a:p>
            <a:pPr algn="just"/>
            <a:endParaRPr lang="en-US" sz="2000" dirty="0"/>
          </a:p>
          <a:p>
            <a:pPr algn="just"/>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pic>
        <p:nvPicPr>
          <p:cNvPr id="5" name="Picture 4"/>
          <p:cNvPicPr>
            <a:picLocks noChangeAspect="1"/>
          </p:cNvPicPr>
          <p:nvPr/>
        </p:nvPicPr>
        <p:blipFill>
          <a:blip r:embed="rId3"/>
          <a:stretch>
            <a:fillRect/>
          </a:stretch>
        </p:blipFill>
        <p:spPr>
          <a:xfrm>
            <a:off x="488447" y="2646894"/>
            <a:ext cx="8293176" cy="3729265"/>
          </a:xfrm>
          <a:prstGeom prst="rect">
            <a:avLst/>
          </a:prstGeom>
        </p:spPr>
      </p:pic>
      <p:sp>
        <p:nvSpPr>
          <p:cNvPr id="6" name="TextBox 5"/>
          <p:cNvSpPr txBox="1"/>
          <p:nvPr/>
        </p:nvSpPr>
        <p:spPr>
          <a:xfrm>
            <a:off x="399856" y="5175830"/>
            <a:ext cx="8592458" cy="1200329"/>
          </a:xfrm>
          <a:prstGeom prst="rect">
            <a:avLst/>
          </a:prstGeom>
          <a:solidFill>
            <a:schemeClr val="accent5">
              <a:lumMod val="20000"/>
              <a:lumOff val="80000"/>
            </a:schemeClr>
          </a:solidFill>
        </p:spPr>
        <p:txBody>
          <a:bodyPr wrap="square" rtlCol="0">
            <a:spAutoFit/>
          </a:bodyPr>
          <a:lstStyle/>
          <a:p>
            <a:pPr algn="ctr" defTabSz="457200" eaLnBrk="1" fontAlgn="auto" hangingPunct="1">
              <a:spcBef>
                <a:spcPts val="0"/>
              </a:spcBef>
              <a:spcAft>
                <a:spcPts val="0"/>
              </a:spcAft>
            </a:pPr>
            <a:r>
              <a:rPr lang="en-US" sz="2400" dirty="0">
                <a:solidFill>
                  <a:srgbClr val="000000"/>
                </a:solidFill>
                <a:latin typeface="Calibri"/>
              </a:rPr>
              <a:t>The CA (root) has signed certificates for CA1, CA2, and CA3.</a:t>
            </a:r>
          </a:p>
          <a:p>
            <a:pPr algn="ctr" defTabSz="457200" eaLnBrk="1" fontAlgn="auto" hangingPunct="1">
              <a:spcBef>
                <a:spcPts val="0"/>
              </a:spcBef>
              <a:spcAft>
                <a:spcPts val="0"/>
              </a:spcAft>
            </a:pPr>
            <a:r>
              <a:rPr lang="en-US" sz="2400" dirty="0">
                <a:solidFill>
                  <a:srgbClr val="000000"/>
                </a:solidFill>
                <a:latin typeface="Calibri"/>
              </a:rPr>
              <a:t>CA1 has signed certificates for User1, User2 and User3; </a:t>
            </a:r>
          </a:p>
          <a:p>
            <a:pPr algn="ctr" defTabSz="457200" eaLnBrk="1" fontAlgn="auto" hangingPunct="1">
              <a:spcBef>
                <a:spcPts val="0"/>
              </a:spcBef>
              <a:spcAft>
                <a:spcPts val="0"/>
              </a:spcAft>
            </a:pPr>
            <a:r>
              <a:rPr lang="en-US" sz="2400" i="1" dirty="0">
                <a:solidFill>
                  <a:srgbClr val="000000"/>
                </a:solidFill>
                <a:latin typeface="Calibri"/>
              </a:rPr>
              <a:t>and so on.</a:t>
            </a:r>
            <a:endParaRPr lang="en-US" i="1" dirty="0">
              <a:solidFill>
                <a:srgbClr val="000000"/>
              </a:solidFill>
              <a:latin typeface="Calibri"/>
            </a:endParaRPr>
          </a:p>
        </p:txBody>
      </p:sp>
    </p:spTree>
    <p:extLst>
      <p:ext uri="{BB962C8B-B14F-4D97-AF65-F5344CB8AC3E}">
        <p14:creationId xmlns:p14="http://schemas.microsoft.com/office/powerpoint/2010/main" val="49027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4403" y="188640"/>
            <a:ext cx="7042150" cy="778098"/>
          </a:xfrm>
        </p:spPr>
        <p:txBody>
          <a:bodyPr/>
          <a:lstStyle/>
          <a:p>
            <a:r>
              <a:rPr lang="en-US" dirty="0"/>
              <a:t>Local Certificate Manager</a:t>
            </a:r>
          </a:p>
        </p:txBody>
      </p:sp>
      <p:sp>
        <p:nvSpPr>
          <p:cNvPr id="4" name="Slide Number Placeholder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 </a:t>
            </a:r>
            <a:fld id="{4939A606-A0DF-4FBD-9089-A0E96CB54EC7}" type="slidenum">
              <a:rPr kumimoji="0" lang="en-GB" sz="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Calibri" panose="020F050202020403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28</a:t>
            </a:fld>
            <a:r>
              <a:rPr kumimoji="0" lang="en-GB" sz="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 of 33</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88" y="1883734"/>
            <a:ext cx="8868108" cy="4644278"/>
          </a:xfrm>
          <a:prstGeom prst="rect">
            <a:avLst/>
          </a:prstGeom>
        </p:spPr>
      </p:pic>
      <p:sp>
        <p:nvSpPr>
          <p:cNvPr id="3" name="TextBox 2"/>
          <p:cNvSpPr txBox="1"/>
          <p:nvPr/>
        </p:nvSpPr>
        <p:spPr>
          <a:xfrm>
            <a:off x="735687" y="1052736"/>
            <a:ext cx="4057521" cy="83099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Requires elevated privileges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UAC (Run As Administrator)</a:t>
            </a:r>
          </a:p>
        </p:txBody>
      </p:sp>
      <p:sp>
        <p:nvSpPr>
          <p:cNvPr id="6" name="TextBox 5"/>
          <p:cNvSpPr txBox="1"/>
          <p:nvPr/>
        </p:nvSpPr>
        <p:spPr>
          <a:xfrm>
            <a:off x="5397432" y="1052137"/>
            <a:ext cx="2144690" cy="923330"/>
          </a:xfrm>
          <a:prstGeom prst="rect">
            <a:avLst/>
          </a:prstGeom>
          <a:solidFill>
            <a:srgbClr val="A2FFA2"/>
          </a:solidFill>
          <a:ln w="2540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Not on the menu:</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Hold “</a:t>
            </a:r>
            <a:r>
              <a:rPr kumimoji="0" lang="en-US" sz="1800" b="1"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Win</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press </a:t>
            </a:r>
            <a:r>
              <a:rPr kumimoji="0" lang="en-US" sz="1800" b="1"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Type </a:t>
            </a:r>
            <a:r>
              <a:rPr kumimoji="0" lang="en-US" sz="1800" b="1" i="0" u="none" strike="noStrike" kern="1200" cap="none" spc="0" normalizeH="0" baseline="0" noProof="0" dirty="0" err="1">
                <a:ln>
                  <a:noFill/>
                </a:ln>
                <a:solidFill>
                  <a:srgbClr val="00B0F0"/>
                </a:solidFill>
                <a:effectLst/>
                <a:uLnTx/>
                <a:uFillTx/>
                <a:latin typeface="Arial" panose="020B0604020202020204" pitchFamily="34" charset="0"/>
                <a:ea typeface="+mn-ea"/>
                <a:cs typeface="+mn-cs"/>
              </a:rPr>
              <a:t>certlm.msc</a:t>
            </a:r>
            <a:endParaRPr kumimoji="0" lang="en-US" sz="1800" b="1"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83259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 </a:t>
            </a:r>
            <a:fld id="{4939A606-A0DF-4FBD-9089-A0E96CB54EC7}" type="slidenum">
              <a:rPr kumimoji="0" lang="en-GB" sz="800" b="0" i="0" u="none" strike="noStrike" kern="1200" cap="none" spc="0" normalizeH="0" baseline="0" noProof="0" smtClean="0">
                <a:ln>
                  <a:noFill/>
                </a:ln>
                <a:solidFill>
                  <a:srgbClr val="000000"/>
                </a:solidFill>
                <a:effectLst/>
                <a:uLnTx/>
                <a:uFillTx/>
                <a:latin typeface="Calibri" panose="020F0502020204030204" pitchFamily="34" charset="0"/>
                <a:ea typeface="+mn-ea"/>
                <a:cs typeface="Calibri" panose="020F050202020403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29</a:t>
            </a:fld>
            <a:r>
              <a:rPr kumimoji="0" lang="en-GB" sz="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 of 33</a:t>
            </a:r>
            <a:endParaRPr kumimoji="0" lang="en-GB"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83733"/>
            <a:ext cx="8928992" cy="4640709"/>
          </a:xfrm>
          <a:prstGeom prst="rect">
            <a:avLst/>
          </a:prstGeom>
        </p:spPr>
      </p:pic>
      <p:sp>
        <p:nvSpPr>
          <p:cNvPr id="8" name="Title 4"/>
          <p:cNvSpPr>
            <a:spLocks noGrp="1"/>
          </p:cNvSpPr>
          <p:nvPr>
            <p:ph type="title"/>
          </p:nvPr>
        </p:nvSpPr>
        <p:spPr>
          <a:xfrm>
            <a:off x="474403" y="188640"/>
            <a:ext cx="7042150" cy="778098"/>
          </a:xfrm>
        </p:spPr>
        <p:txBody>
          <a:bodyPr/>
          <a:lstStyle/>
          <a:p>
            <a:r>
              <a:rPr lang="en-US" dirty="0"/>
              <a:t>User Certificate Manager</a:t>
            </a:r>
          </a:p>
        </p:txBody>
      </p:sp>
      <p:sp>
        <p:nvSpPr>
          <p:cNvPr id="9" name="TextBox 8"/>
          <p:cNvSpPr txBox="1"/>
          <p:nvPr/>
        </p:nvSpPr>
        <p:spPr>
          <a:xfrm>
            <a:off x="5397432" y="1052137"/>
            <a:ext cx="2144690" cy="923330"/>
          </a:xfrm>
          <a:prstGeom prst="rect">
            <a:avLst/>
          </a:prstGeom>
          <a:solidFill>
            <a:srgbClr val="A2FFA2"/>
          </a:solidFill>
          <a:ln w="25400">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Not on the menu:</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Hold “</a:t>
            </a:r>
            <a:r>
              <a:rPr kumimoji="0" lang="en-US" sz="1800" b="1"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Win</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press </a:t>
            </a:r>
            <a:r>
              <a:rPr kumimoji="0" lang="en-US" sz="1800" b="1"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Type </a:t>
            </a:r>
            <a:r>
              <a:rPr kumimoji="0" lang="en-US" sz="1800" b="1" i="0" u="none" strike="noStrike" kern="1200" cap="none" spc="0" normalizeH="0" baseline="0" noProof="0" dirty="0" err="1">
                <a:ln>
                  <a:noFill/>
                </a:ln>
                <a:solidFill>
                  <a:srgbClr val="00B0F0"/>
                </a:solidFill>
                <a:effectLst/>
                <a:uLnTx/>
                <a:uFillTx/>
                <a:latin typeface="Arial" panose="020B0604020202020204" pitchFamily="34" charset="0"/>
                <a:ea typeface="+mn-ea"/>
                <a:cs typeface="+mn-cs"/>
              </a:rPr>
              <a:t>certmgr.msc</a:t>
            </a:r>
            <a:endParaRPr kumimoji="0" lang="en-US" sz="1800" b="1"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10" name="TextBox 9"/>
          <p:cNvSpPr txBox="1"/>
          <p:nvPr/>
        </p:nvSpPr>
        <p:spPr>
          <a:xfrm>
            <a:off x="735687" y="1052736"/>
            <a:ext cx="3042821" cy="83099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Runs as current user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(not UAC)</a:t>
            </a:r>
          </a:p>
        </p:txBody>
      </p:sp>
    </p:spTree>
    <p:extLst>
      <p:ext uri="{BB962C8B-B14F-4D97-AF65-F5344CB8AC3E}">
        <p14:creationId xmlns:p14="http://schemas.microsoft.com/office/powerpoint/2010/main" val="321935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3675" y="179388"/>
            <a:ext cx="6575425" cy="1023937"/>
          </a:xfrm>
        </p:spPr>
        <p:txBody>
          <a:bodyPr/>
          <a:lstStyle/>
          <a:p>
            <a:pPr eaLnBrk="1" hangingPunct="1"/>
            <a:r>
              <a:rPr lang="en-US" altLang="en-US"/>
              <a:t>Security Protocols</a:t>
            </a:r>
          </a:p>
        </p:txBody>
      </p:sp>
      <p:sp>
        <p:nvSpPr>
          <p:cNvPr id="9219" name="Rectangle 3"/>
          <p:cNvSpPr>
            <a:spLocks noGrp="1" noChangeArrowheads="1"/>
          </p:cNvSpPr>
          <p:nvPr>
            <p:ph idx="1"/>
          </p:nvPr>
        </p:nvSpPr>
        <p:spPr>
          <a:xfrm>
            <a:off x="684213" y="1628775"/>
            <a:ext cx="7239000" cy="3600450"/>
          </a:xfrm>
        </p:spPr>
        <p:txBody>
          <a:bodyPr/>
          <a:lstStyle/>
          <a:p>
            <a:pPr eaLnBrk="1" hangingPunct="1">
              <a:buFontTx/>
              <a:buNone/>
              <a:defRPr/>
            </a:pPr>
            <a:r>
              <a:rPr lang="en-US" altLang="en-US" dirty="0">
                <a:solidFill>
                  <a:schemeClr val="tx1"/>
                </a:solidFill>
              </a:rPr>
              <a:t>I</a:t>
            </a:r>
            <a:r>
              <a:rPr lang="en-GB" altLang="en-US" dirty="0">
                <a:solidFill>
                  <a:schemeClr val="tx1"/>
                </a:solidFill>
              </a:rPr>
              <a:t>n practice</a:t>
            </a:r>
            <a:r>
              <a:rPr lang="en-US" altLang="en-US" dirty="0">
                <a:solidFill>
                  <a:schemeClr val="tx1"/>
                </a:solidFill>
              </a:rPr>
              <a:t>,</a:t>
            </a:r>
            <a:r>
              <a:rPr lang="en-GB" altLang="en-US" dirty="0">
                <a:solidFill>
                  <a:schemeClr val="tx1"/>
                </a:solidFill>
              </a:rPr>
              <a:t> </a:t>
            </a:r>
            <a:r>
              <a:rPr lang="en-US" altLang="en-US" dirty="0">
                <a:solidFill>
                  <a:schemeClr val="tx1"/>
                </a:solidFill>
              </a:rPr>
              <a:t>n</a:t>
            </a:r>
            <a:r>
              <a:rPr lang="en-GB" altLang="en-US" dirty="0">
                <a:solidFill>
                  <a:schemeClr val="tx1"/>
                </a:solidFill>
              </a:rPr>
              <a:t>o single </a:t>
            </a:r>
            <a:r>
              <a:rPr lang="en-GB" altLang="en-US" dirty="0">
                <a:solidFill>
                  <a:srgbClr val="C00000"/>
                </a:solidFill>
              </a:rPr>
              <a:t>mechanism</a:t>
            </a:r>
            <a:r>
              <a:rPr lang="en-GB" altLang="en-US" dirty="0">
                <a:solidFill>
                  <a:schemeClr val="tx1"/>
                </a:solidFill>
              </a:rPr>
              <a:t> is adequate to address all goals, so a mix of mechanisms will be required to enforce </a:t>
            </a:r>
            <a:r>
              <a:rPr lang="en-GB" altLang="en-US" dirty="0">
                <a:solidFill>
                  <a:schemeClr val="accent2">
                    <a:lumMod val="60000"/>
                    <a:lumOff val="40000"/>
                  </a:schemeClr>
                </a:solidFill>
              </a:rPr>
              <a:t>security</a:t>
            </a:r>
            <a:r>
              <a:rPr lang="en-GB" altLang="en-US" dirty="0">
                <a:solidFill>
                  <a:schemeClr val="tx1"/>
                </a:solidFill>
              </a:rPr>
              <a:t> </a:t>
            </a:r>
            <a:r>
              <a:rPr lang="en-GB" altLang="en-US" dirty="0">
                <a:solidFill>
                  <a:schemeClr val="accent2">
                    <a:lumMod val="60000"/>
                    <a:lumOff val="40000"/>
                  </a:schemeClr>
                </a:solidFill>
              </a:rPr>
              <a:t>policies</a:t>
            </a:r>
            <a:r>
              <a:rPr lang="en-GB" altLang="en-US" dirty="0">
                <a:solidFill>
                  <a:schemeClr val="tx1"/>
                </a:solidFill>
              </a:rPr>
              <a:t>. </a:t>
            </a:r>
            <a:endParaRPr lang="en-US" altLang="en-US" dirty="0">
              <a:solidFill>
                <a:schemeClr val="tx1"/>
              </a:solidFill>
            </a:endParaRPr>
          </a:p>
          <a:p>
            <a:pPr eaLnBrk="1" hangingPunct="1">
              <a:spcBef>
                <a:spcPts val="1200"/>
              </a:spcBef>
              <a:buFontTx/>
              <a:buNone/>
              <a:defRPr/>
            </a:pPr>
            <a:r>
              <a:rPr lang="en-US" altLang="en-US" dirty="0"/>
              <a:t>A </a:t>
            </a:r>
            <a:r>
              <a:rPr lang="en-US" altLang="en-US" dirty="0">
                <a:solidFill>
                  <a:srgbClr val="C00000"/>
                </a:solidFill>
              </a:rPr>
              <a:t>protocol </a:t>
            </a:r>
            <a:r>
              <a:rPr lang="en-US" altLang="en-US" dirty="0"/>
              <a:t>is an orderly sequence of steps that two or more parties follow in order to accomplish some joint task</a:t>
            </a:r>
          </a:p>
          <a:p>
            <a:pPr eaLnBrk="1" hangingPunct="1">
              <a:buFontTx/>
              <a:buNone/>
              <a:defRPr/>
            </a:pPr>
            <a:r>
              <a:rPr lang="en-US" altLang="en-US" sz="2000" dirty="0"/>
              <a:t>e.g. protocols for </a:t>
            </a:r>
          </a:p>
          <a:p>
            <a:pPr eaLnBrk="1" hangingPunct="1">
              <a:defRPr/>
            </a:pPr>
            <a:r>
              <a:rPr lang="en-US" altLang="en-US" sz="2000" dirty="0"/>
              <a:t>authentication of participants in an exchange of messages</a:t>
            </a:r>
          </a:p>
          <a:p>
            <a:pPr eaLnBrk="1" hangingPunct="1">
              <a:defRPr/>
            </a:pPr>
            <a:r>
              <a:rPr lang="en-US" altLang="en-US" sz="2000" dirty="0"/>
              <a:t>data integrity checks</a:t>
            </a:r>
          </a:p>
        </p:txBody>
      </p:sp>
      <p:sp>
        <p:nvSpPr>
          <p:cNvPr id="4" name="Rectangle 1028"/>
          <p:cNvSpPr>
            <a:spLocks noChangeArrowheads="1"/>
          </p:cNvSpPr>
          <p:nvPr/>
        </p:nvSpPr>
        <p:spPr bwMode="auto">
          <a:xfrm>
            <a:off x="1258888" y="5445125"/>
            <a:ext cx="647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eaLnBrk="1" hangingPunct="1">
              <a:spcBef>
                <a:spcPct val="50000"/>
              </a:spcBef>
              <a:buFont typeface="Wingdings 2" pitchFamily="18" charset="2"/>
              <a:buNone/>
            </a:pPr>
            <a:r>
              <a:rPr lang="en-US" altLang="en-US" sz="2400" b="1"/>
              <a:t>Encryption</a:t>
            </a:r>
            <a:r>
              <a:rPr lang="en-US" altLang="en-US" sz="2400"/>
              <a:t> is a </a:t>
            </a:r>
            <a:r>
              <a:rPr lang="en-US" altLang="en-US" sz="2400">
                <a:solidFill>
                  <a:srgbClr val="C00000"/>
                </a:solidFill>
              </a:rPr>
              <a:t>mechanism</a:t>
            </a:r>
            <a:r>
              <a:rPr lang="en-US" altLang="en-US" sz="2400"/>
              <a:t> that can be incorporated into security</a:t>
            </a:r>
            <a:r>
              <a:rPr lang="en-US" altLang="en-US" sz="2400">
                <a:solidFill>
                  <a:srgbClr val="C00000"/>
                </a:solidFill>
              </a:rPr>
              <a:t> protocols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1790259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PKI in Practice</a:t>
            </a:r>
          </a:p>
        </p:txBody>
      </p:sp>
      <p:sp>
        <p:nvSpPr>
          <p:cNvPr id="3" name="Slide Number Placeholder 2"/>
          <p:cNvSpPr>
            <a:spLocks noGrp="1"/>
          </p:cNvSpPr>
          <p:nvPr>
            <p:ph type="sldNum" sz="quarter" idx="4"/>
          </p:nvPr>
        </p:nvSpPr>
        <p:spPr/>
        <p:txBody>
          <a:bodyPr/>
          <a:lstStyle/>
          <a:p>
            <a:pPr>
              <a:defRPr/>
            </a:pPr>
            <a:fld id="{2066355A-084C-D24E-9AD2-7E4FC41EA627}" type="slidenum">
              <a:rPr lang="en-US" smtClean="0"/>
              <a:pPr>
                <a:defRPr/>
              </a:pPr>
              <a:t>31</a:t>
            </a:fld>
            <a:endParaRPr lang="en-US" dirty="0"/>
          </a:p>
        </p:txBody>
      </p:sp>
      <p:sp>
        <p:nvSpPr>
          <p:cNvPr id="4" name="Content Placeholder 3"/>
          <p:cNvSpPr>
            <a:spLocks noGrp="1"/>
          </p:cNvSpPr>
          <p:nvPr>
            <p:ph idx="1"/>
          </p:nvPr>
        </p:nvSpPr>
        <p:spPr>
          <a:xfrm>
            <a:off x="609600" y="1371600"/>
            <a:ext cx="7848600" cy="4876800"/>
          </a:xfrm>
        </p:spPr>
        <p:txBody>
          <a:bodyPr/>
          <a:lstStyle/>
          <a:p>
            <a:pPr>
              <a:spcBef>
                <a:spcPts val="1200"/>
              </a:spcBef>
            </a:pPr>
            <a:r>
              <a:rPr lang="en-US" sz="2400" dirty="0"/>
              <a:t>Every browser ships with a list of well-known certificate authorities</a:t>
            </a:r>
          </a:p>
          <a:p>
            <a:pPr>
              <a:spcBef>
                <a:spcPts val="1200"/>
              </a:spcBef>
            </a:pPr>
            <a:r>
              <a:rPr lang="en-US" sz="2400" dirty="0"/>
              <a:t>Every browser allows you to inspect the chain of trust of your secure connection</a:t>
            </a:r>
          </a:p>
          <a:p>
            <a:pPr lvl="1">
              <a:spcBef>
                <a:spcPts val="0"/>
              </a:spcBef>
            </a:pPr>
            <a:r>
              <a:rPr lang="en-US" sz="2400" dirty="0"/>
              <a:t>Usually by clicking on the lock icon beside the URL</a:t>
            </a:r>
          </a:p>
          <a:p>
            <a:pPr>
              <a:spcBef>
                <a:spcPts val="1200"/>
              </a:spcBef>
            </a:pPr>
            <a:r>
              <a:rPr lang="en-US" sz="2400" dirty="0"/>
              <a:t>Every operating system and most browsers provide a way for you to manually import any certificate you trust. </a:t>
            </a:r>
          </a:p>
          <a:p>
            <a:pPr lvl="1">
              <a:spcBef>
                <a:spcPts val="0"/>
              </a:spcBef>
            </a:pPr>
            <a:r>
              <a:rPr lang="en-US" sz="2400" dirty="0"/>
              <a:t>How you obtain the certificate and verify its integrity is completely up to you.</a:t>
            </a:r>
          </a:p>
        </p:txBody>
      </p:sp>
    </p:spTree>
    <p:extLst>
      <p:ext uri="{BB962C8B-B14F-4D97-AF65-F5344CB8AC3E}">
        <p14:creationId xmlns:p14="http://schemas.microsoft.com/office/powerpoint/2010/main" val="4118220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PKI in Practice</a:t>
            </a:r>
          </a:p>
        </p:txBody>
      </p:sp>
      <p:sp>
        <p:nvSpPr>
          <p:cNvPr id="3" name="Slide Number Placeholder 2"/>
          <p:cNvSpPr>
            <a:spLocks noGrp="1"/>
          </p:cNvSpPr>
          <p:nvPr>
            <p:ph type="sldNum" sz="quarter" idx="4"/>
          </p:nvPr>
        </p:nvSpPr>
        <p:spPr/>
        <p:txBody>
          <a:bodyPr/>
          <a:lstStyle/>
          <a:p>
            <a:pPr>
              <a:defRPr/>
            </a:pPr>
            <a:fld id="{2066355A-084C-D24E-9AD2-7E4FC41EA627}" type="slidenum">
              <a:rPr lang="en-US" smtClean="0"/>
              <a:pPr>
                <a:defRPr/>
              </a:pPr>
              <a:t>32</a:t>
            </a:fld>
            <a:endParaRPr lang="en-US" dirty="0"/>
          </a:p>
        </p:txBody>
      </p:sp>
      <p:sp>
        <p:nvSpPr>
          <p:cNvPr id="4" name="Content Placeholder 3"/>
          <p:cNvSpPr>
            <a:spLocks noGrp="1"/>
          </p:cNvSpPr>
          <p:nvPr>
            <p:ph idx="1"/>
          </p:nvPr>
        </p:nvSpPr>
        <p:spPr>
          <a:xfrm>
            <a:off x="341924" y="1307130"/>
            <a:ext cx="8649676" cy="5093670"/>
          </a:xfrm>
        </p:spPr>
        <p:txBody>
          <a:bodyPr/>
          <a:lstStyle/>
          <a:p>
            <a:pPr>
              <a:spcBef>
                <a:spcPts val="1200"/>
              </a:spcBef>
            </a:pPr>
            <a:r>
              <a:rPr lang="en-US" sz="2400" dirty="0"/>
              <a:t>The browser specifies which CAs to trust (root CAs), and the burden is then on the CAs to verify each site they sign, and to audit and verify that these certificates are not misused or compromised. </a:t>
            </a:r>
          </a:p>
          <a:p>
            <a:pPr>
              <a:spcBef>
                <a:spcPts val="1200"/>
              </a:spcBef>
            </a:pPr>
            <a:r>
              <a:rPr lang="en-US" sz="2400" dirty="0"/>
              <a:t>If the security of any site with the CA’s certificate is breached, it is the responsibility of that CA to revoke the compromised certificate.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886197"/>
            <a:ext cx="6267450" cy="2581275"/>
          </a:xfrm>
          <a:prstGeom prst="rect">
            <a:avLst/>
          </a:prstGeom>
        </p:spPr>
      </p:pic>
      <p:sp>
        <p:nvSpPr>
          <p:cNvPr id="6" name="TextBox 5"/>
          <p:cNvSpPr txBox="1"/>
          <p:nvPr/>
        </p:nvSpPr>
        <p:spPr>
          <a:xfrm>
            <a:off x="5537200" y="6137187"/>
            <a:ext cx="2952347" cy="276999"/>
          </a:xfrm>
          <a:prstGeom prst="rect">
            <a:avLst/>
          </a:prstGeom>
          <a:noFill/>
        </p:spPr>
        <p:txBody>
          <a:bodyPr wrap="none" rtlCol="0">
            <a:spAutoFit/>
          </a:bodyPr>
          <a:lstStyle/>
          <a:p>
            <a:pPr defTabSz="457200" eaLnBrk="1" fontAlgn="auto" hangingPunct="1">
              <a:spcBef>
                <a:spcPts val="0"/>
              </a:spcBef>
              <a:spcAft>
                <a:spcPts val="0"/>
              </a:spcAft>
            </a:pPr>
            <a:r>
              <a:rPr lang="en-US" sz="1200" dirty="0">
                <a:solidFill>
                  <a:srgbClr val="000000"/>
                </a:solidFill>
                <a:latin typeface="Calibri"/>
              </a:rPr>
              <a:t>https://hpbn.co/transport-layer-security-tls/</a:t>
            </a:r>
          </a:p>
        </p:txBody>
      </p:sp>
    </p:spTree>
    <p:extLst>
      <p:ext uri="{BB962C8B-B14F-4D97-AF65-F5344CB8AC3E}">
        <p14:creationId xmlns:p14="http://schemas.microsoft.com/office/powerpoint/2010/main" val="3607069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4091" y="1107243"/>
            <a:ext cx="7321045" cy="5070902"/>
          </a:xfrm>
          <a:prstGeom prst="rect">
            <a:avLst/>
          </a:prstGeom>
        </p:spPr>
      </p:pic>
      <p:sp>
        <p:nvSpPr>
          <p:cNvPr id="2" name="Title 1"/>
          <p:cNvSpPr>
            <a:spLocks noGrp="1"/>
          </p:cNvSpPr>
          <p:nvPr>
            <p:ph type="title"/>
          </p:nvPr>
        </p:nvSpPr>
        <p:spPr>
          <a:xfrm>
            <a:off x="172812" y="1624920"/>
            <a:ext cx="3818618" cy="2163309"/>
          </a:xfrm>
        </p:spPr>
        <p:txBody>
          <a:bodyPr/>
          <a:lstStyle/>
          <a:p>
            <a:pPr algn="ctr"/>
            <a:r>
              <a:rPr lang="en-US" u="sng" dirty="0"/>
              <a:t>Process of Obtaining Digital Certificate</a:t>
            </a:r>
          </a:p>
        </p:txBody>
      </p:sp>
      <p:sp>
        <p:nvSpPr>
          <p:cNvPr id="7" name="TextBox 6"/>
          <p:cNvSpPr txBox="1"/>
          <p:nvPr/>
        </p:nvSpPr>
        <p:spPr>
          <a:xfrm>
            <a:off x="6445997" y="4801520"/>
            <a:ext cx="312906" cy="369332"/>
          </a:xfrm>
          <a:prstGeom prst="rect">
            <a:avLst/>
          </a:prstGeom>
          <a:noFill/>
          <a:ln w="38100">
            <a:solidFill>
              <a:srgbClr val="FF1D28"/>
            </a:solidFill>
          </a:ln>
        </p:spPr>
        <p:txBody>
          <a:bodyPr wrap="none" rtlCol="0">
            <a:spAutoFit/>
          </a:bodyPr>
          <a:lstStyle/>
          <a:p>
            <a:pPr defTabSz="457200" eaLnBrk="1" fontAlgn="auto" hangingPunct="1">
              <a:spcBef>
                <a:spcPts val="0"/>
              </a:spcBef>
              <a:spcAft>
                <a:spcPts val="0"/>
              </a:spcAft>
            </a:pPr>
            <a:r>
              <a:rPr lang="en-US" b="1" dirty="0">
                <a:solidFill>
                  <a:srgbClr val="FF0000"/>
                </a:solidFill>
                <a:latin typeface="Calibri"/>
              </a:rPr>
              <a:t>5</a:t>
            </a:r>
          </a:p>
        </p:txBody>
      </p:sp>
      <p:sp>
        <p:nvSpPr>
          <p:cNvPr id="8" name="TextBox 7"/>
          <p:cNvSpPr txBox="1"/>
          <p:nvPr/>
        </p:nvSpPr>
        <p:spPr>
          <a:xfrm>
            <a:off x="4267972" y="4812406"/>
            <a:ext cx="312906" cy="369332"/>
          </a:xfrm>
          <a:prstGeom prst="rect">
            <a:avLst/>
          </a:prstGeom>
          <a:noFill/>
          <a:ln w="38100">
            <a:solidFill>
              <a:srgbClr val="FF1D28"/>
            </a:solidFill>
          </a:ln>
        </p:spPr>
        <p:txBody>
          <a:bodyPr wrap="none" rtlCol="0">
            <a:spAutoFit/>
          </a:bodyPr>
          <a:lstStyle/>
          <a:p>
            <a:pPr defTabSz="457200" eaLnBrk="1" fontAlgn="auto" hangingPunct="1">
              <a:spcBef>
                <a:spcPts val="0"/>
              </a:spcBef>
              <a:spcAft>
                <a:spcPts val="0"/>
              </a:spcAft>
            </a:pPr>
            <a:r>
              <a:rPr lang="en-US" b="1" dirty="0">
                <a:solidFill>
                  <a:srgbClr val="FF0000"/>
                </a:solidFill>
                <a:latin typeface="Calibri"/>
              </a:rPr>
              <a:t>1</a:t>
            </a:r>
          </a:p>
        </p:txBody>
      </p:sp>
      <p:sp>
        <p:nvSpPr>
          <p:cNvPr id="9" name="TextBox 8"/>
          <p:cNvSpPr txBox="1"/>
          <p:nvPr/>
        </p:nvSpPr>
        <p:spPr>
          <a:xfrm>
            <a:off x="4227634" y="2195815"/>
            <a:ext cx="312906" cy="369332"/>
          </a:xfrm>
          <a:prstGeom prst="rect">
            <a:avLst/>
          </a:prstGeom>
          <a:noFill/>
          <a:ln w="38100">
            <a:solidFill>
              <a:srgbClr val="FF1D28"/>
            </a:solidFill>
          </a:ln>
        </p:spPr>
        <p:txBody>
          <a:bodyPr wrap="none" rtlCol="0">
            <a:spAutoFit/>
          </a:bodyPr>
          <a:lstStyle/>
          <a:p>
            <a:pPr defTabSz="457200" eaLnBrk="1" fontAlgn="auto" hangingPunct="1">
              <a:spcBef>
                <a:spcPts val="0"/>
              </a:spcBef>
              <a:spcAft>
                <a:spcPts val="0"/>
              </a:spcAft>
            </a:pPr>
            <a:r>
              <a:rPr lang="en-US" b="1" dirty="0">
                <a:solidFill>
                  <a:srgbClr val="FF0000"/>
                </a:solidFill>
                <a:latin typeface="Calibri"/>
              </a:rPr>
              <a:t>2</a:t>
            </a:r>
          </a:p>
        </p:txBody>
      </p:sp>
      <p:sp>
        <p:nvSpPr>
          <p:cNvPr id="10" name="TextBox 9"/>
          <p:cNvSpPr txBox="1"/>
          <p:nvPr/>
        </p:nvSpPr>
        <p:spPr>
          <a:xfrm>
            <a:off x="6289544" y="1082233"/>
            <a:ext cx="312906" cy="369332"/>
          </a:xfrm>
          <a:prstGeom prst="rect">
            <a:avLst/>
          </a:prstGeom>
          <a:noFill/>
          <a:ln w="38100">
            <a:solidFill>
              <a:srgbClr val="FF1D28"/>
            </a:solidFill>
          </a:ln>
        </p:spPr>
        <p:txBody>
          <a:bodyPr wrap="none" rtlCol="0">
            <a:spAutoFit/>
          </a:bodyPr>
          <a:lstStyle/>
          <a:p>
            <a:pPr defTabSz="457200" eaLnBrk="1" fontAlgn="auto" hangingPunct="1">
              <a:spcBef>
                <a:spcPts val="0"/>
              </a:spcBef>
              <a:spcAft>
                <a:spcPts val="0"/>
              </a:spcAft>
            </a:pPr>
            <a:r>
              <a:rPr lang="en-US" b="1" dirty="0">
                <a:solidFill>
                  <a:srgbClr val="FF0000"/>
                </a:solidFill>
                <a:latin typeface="Calibri"/>
              </a:rPr>
              <a:t>3</a:t>
            </a:r>
          </a:p>
        </p:txBody>
      </p:sp>
      <p:sp>
        <p:nvSpPr>
          <p:cNvPr id="11" name="TextBox 10"/>
          <p:cNvSpPr txBox="1"/>
          <p:nvPr/>
        </p:nvSpPr>
        <p:spPr>
          <a:xfrm>
            <a:off x="8002230" y="3070300"/>
            <a:ext cx="312906" cy="369332"/>
          </a:xfrm>
          <a:prstGeom prst="rect">
            <a:avLst/>
          </a:prstGeom>
          <a:noFill/>
          <a:ln w="38100">
            <a:solidFill>
              <a:srgbClr val="FF1D28"/>
            </a:solidFill>
          </a:ln>
        </p:spPr>
        <p:txBody>
          <a:bodyPr wrap="none" rtlCol="0">
            <a:spAutoFit/>
          </a:bodyPr>
          <a:lstStyle/>
          <a:p>
            <a:pPr defTabSz="457200" eaLnBrk="1" fontAlgn="auto" hangingPunct="1">
              <a:spcBef>
                <a:spcPts val="0"/>
              </a:spcBef>
              <a:spcAft>
                <a:spcPts val="0"/>
              </a:spcAft>
            </a:pPr>
            <a:r>
              <a:rPr lang="en-US" b="1" dirty="0">
                <a:solidFill>
                  <a:srgbClr val="FF0000"/>
                </a:solidFill>
                <a:latin typeface="Calibri"/>
              </a:rPr>
              <a:t>4</a:t>
            </a:r>
          </a:p>
        </p:txBody>
      </p:sp>
    </p:spTree>
    <p:extLst>
      <p:ext uri="{BB962C8B-B14F-4D97-AF65-F5344CB8AC3E}">
        <p14:creationId xmlns:p14="http://schemas.microsoft.com/office/powerpoint/2010/main" val="2366064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Self-signed certificate: Encryption vs. Trust</a:t>
            </a:r>
          </a:p>
        </p:txBody>
      </p:sp>
      <p:sp>
        <p:nvSpPr>
          <p:cNvPr id="3" name="Content Placeholder 2"/>
          <p:cNvSpPr>
            <a:spLocks noGrp="1"/>
          </p:cNvSpPr>
          <p:nvPr>
            <p:ph idx="1"/>
          </p:nvPr>
        </p:nvSpPr>
        <p:spPr>
          <a:xfrm>
            <a:off x="188686" y="1844824"/>
            <a:ext cx="8694057" cy="4721076"/>
          </a:xfrm>
        </p:spPr>
        <p:txBody>
          <a:bodyPr/>
          <a:lstStyle/>
          <a:p>
            <a:pPr>
              <a:spcBef>
                <a:spcPts val="1800"/>
              </a:spcBef>
            </a:pPr>
            <a:r>
              <a:rPr lang="en-US" sz="2400" b="1" i="1" dirty="0" err="1"/>
              <a:t>xca</a:t>
            </a:r>
            <a:r>
              <a:rPr lang="en-US" sz="2400" dirty="0"/>
              <a:t> from </a:t>
            </a:r>
            <a:r>
              <a:rPr lang="en-US" sz="2400" dirty="0">
                <a:hlinkClick r:id="rId2"/>
              </a:rPr>
              <a:t>http://xca.hohnstaedt.de/xca/index.php/download</a:t>
            </a:r>
            <a:r>
              <a:rPr lang="en-US" sz="2400" dirty="0"/>
              <a:t> </a:t>
            </a:r>
            <a:br>
              <a:rPr lang="en-US" sz="2400" dirty="0"/>
            </a:br>
            <a:r>
              <a:rPr lang="en-US" sz="2400" dirty="0"/>
              <a:t>has a nice YouTube tutorial to get you started with creating self-signed certificates. </a:t>
            </a:r>
          </a:p>
          <a:p>
            <a:pPr>
              <a:spcBef>
                <a:spcPts val="1800"/>
              </a:spcBef>
            </a:pPr>
            <a:r>
              <a:rPr lang="en-US" sz="2400" dirty="0"/>
              <a:t>While any self-signed certificate is fine for </a:t>
            </a:r>
            <a:r>
              <a:rPr lang="en-US" sz="2400" b="1" dirty="0">
                <a:solidFill>
                  <a:srgbClr val="0070C0"/>
                </a:solidFill>
              </a:rPr>
              <a:t>encryption</a:t>
            </a:r>
            <a:r>
              <a:rPr lang="en-US" sz="2400" dirty="0"/>
              <a:t>, we need a different certificate to make a </a:t>
            </a:r>
            <a:r>
              <a:rPr lang="en-US" sz="2400" b="1" dirty="0">
                <a:solidFill>
                  <a:srgbClr val="0070C0"/>
                </a:solidFill>
              </a:rPr>
              <a:t>trusted connection </a:t>
            </a:r>
            <a:r>
              <a:rPr lang="en-US" sz="2400" dirty="0"/>
              <a:t>with browsers - there is a good discussion of trust vs. security at </a:t>
            </a:r>
          </a:p>
          <a:p>
            <a:pPr marL="365760" indent="0">
              <a:spcBef>
                <a:spcPts val="1800"/>
              </a:spcBef>
              <a:buNone/>
            </a:pPr>
            <a:r>
              <a:rPr lang="en-US" sz="2400" dirty="0">
                <a:hlinkClick r:id="rId3"/>
              </a:rPr>
              <a:t>https://security.stackexchange.com/questions/112768/why-are-self-signed-certificates-not-trusted-and-is-there-a-way-to-make-them-tru</a:t>
            </a:r>
            <a:endParaRPr lang="en-US" sz="2400" dirty="0"/>
          </a:p>
        </p:txBody>
      </p:sp>
    </p:spTree>
    <p:extLst>
      <p:ext uri="{BB962C8B-B14F-4D97-AF65-F5344CB8AC3E}">
        <p14:creationId xmlns:p14="http://schemas.microsoft.com/office/powerpoint/2010/main" val="2712938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6637" y="1556792"/>
            <a:ext cx="7062346" cy="3672408"/>
          </a:xfrm>
        </p:spPr>
        <p:txBody>
          <a:bodyPr/>
          <a:lstStyle/>
          <a:p>
            <a:pPr>
              <a:spcBef>
                <a:spcPts val="1800"/>
              </a:spcBef>
            </a:pPr>
            <a:r>
              <a:rPr lang="en-US" sz="2400" dirty="0"/>
              <a:t>Note that you must use </a:t>
            </a:r>
            <a:r>
              <a:rPr lang="en-US" sz="2400" b="1" dirty="0"/>
              <a:t>https://</a:t>
            </a:r>
            <a:r>
              <a:rPr lang="en-US" sz="2400" dirty="0"/>
              <a:t> in the URL to get a browser to use SSL for communication with a web server. </a:t>
            </a:r>
          </a:p>
          <a:p>
            <a:pPr>
              <a:spcBef>
                <a:spcPts val="1800"/>
              </a:spcBef>
            </a:pPr>
            <a:r>
              <a:rPr lang="en-US" sz="2400" dirty="0"/>
              <a:t>Since the release of Google Chrome 58 in April 2017 browsers have been tightening their criteria for certificates, </a:t>
            </a:r>
            <a:endParaRPr lang="en-US" sz="2400" dirty="0" smtClean="0"/>
          </a:p>
          <a:p>
            <a:pPr>
              <a:spcBef>
                <a:spcPts val="1800"/>
              </a:spcBef>
            </a:pPr>
            <a:r>
              <a:rPr lang="en-US" sz="2400" dirty="0" smtClean="0"/>
              <a:t>Also</a:t>
            </a:r>
            <a:r>
              <a:rPr lang="en-US" sz="2400" dirty="0"/>
              <a:t>, "</a:t>
            </a:r>
            <a:r>
              <a:rPr lang="en-US" sz="2400" b="1" dirty="0">
                <a:solidFill>
                  <a:schemeClr val="accent2"/>
                </a:solidFill>
              </a:rPr>
              <a:t>Subject Alternate Name</a:t>
            </a:r>
            <a:r>
              <a:rPr lang="en-US" sz="2400" dirty="0"/>
              <a:t>" is now a required field for Chrome to trust a certificate. </a:t>
            </a:r>
            <a:br>
              <a:rPr lang="en-US" sz="2400" dirty="0"/>
            </a:br>
            <a:endParaRPr lang="en-US" sz="2400" dirty="0"/>
          </a:p>
        </p:txBody>
      </p:sp>
      <p:grpSp>
        <p:nvGrpSpPr>
          <p:cNvPr id="2" name="Group 1"/>
          <p:cNvGrpSpPr/>
          <p:nvPr/>
        </p:nvGrpSpPr>
        <p:grpSpPr>
          <a:xfrm>
            <a:off x="755576" y="5373216"/>
            <a:ext cx="7779657" cy="1047751"/>
            <a:chOff x="631825" y="5181600"/>
            <a:chExt cx="7779657" cy="1047751"/>
          </a:xfrm>
        </p:grpSpPr>
        <p:pic>
          <p:nvPicPr>
            <p:cNvPr id="5122" name="Picture 2" descr="http://my-tiny.net/logos/web-Safari.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58982" y="518160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my-tiny.net/logos/web-Ed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3726" y="5276849"/>
              <a:ext cx="857250" cy="8572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my-tiny.net/logos/web-IE.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43804" y="5181600"/>
              <a:ext cx="10477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my-tiny.net/logos/web-Chrome.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405289" y="5305426"/>
              <a:ext cx="857250" cy="8572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my-tiny.net/logos/web-Firefox.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31825" y="5257804"/>
              <a:ext cx="952500" cy="952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80139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79799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Public Key Cryptography</a:t>
            </a:r>
          </a:p>
        </p:txBody>
      </p:sp>
      <p:sp>
        <p:nvSpPr>
          <p:cNvPr id="2" name="Content Placeholder 1"/>
          <p:cNvSpPr>
            <a:spLocks noGrp="1"/>
          </p:cNvSpPr>
          <p:nvPr>
            <p:ph idx="1"/>
          </p:nvPr>
        </p:nvSpPr>
        <p:spPr>
          <a:solidFill>
            <a:schemeClr val="bg1"/>
          </a:solidFill>
        </p:spPr>
        <p:txBody>
          <a:bodyPr/>
          <a:lstStyle/>
          <a:p>
            <a:pPr>
              <a:spcBef>
                <a:spcPts val="1200"/>
              </a:spcBef>
            </a:pPr>
            <a:r>
              <a:rPr lang="en-US" altLang="en-US" sz="2400" dirty="0">
                <a:solidFill>
                  <a:schemeClr val="tx1"/>
                </a:solidFill>
              </a:rPr>
              <a:t>Asymmetric algorithms </a:t>
            </a:r>
            <a:r>
              <a:rPr lang="en-US" altLang="en-US" sz="2400" dirty="0"/>
              <a:t>allow you to generate a key pair.</a:t>
            </a:r>
          </a:p>
          <a:p>
            <a:pPr lvl="1">
              <a:spcBef>
                <a:spcPts val="1200"/>
              </a:spcBef>
            </a:pPr>
            <a:r>
              <a:rPr lang="en-US" altLang="en-US" sz="2400" dirty="0">
                <a:solidFill>
                  <a:srgbClr val="C00000"/>
                </a:solidFill>
              </a:rPr>
              <a:t>The </a:t>
            </a:r>
            <a:r>
              <a:rPr lang="en-US" altLang="en-US" sz="2400" b="1" dirty="0">
                <a:solidFill>
                  <a:srgbClr val="7030A0"/>
                </a:solidFill>
              </a:rPr>
              <a:t>private</a:t>
            </a:r>
            <a:r>
              <a:rPr lang="en-US" altLang="en-US" sz="2400" dirty="0">
                <a:solidFill>
                  <a:srgbClr val="C00000"/>
                </a:solidFill>
              </a:rPr>
              <a:t> key </a:t>
            </a:r>
            <a:r>
              <a:rPr lang="en-US" altLang="en-US" sz="2400" dirty="0" smtClean="0">
                <a:solidFill>
                  <a:srgbClr val="C00000"/>
                </a:solidFill>
              </a:rPr>
              <a:t>is kept secret and secure.</a:t>
            </a:r>
            <a:endParaRPr lang="en-US" altLang="en-US" sz="2400" dirty="0">
              <a:solidFill>
                <a:srgbClr val="C00000"/>
              </a:solidFill>
            </a:endParaRPr>
          </a:p>
          <a:p>
            <a:pPr lvl="1">
              <a:spcBef>
                <a:spcPts val="1200"/>
              </a:spcBef>
            </a:pPr>
            <a:r>
              <a:rPr lang="en-US" altLang="en-US" sz="2400" dirty="0">
                <a:solidFill>
                  <a:srgbClr val="C00000"/>
                </a:solidFill>
              </a:rPr>
              <a:t>The </a:t>
            </a:r>
            <a:r>
              <a:rPr lang="en-US" altLang="en-US" sz="2400" b="1" dirty="0">
                <a:solidFill>
                  <a:srgbClr val="00B050"/>
                </a:solidFill>
              </a:rPr>
              <a:t>public</a:t>
            </a:r>
            <a:r>
              <a:rPr lang="en-US" altLang="en-US" sz="2400" dirty="0">
                <a:solidFill>
                  <a:srgbClr val="C00000"/>
                </a:solidFill>
              </a:rPr>
              <a:t> key is published far and wide.</a:t>
            </a:r>
          </a:p>
          <a:p>
            <a:pPr>
              <a:spcBef>
                <a:spcPts val="1200"/>
              </a:spcBef>
            </a:pPr>
            <a:r>
              <a:rPr lang="en-US" altLang="en-US" sz="2400" dirty="0"/>
              <a:t>To communicate securely with someone, you only need their </a:t>
            </a:r>
            <a:r>
              <a:rPr lang="en-US" altLang="en-US" sz="2400" b="1" dirty="0">
                <a:solidFill>
                  <a:srgbClr val="00B050"/>
                </a:solidFill>
              </a:rPr>
              <a:t>public</a:t>
            </a:r>
            <a:r>
              <a:rPr lang="en-US" altLang="en-US" sz="2400" dirty="0"/>
              <a:t> key.</a:t>
            </a:r>
          </a:p>
          <a:p>
            <a:pPr>
              <a:spcBef>
                <a:spcPts val="1200"/>
              </a:spcBef>
            </a:pPr>
            <a:r>
              <a:rPr lang="en-US" altLang="en-US" sz="2400" dirty="0"/>
              <a:t>Once content has been encrypted with a </a:t>
            </a:r>
            <a:r>
              <a:rPr lang="en-US" altLang="en-US" sz="2400" b="1" dirty="0">
                <a:solidFill>
                  <a:srgbClr val="00B050"/>
                </a:solidFill>
              </a:rPr>
              <a:t>public</a:t>
            </a:r>
            <a:r>
              <a:rPr lang="en-US" altLang="en-US" sz="2400" dirty="0"/>
              <a:t> key, only the </a:t>
            </a:r>
            <a:r>
              <a:rPr lang="en-US" altLang="en-US" sz="2400" b="1" dirty="0">
                <a:solidFill>
                  <a:srgbClr val="7030A0"/>
                </a:solidFill>
              </a:rPr>
              <a:t>private</a:t>
            </a:r>
            <a:r>
              <a:rPr lang="en-US" altLang="en-US" sz="2400" dirty="0"/>
              <a:t> key can decrypt it.</a:t>
            </a:r>
          </a:p>
          <a:p>
            <a:pPr>
              <a:spcBef>
                <a:spcPts val="1200"/>
              </a:spcBef>
            </a:pPr>
            <a:r>
              <a:rPr lang="en-US" altLang="en-US" sz="2400" dirty="0"/>
              <a:t>Once content has been encrypted with a </a:t>
            </a:r>
            <a:r>
              <a:rPr lang="en-US" altLang="en-US" sz="2400" b="1" dirty="0">
                <a:solidFill>
                  <a:srgbClr val="7030A0"/>
                </a:solidFill>
              </a:rPr>
              <a:t>private</a:t>
            </a:r>
            <a:r>
              <a:rPr lang="en-US" altLang="en-US" sz="2400" dirty="0"/>
              <a:t> key, only the </a:t>
            </a:r>
            <a:r>
              <a:rPr lang="en-US" altLang="en-US" sz="2400" b="1" dirty="0">
                <a:solidFill>
                  <a:srgbClr val="00B050"/>
                </a:solidFill>
              </a:rPr>
              <a:t>public</a:t>
            </a:r>
            <a:r>
              <a:rPr lang="en-US" altLang="en-US" sz="2400" dirty="0"/>
              <a:t> key can decrypt it.</a:t>
            </a:r>
          </a:p>
          <a:p>
            <a:pPr>
              <a:spcBef>
                <a:spcPts val="1200"/>
              </a:spcBef>
            </a:pPr>
            <a:endParaRPr lang="en-US" altLang="en-US" sz="2400" dirty="0"/>
          </a:p>
          <a:p>
            <a:endParaRPr lang="en-GB" sz="2400" dirty="0"/>
          </a:p>
        </p:txBody>
      </p:sp>
      <p:sp>
        <p:nvSpPr>
          <p:cNvPr id="3" name="Slide Number Placeholder 2"/>
          <p:cNvSpPr>
            <a:spLocks noGrp="1"/>
          </p:cNvSpPr>
          <p:nvPr>
            <p:ph type="sldNum" sz="quarter" idx="4294967295"/>
          </p:nvPr>
        </p:nvSpPr>
        <p:spPr>
          <a:xfrm>
            <a:off x="7055756" y="6614659"/>
            <a:ext cx="2057400" cy="219075"/>
          </a:xfrm>
          <a:prstGeom prst="rect">
            <a:avLst/>
          </a:prstGeom>
        </p:spPr>
        <p:txBody>
          <a:bodyPr/>
          <a:lstStyle/>
          <a:p>
            <a:r>
              <a:rPr lang="en-GB"/>
              <a:t>Slide </a:t>
            </a:r>
            <a:fld id="{4939A606-A0DF-4FBD-9089-A0E96CB54EC7}" type="slidenum">
              <a:rPr lang="en-GB" smtClean="0"/>
              <a:pPr/>
              <a:t>4</a:t>
            </a:fld>
            <a:r>
              <a:rPr lang="en-GB"/>
              <a:t> of 43</a:t>
            </a:r>
            <a:endParaRPr lang="en-GB" dirty="0"/>
          </a:p>
        </p:txBody>
      </p:sp>
    </p:spTree>
    <p:extLst>
      <p:ext uri="{BB962C8B-B14F-4D97-AF65-F5344CB8AC3E}">
        <p14:creationId xmlns:p14="http://schemas.microsoft.com/office/powerpoint/2010/main" val="8055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t>Security Protocols</a:t>
            </a:r>
          </a:p>
        </p:txBody>
      </p:sp>
      <p:sp>
        <p:nvSpPr>
          <p:cNvPr id="2" name="Content Placeholder 1"/>
          <p:cNvSpPr>
            <a:spLocks noGrp="1"/>
          </p:cNvSpPr>
          <p:nvPr>
            <p:ph idx="1"/>
          </p:nvPr>
        </p:nvSpPr>
        <p:spPr>
          <a:xfrm>
            <a:off x="487363" y="1697038"/>
            <a:ext cx="7469013" cy="4525962"/>
          </a:xfrm>
          <a:solidFill>
            <a:schemeClr val="bg1"/>
          </a:solidFill>
        </p:spPr>
        <p:txBody>
          <a:bodyPr/>
          <a:lstStyle/>
          <a:p>
            <a:pPr>
              <a:spcBef>
                <a:spcPts val="1200"/>
              </a:spcBef>
            </a:pPr>
            <a:r>
              <a:rPr lang="en-US" altLang="en-US" sz="2400" dirty="0"/>
              <a:t>Public key cryptography and RSA pioneered the concept of </a:t>
            </a:r>
            <a:r>
              <a:rPr lang="en-US" altLang="en-US" sz="2400" b="1" i="1" dirty="0">
                <a:solidFill>
                  <a:srgbClr val="0070C0"/>
                </a:solidFill>
              </a:rPr>
              <a:t>secure digital signatures</a:t>
            </a:r>
            <a:r>
              <a:rPr lang="en-US" altLang="en-US" sz="2400" dirty="0"/>
              <a:t>.</a:t>
            </a:r>
          </a:p>
          <a:p>
            <a:pPr>
              <a:spcBef>
                <a:spcPts val="1200"/>
              </a:spcBef>
            </a:pPr>
            <a:r>
              <a:rPr lang="en-US" altLang="en-US" sz="2400" dirty="0"/>
              <a:t>I can “sign” a file with my private key.</a:t>
            </a:r>
          </a:p>
          <a:p>
            <a:pPr>
              <a:spcBef>
                <a:spcPts val="1200"/>
              </a:spcBef>
            </a:pPr>
            <a:r>
              <a:rPr lang="en-US" altLang="en-US" sz="2400" dirty="0"/>
              <a:t>I can publish my public key.</a:t>
            </a:r>
          </a:p>
          <a:p>
            <a:pPr>
              <a:spcBef>
                <a:spcPts val="1200"/>
              </a:spcBef>
            </a:pPr>
            <a:r>
              <a:rPr lang="en-US" altLang="en-US" sz="2400" dirty="0"/>
              <a:t>Anyone who receives the file can verify that it was signed by my public key.</a:t>
            </a:r>
          </a:p>
          <a:p>
            <a:pPr>
              <a:spcBef>
                <a:spcPts val="1200"/>
              </a:spcBef>
            </a:pPr>
            <a:r>
              <a:rPr lang="en-US" altLang="en-US" sz="2400" dirty="0"/>
              <a:t>The mathematics of the algorithm behind digital signatures ensures that it would be infeasible to forge a signature without having the correct private key.</a:t>
            </a:r>
          </a:p>
          <a:p>
            <a:endParaRPr lang="en-GB" sz="2400" dirty="0"/>
          </a:p>
        </p:txBody>
      </p:sp>
      <p:sp>
        <p:nvSpPr>
          <p:cNvPr id="3" name="Slide Number Placeholder 2"/>
          <p:cNvSpPr>
            <a:spLocks noGrp="1"/>
          </p:cNvSpPr>
          <p:nvPr>
            <p:ph type="sldNum" sz="quarter" idx="4294967295"/>
          </p:nvPr>
        </p:nvSpPr>
        <p:spPr>
          <a:xfrm>
            <a:off x="7055756" y="6614659"/>
            <a:ext cx="2057400" cy="219075"/>
          </a:xfrm>
          <a:prstGeom prst="rect">
            <a:avLst/>
          </a:prstGeom>
        </p:spPr>
        <p:txBody>
          <a:bodyPr/>
          <a:lstStyle/>
          <a:p>
            <a:r>
              <a:rPr lang="en-GB"/>
              <a:t>Slide </a:t>
            </a:r>
            <a:fld id="{4939A606-A0DF-4FBD-9089-A0E96CB54EC7}" type="slidenum">
              <a:rPr lang="en-GB" smtClean="0"/>
              <a:pPr/>
              <a:t>5</a:t>
            </a:fld>
            <a:r>
              <a:rPr lang="en-GB"/>
              <a:t> of 43</a:t>
            </a:r>
            <a:endParaRPr lang="en-GB" dirty="0"/>
          </a:p>
        </p:txBody>
      </p:sp>
    </p:spTree>
    <p:extLst>
      <p:ext uri="{BB962C8B-B14F-4D97-AF65-F5344CB8AC3E}">
        <p14:creationId xmlns:p14="http://schemas.microsoft.com/office/powerpoint/2010/main" val="281644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193675" y="179388"/>
            <a:ext cx="6575425" cy="1023937"/>
          </a:xfrm>
        </p:spPr>
        <p:txBody>
          <a:bodyPr/>
          <a:lstStyle/>
          <a:p>
            <a:pPr eaLnBrk="1" hangingPunct="1"/>
            <a:r>
              <a:rPr lang="en-US" altLang="en-US" dirty="0"/>
              <a:t>Digital Signatures</a:t>
            </a:r>
          </a:p>
        </p:txBody>
      </p:sp>
      <p:sp>
        <p:nvSpPr>
          <p:cNvPr id="29699" name="Rectangle 1027"/>
          <p:cNvSpPr>
            <a:spLocks noGrp="1" noChangeArrowheads="1"/>
          </p:cNvSpPr>
          <p:nvPr>
            <p:ph idx="1"/>
          </p:nvPr>
        </p:nvSpPr>
        <p:spPr>
          <a:xfrm>
            <a:off x="683568" y="1556792"/>
            <a:ext cx="8077200" cy="4876800"/>
          </a:xfrm>
          <a:solidFill>
            <a:schemeClr val="bg1"/>
          </a:solidFill>
        </p:spPr>
        <p:txBody>
          <a:bodyPr/>
          <a:lstStyle/>
          <a:p>
            <a:pPr marL="457200" indent="-457200" eaLnBrk="1" hangingPunct="1">
              <a:buFontTx/>
              <a:buNone/>
            </a:pPr>
            <a:r>
              <a:rPr lang="en-US" altLang="en-US" sz="2000" dirty="0"/>
              <a:t> </a:t>
            </a:r>
            <a:r>
              <a:rPr lang="en-US" altLang="en-US" sz="2400" b="1" dirty="0">
                <a:solidFill>
                  <a:srgbClr val="C00000"/>
                </a:solidFill>
              </a:rPr>
              <a:t>Use two algorithms: a “one-way” algorithm and a “public key” algorithm</a:t>
            </a:r>
          </a:p>
          <a:p>
            <a:pPr marL="1296988" lvl="2" indent="-342900" eaLnBrk="1" hangingPunct="1">
              <a:buFontTx/>
              <a:buAutoNum type="arabicPeriod"/>
            </a:pPr>
            <a:r>
              <a:rPr lang="en-US" altLang="en-US" sz="2400" dirty="0"/>
              <a:t>Create a message</a:t>
            </a:r>
          </a:p>
          <a:p>
            <a:pPr marL="1296988" lvl="2" indent="-342900" eaLnBrk="1" hangingPunct="1">
              <a:buFontTx/>
              <a:buAutoNum type="arabicPeriod"/>
            </a:pPr>
            <a:r>
              <a:rPr lang="en-US" altLang="en-US" sz="2400" dirty="0"/>
              <a:t>Generate a message digest</a:t>
            </a:r>
          </a:p>
          <a:p>
            <a:pPr marL="1296988" lvl="2" indent="-342900" eaLnBrk="1" hangingPunct="1">
              <a:buFontTx/>
              <a:buAutoNum type="arabicPeriod"/>
            </a:pPr>
            <a:r>
              <a:rPr lang="en-US" altLang="en-US" sz="2400" dirty="0"/>
              <a:t>Encrypt the message digest with private key</a:t>
            </a:r>
          </a:p>
          <a:p>
            <a:pPr marL="1296988" lvl="2" indent="-342900" eaLnBrk="1" hangingPunct="1">
              <a:buFontTx/>
              <a:buAutoNum type="arabicPeriod"/>
            </a:pPr>
            <a:r>
              <a:rPr lang="en-US" altLang="en-US" sz="2400" dirty="0"/>
              <a:t>Send both</a:t>
            </a:r>
          </a:p>
          <a:p>
            <a:pPr marL="457200" indent="-457200" eaLnBrk="1" hangingPunct="1">
              <a:spcBef>
                <a:spcPts val="1200"/>
              </a:spcBef>
              <a:buFontTx/>
              <a:buNone/>
            </a:pPr>
            <a:r>
              <a:rPr lang="en-US" altLang="en-US" sz="2400" dirty="0"/>
              <a:t>Receiver runs the plaintext message through the same hash algorithm and compares the outcome with the message digest that was received</a:t>
            </a:r>
          </a:p>
          <a:p>
            <a:pPr marL="858838" lvl="1" indent="-381000" eaLnBrk="1" hangingPunct="1"/>
            <a:r>
              <a:rPr lang="en-US" altLang="en-US" sz="2400" dirty="0"/>
              <a:t>one-way (hash) assures integrity</a:t>
            </a:r>
          </a:p>
          <a:p>
            <a:pPr marL="858838" lvl="1" indent="-381000" eaLnBrk="1" hangingPunct="1"/>
            <a:r>
              <a:rPr lang="en-US" altLang="en-US" sz="2400" dirty="0"/>
              <a:t>public key assures non-reputability</a:t>
            </a:r>
          </a:p>
          <a:p>
            <a:pPr marL="457200" indent="-457200" eaLnBrk="1" hangingPunct="1">
              <a:buFontTx/>
              <a:buNone/>
            </a:pPr>
            <a:endParaRPr lang="en-US" altLang="en-US" sz="2000" dirty="0"/>
          </a:p>
          <a:p>
            <a:pPr marL="858838" lvl="1" indent="-381000" eaLnBrk="1" hangingPunct="1"/>
            <a:endParaRPr lang="en-US" altLang="en-US" dirty="0"/>
          </a:p>
        </p:txBody>
      </p:sp>
    </p:spTree>
    <p:extLst>
      <p:ext uri="{BB962C8B-B14F-4D97-AF65-F5344CB8AC3E}">
        <p14:creationId xmlns:p14="http://schemas.microsoft.com/office/powerpoint/2010/main" val="66272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Digital Signatures</a:t>
            </a:r>
          </a:p>
        </p:txBody>
      </p:sp>
      <p:sp>
        <p:nvSpPr>
          <p:cNvPr id="2" name="Slide Number Placeholder 1"/>
          <p:cNvSpPr>
            <a:spLocks noGrp="1"/>
          </p:cNvSpPr>
          <p:nvPr>
            <p:ph type="sldNum" sz="quarter" idx="4"/>
          </p:nvPr>
        </p:nvSpPr>
        <p:spPr/>
        <p:txBody>
          <a:bodyPr/>
          <a:lstStyle/>
          <a:p>
            <a:fld id="{A8160BDD-7155-D744-B749-9730458604AD}" type="slidenum">
              <a:rPr lang="en-US" smtClean="0"/>
              <a:pPr/>
              <a:t>7</a:t>
            </a:fld>
            <a:endParaRPr lang="en-US" dirty="0"/>
          </a:p>
        </p:txBody>
      </p:sp>
      <p:grpSp>
        <p:nvGrpSpPr>
          <p:cNvPr id="122" name="Group 121"/>
          <p:cNvGrpSpPr/>
          <p:nvPr/>
        </p:nvGrpSpPr>
        <p:grpSpPr>
          <a:xfrm>
            <a:off x="0" y="1606938"/>
            <a:ext cx="9144000" cy="4685323"/>
            <a:chOff x="0" y="1606938"/>
            <a:chExt cx="9144000" cy="4685323"/>
          </a:xfrm>
        </p:grpSpPr>
        <p:pic>
          <p:nvPicPr>
            <p:cNvPr id="5"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312" y="1751770"/>
              <a:ext cx="1034992" cy="9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9722" y="1769719"/>
              <a:ext cx="1038872" cy="96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2208206" y="2146572"/>
              <a:ext cx="715962" cy="444017"/>
            </a:xfrm>
            <a:prstGeom prst="rect">
              <a:avLst/>
            </a:prstGeom>
          </p:spPr>
        </p:pic>
        <p:sp>
          <p:nvSpPr>
            <p:cNvPr id="9" name="TextBox 8"/>
            <p:cNvSpPr txBox="1"/>
            <p:nvPr/>
          </p:nvSpPr>
          <p:spPr>
            <a:xfrm>
              <a:off x="3610598" y="2178430"/>
              <a:ext cx="1132852" cy="369332"/>
            </a:xfrm>
            <a:prstGeom prst="rect">
              <a:avLst/>
            </a:prstGeom>
            <a:solidFill>
              <a:srgbClr val="002060"/>
            </a:solidFill>
          </p:spPr>
          <p:txBody>
            <a:bodyPr wrap="square" rtlCol="0">
              <a:spAutoFit/>
            </a:bodyPr>
            <a:lstStyle/>
            <a:p>
              <a:pPr algn="ctr"/>
              <a:r>
                <a:rPr lang="en-US" sz="900" dirty="0">
                  <a:solidFill>
                    <a:schemeClr val="bg1"/>
                  </a:solidFill>
                </a:rPr>
                <a:t>01101000 01100001 01110011 01101000 </a:t>
              </a:r>
            </a:p>
          </p:txBody>
        </p:sp>
        <p:pic>
          <p:nvPicPr>
            <p:cNvPr id="10" name="Picture 9"/>
            <p:cNvPicPr>
              <a:picLocks noChangeAspect="1"/>
            </p:cNvPicPr>
            <p:nvPr/>
          </p:nvPicPr>
          <p:blipFill>
            <a:blip r:embed="rId5"/>
            <a:stretch>
              <a:fillRect/>
            </a:stretch>
          </p:blipFill>
          <p:spPr>
            <a:xfrm>
              <a:off x="5459204" y="2085717"/>
              <a:ext cx="272797" cy="612650"/>
            </a:xfrm>
            <a:prstGeom prst="rect">
              <a:avLst/>
            </a:prstGeom>
          </p:spPr>
        </p:pic>
        <p:pic>
          <p:nvPicPr>
            <p:cNvPr id="11" name="Picture 10"/>
            <p:cNvPicPr>
              <a:picLocks noChangeAspect="1"/>
            </p:cNvPicPr>
            <p:nvPr/>
          </p:nvPicPr>
          <p:blipFill>
            <a:blip r:embed="rId6"/>
            <a:stretch>
              <a:fillRect/>
            </a:stretch>
          </p:blipFill>
          <p:spPr>
            <a:xfrm>
              <a:off x="6596767" y="1909895"/>
              <a:ext cx="609600" cy="823475"/>
            </a:xfrm>
            <a:prstGeom prst="rect">
              <a:avLst/>
            </a:prstGeom>
          </p:spPr>
        </p:pic>
        <p:pic>
          <p:nvPicPr>
            <p:cNvPr id="12" name="Picture 11"/>
            <p:cNvPicPr>
              <a:picLocks noChangeAspect="1"/>
            </p:cNvPicPr>
            <p:nvPr/>
          </p:nvPicPr>
          <p:blipFill>
            <a:blip r:embed="rId6"/>
            <a:stretch>
              <a:fillRect/>
            </a:stretch>
          </p:blipFill>
          <p:spPr>
            <a:xfrm>
              <a:off x="959271" y="1909895"/>
              <a:ext cx="609600" cy="823475"/>
            </a:xfrm>
            <a:prstGeom prst="rect">
              <a:avLst/>
            </a:prstGeom>
          </p:spPr>
        </p:pic>
        <p:cxnSp>
          <p:nvCxnSpPr>
            <p:cNvPr id="18" name="Straight Arrow Connector 17"/>
            <p:cNvCxnSpPr>
              <a:endCxn id="8" idx="1"/>
            </p:cNvCxnSpPr>
            <p:nvPr/>
          </p:nvCxnSpPr>
          <p:spPr>
            <a:xfrm>
              <a:off x="1568871" y="2357037"/>
              <a:ext cx="639335"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3"/>
              <a:endCxn id="9" idx="1"/>
            </p:cNvCxnSpPr>
            <p:nvPr/>
          </p:nvCxnSpPr>
          <p:spPr>
            <a:xfrm flipV="1">
              <a:off x="2924168" y="2363096"/>
              <a:ext cx="686430" cy="5485"/>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743450" y="2361278"/>
              <a:ext cx="713586"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5720025" y="2352966"/>
              <a:ext cx="775058" cy="407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1"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782" y="3969348"/>
              <a:ext cx="1038872" cy="96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782" y="5328610"/>
              <a:ext cx="1038872" cy="96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p:cNvPicPr>
            <p:nvPr/>
          </p:nvPicPr>
          <p:blipFill>
            <a:blip r:embed="rId6"/>
            <a:stretch>
              <a:fillRect/>
            </a:stretch>
          </p:blipFill>
          <p:spPr>
            <a:xfrm>
              <a:off x="1036429" y="5459261"/>
              <a:ext cx="609600" cy="823475"/>
            </a:xfrm>
            <a:prstGeom prst="rect">
              <a:avLst/>
            </a:prstGeom>
          </p:spPr>
        </p:pic>
        <p:pic>
          <p:nvPicPr>
            <p:cNvPr id="50" name="Picture 49"/>
            <p:cNvPicPr>
              <a:picLocks noChangeAspect="1"/>
            </p:cNvPicPr>
            <p:nvPr/>
          </p:nvPicPr>
          <p:blipFill>
            <a:blip r:embed="rId4"/>
            <a:stretch>
              <a:fillRect/>
            </a:stretch>
          </p:blipFill>
          <p:spPr>
            <a:xfrm>
              <a:off x="2332348" y="5648989"/>
              <a:ext cx="715962" cy="444017"/>
            </a:xfrm>
            <a:prstGeom prst="rect">
              <a:avLst/>
            </a:prstGeom>
          </p:spPr>
        </p:pic>
        <p:grpSp>
          <p:nvGrpSpPr>
            <p:cNvPr id="55" name="Group 54"/>
            <p:cNvGrpSpPr>
              <a:grpSpLocks noChangeAspect="1"/>
            </p:cNvGrpSpPr>
            <p:nvPr/>
          </p:nvGrpSpPr>
          <p:grpSpPr>
            <a:xfrm>
              <a:off x="7472770" y="4716528"/>
              <a:ext cx="968176" cy="969803"/>
              <a:chOff x="6435175" y="4760507"/>
              <a:chExt cx="1108626" cy="1110489"/>
            </a:xfrm>
          </p:grpSpPr>
          <p:pic>
            <p:nvPicPr>
              <p:cNvPr id="53" name="Picture 52"/>
              <p:cNvPicPr>
                <a:picLocks noChangeAspect="1"/>
              </p:cNvPicPr>
              <p:nvPr/>
            </p:nvPicPr>
            <p:blipFill>
              <a:blip r:embed="rId7"/>
              <a:stretch>
                <a:fillRect/>
              </a:stretch>
            </p:blipFill>
            <p:spPr>
              <a:xfrm>
                <a:off x="6435175" y="4760507"/>
                <a:ext cx="1108626" cy="1110489"/>
              </a:xfrm>
              <a:prstGeom prst="rect">
                <a:avLst/>
              </a:prstGeom>
            </p:spPr>
          </p:pic>
          <p:pic>
            <p:nvPicPr>
              <p:cNvPr id="54" name="Picture 53"/>
              <p:cNvPicPr>
                <a:picLocks noChangeAspect="1"/>
              </p:cNvPicPr>
              <p:nvPr/>
            </p:nvPicPr>
            <p:blipFill>
              <a:blip r:embed="rId8"/>
              <a:stretch>
                <a:fillRect/>
              </a:stretch>
            </p:blipFill>
            <p:spPr>
              <a:xfrm>
                <a:off x="6789463" y="5087151"/>
                <a:ext cx="400050" cy="457200"/>
              </a:xfrm>
              <a:prstGeom prst="rect">
                <a:avLst/>
              </a:prstGeom>
            </p:spPr>
          </p:pic>
        </p:grpSp>
        <p:pic>
          <p:nvPicPr>
            <p:cNvPr id="56" name="Picture 55"/>
            <p:cNvPicPr>
              <a:picLocks noChangeAspect="1"/>
            </p:cNvPicPr>
            <p:nvPr/>
          </p:nvPicPr>
          <p:blipFill>
            <a:blip r:embed="rId9"/>
            <a:stretch>
              <a:fillRect/>
            </a:stretch>
          </p:blipFill>
          <p:spPr>
            <a:xfrm>
              <a:off x="2472480" y="4193887"/>
              <a:ext cx="550455" cy="716738"/>
            </a:xfrm>
            <a:prstGeom prst="rect">
              <a:avLst/>
            </a:prstGeom>
          </p:spPr>
        </p:pic>
        <p:sp>
          <p:nvSpPr>
            <p:cNvPr id="63" name="TextBox 62"/>
            <p:cNvSpPr txBox="1">
              <a:spLocks noChangeAspect="1"/>
            </p:cNvSpPr>
            <p:nvPr/>
          </p:nvSpPr>
          <p:spPr>
            <a:xfrm>
              <a:off x="6397379" y="2429166"/>
              <a:ext cx="819439" cy="276999"/>
            </a:xfrm>
            <a:prstGeom prst="rect">
              <a:avLst/>
            </a:prstGeom>
            <a:solidFill>
              <a:srgbClr val="FEBA12"/>
            </a:solidFill>
          </p:spPr>
          <p:txBody>
            <a:bodyPr wrap="square" rtlCol="0">
              <a:spAutoFit/>
            </a:bodyPr>
            <a:lstStyle/>
            <a:p>
              <a:pPr algn="ctr"/>
              <a:r>
                <a:rPr lang="en-US" sz="600" dirty="0"/>
                <a:t>01101000 01100001 01110011 01101000 </a:t>
              </a:r>
            </a:p>
          </p:txBody>
        </p:sp>
        <p:pic>
          <p:nvPicPr>
            <p:cNvPr id="58" name="Picture 57"/>
            <p:cNvPicPr>
              <a:picLocks noChangeAspect="1"/>
            </p:cNvPicPr>
            <p:nvPr/>
          </p:nvPicPr>
          <p:blipFill>
            <a:blip r:embed="rId9"/>
            <a:stretch>
              <a:fillRect/>
            </a:stretch>
          </p:blipFill>
          <p:spPr>
            <a:xfrm>
              <a:off x="6908715" y="2242570"/>
              <a:ext cx="309000" cy="402343"/>
            </a:xfrm>
            <a:prstGeom prst="rect">
              <a:avLst/>
            </a:prstGeom>
          </p:spPr>
        </p:pic>
        <p:sp>
          <p:nvSpPr>
            <p:cNvPr id="64" name="TextBox 63"/>
            <p:cNvSpPr txBox="1"/>
            <p:nvPr/>
          </p:nvSpPr>
          <p:spPr>
            <a:xfrm>
              <a:off x="3743948" y="4346317"/>
              <a:ext cx="1132852" cy="369332"/>
            </a:xfrm>
            <a:prstGeom prst="rect">
              <a:avLst/>
            </a:prstGeom>
            <a:solidFill>
              <a:srgbClr val="002060"/>
            </a:solidFill>
          </p:spPr>
          <p:txBody>
            <a:bodyPr wrap="square" rtlCol="0">
              <a:spAutoFit/>
            </a:bodyPr>
            <a:lstStyle/>
            <a:p>
              <a:pPr algn="ctr"/>
              <a:r>
                <a:rPr lang="en-US" sz="900" dirty="0">
                  <a:solidFill>
                    <a:schemeClr val="bg1"/>
                  </a:solidFill>
                </a:rPr>
                <a:t>01101000 01100001 01110011 01101000 </a:t>
              </a:r>
            </a:p>
          </p:txBody>
        </p:sp>
        <p:sp>
          <p:nvSpPr>
            <p:cNvPr id="65" name="TextBox 64"/>
            <p:cNvSpPr txBox="1"/>
            <p:nvPr/>
          </p:nvSpPr>
          <p:spPr>
            <a:xfrm>
              <a:off x="3743948" y="5686331"/>
              <a:ext cx="1132852" cy="369332"/>
            </a:xfrm>
            <a:prstGeom prst="rect">
              <a:avLst/>
            </a:prstGeom>
            <a:solidFill>
              <a:srgbClr val="002060"/>
            </a:solidFill>
          </p:spPr>
          <p:txBody>
            <a:bodyPr wrap="square" rtlCol="0">
              <a:spAutoFit/>
            </a:bodyPr>
            <a:lstStyle/>
            <a:p>
              <a:pPr algn="ctr"/>
              <a:r>
                <a:rPr lang="en-US" sz="900" dirty="0">
                  <a:solidFill>
                    <a:schemeClr val="bg1"/>
                  </a:solidFill>
                </a:rPr>
                <a:t>01101000 01100001 01110011 01101000 </a:t>
              </a:r>
            </a:p>
          </p:txBody>
        </p:sp>
        <p:sp>
          <p:nvSpPr>
            <p:cNvPr id="66" name="TextBox 65"/>
            <p:cNvSpPr txBox="1">
              <a:spLocks noChangeAspect="1"/>
            </p:cNvSpPr>
            <p:nvPr/>
          </p:nvSpPr>
          <p:spPr>
            <a:xfrm>
              <a:off x="1042233" y="4618540"/>
              <a:ext cx="819439" cy="276999"/>
            </a:xfrm>
            <a:prstGeom prst="rect">
              <a:avLst/>
            </a:prstGeom>
            <a:solidFill>
              <a:srgbClr val="FEBA12"/>
            </a:solidFill>
          </p:spPr>
          <p:txBody>
            <a:bodyPr wrap="square" rtlCol="0">
              <a:spAutoFit/>
            </a:bodyPr>
            <a:lstStyle/>
            <a:p>
              <a:pPr algn="ctr"/>
              <a:r>
                <a:rPr lang="en-US" sz="600" dirty="0"/>
                <a:t>01101000 01100001 01110011 01101000 </a:t>
              </a:r>
            </a:p>
          </p:txBody>
        </p:sp>
        <p:pic>
          <p:nvPicPr>
            <p:cNvPr id="67" name="Picture 66"/>
            <p:cNvPicPr>
              <a:picLocks noChangeAspect="1"/>
            </p:cNvPicPr>
            <p:nvPr/>
          </p:nvPicPr>
          <p:blipFill>
            <a:blip r:embed="rId9"/>
            <a:stretch>
              <a:fillRect/>
            </a:stretch>
          </p:blipFill>
          <p:spPr>
            <a:xfrm>
              <a:off x="1035984" y="4426072"/>
              <a:ext cx="309000" cy="402343"/>
            </a:xfrm>
            <a:prstGeom prst="rect">
              <a:avLst/>
            </a:prstGeom>
          </p:spPr>
        </p:pic>
        <p:cxnSp>
          <p:nvCxnSpPr>
            <p:cNvPr id="68" name="Straight Arrow Connector 67"/>
            <p:cNvCxnSpPr>
              <a:endCxn id="56" idx="1"/>
            </p:cNvCxnSpPr>
            <p:nvPr/>
          </p:nvCxnSpPr>
          <p:spPr>
            <a:xfrm>
              <a:off x="1645584" y="4508268"/>
              <a:ext cx="826896"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endCxn id="64" idx="1"/>
            </p:cNvCxnSpPr>
            <p:nvPr/>
          </p:nvCxnSpPr>
          <p:spPr>
            <a:xfrm>
              <a:off x="3022935" y="4520736"/>
              <a:ext cx="72101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endCxn id="50" idx="1"/>
            </p:cNvCxnSpPr>
            <p:nvPr/>
          </p:nvCxnSpPr>
          <p:spPr>
            <a:xfrm flipV="1">
              <a:off x="1645584" y="5870998"/>
              <a:ext cx="686764"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V="1">
              <a:off x="3040059" y="5870997"/>
              <a:ext cx="686764"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64" idx="3"/>
            </p:cNvCxnSpPr>
            <p:nvPr/>
          </p:nvCxnSpPr>
          <p:spPr>
            <a:xfrm>
              <a:off x="4876800" y="4530983"/>
              <a:ext cx="655205" cy="481459"/>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65" idx="3"/>
            </p:cNvCxnSpPr>
            <p:nvPr/>
          </p:nvCxnSpPr>
          <p:spPr>
            <a:xfrm flipV="1">
              <a:off x="4876800" y="5386795"/>
              <a:ext cx="655205" cy="484202"/>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Rounded Rectangle 51"/>
            <p:cNvSpPr/>
            <p:nvPr/>
          </p:nvSpPr>
          <p:spPr>
            <a:xfrm>
              <a:off x="2024209" y="1671926"/>
              <a:ext cx="1065539" cy="352650"/>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Document hashed</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99" name="Rounded Rectangle 51"/>
            <p:cNvSpPr/>
            <p:nvPr/>
          </p:nvSpPr>
          <p:spPr>
            <a:xfrm>
              <a:off x="3644254" y="1671926"/>
              <a:ext cx="1065539" cy="352650"/>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Message digest</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100" name="Rounded Rectangle 51"/>
            <p:cNvSpPr/>
            <p:nvPr/>
          </p:nvSpPr>
          <p:spPr>
            <a:xfrm>
              <a:off x="5017827" y="1606938"/>
              <a:ext cx="1328728" cy="429252"/>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Digest encrypted with Private key </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101" name="Rounded Rectangle 51"/>
            <p:cNvSpPr/>
            <p:nvPr/>
          </p:nvSpPr>
          <p:spPr>
            <a:xfrm>
              <a:off x="503214" y="3243921"/>
              <a:ext cx="1065539" cy="63786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Encrypted digest AND Public key</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102" name="Rounded Rectangle 51"/>
            <p:cNvSpPr/>
            <p:nvPr/>
          </p:nvSpPr>
          <p:spPr>
            <a:xfrm>
              <a:off x="426501" y="5082291"/>
              <a:ext cx="1065539" cy="192372"/>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Document</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104" name="Rounded Rectangle 51"/>
            <p:cNvSpPr/>
            <p:nvPr/>
          </p:nvSpPr>
          <p:spPr>
            <a:xfrm>
              <a:off x="3777604" y="3718840"/>
              <a:ext cx="1065539" cy="35875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000000"/>
                  </a:solidFill>
                  <a:latin typeface="Calibri"/>
                  <a:cs typeface="Calibri"/>
                </a:rPr>
                <a:t>Decrypted digest</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105" name="Rounded Rectangle 51"/>
            <p:cNvSpPr/>
            <p:nvPr/>
          </p:nvSpPr>
          <p:spPr>
            <a:xfrm>
              <a:off x="2214936" y="5205848"/>
              <a:ext cx="1065539" cy="323426"/>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Document hashed</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107" name="Rounded Rectangle 51"/>
            <p:cNvSpPr/>
            <p:nvPr/>
          </p:nvSpPr>
          <p:spPr>
            <a:xfrm>
              <a:off x="3751039" y="5205848"/>
              <a:ext cx="1065539" cy="323426"/>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Message digest</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108" name="Rounded Rectangle 51"/>
            <p:cNvSpPr/>
            <p:nvPr/>
          </p:nvSpPr>
          <p:spPr>
            <a:xfrm>
              <a:off x="5532005" y="5020240"/>
              <a:ext cx="1065539" cy="35875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000000"/>
                  </a:solidFill>
                  <a:latin typeface="Calibri"/>
                  <a:cs typeface="Calibri"/>
                </a:rPr>
                <a:t>Compare</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cxnSp>
          <p:nvCxnSpPr>
            <p:cNvPr id="117" name="Straight Arrow Connector 116"/>
            <p:cNvCxnSpPr>
              <a:stCxn id="108" idx="3"/>
              <a:endCxn id="53" idx="1"/>
            </p:cNvCxnSpPr>
            <p:nvPr/>
          </p:nvCxnSpPr>
          <p:spPr>
            <a:xfrm>
              <a:off x="6597544" y="5199619"/>
              <a:ext cx="875226" cy="1811"/>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8" name="Rounded Rectangle 51"/>
            <p:cNvSpPr/>
            <p:nvPr/>
          </p:nvSpPr>
          <p:spPr>
            <a:xfrm>
              <a:off x="7419351" y="4259783"/>
              <a:ext cx="1065539" cy="35875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000000"/>
                  </a:solidFill>
                  <a:latin typeface="Calibri"/>
                  <a:cs typeface="Calibri"/>
                </a:rPr>
                <a:t>Validation</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cxnSp>
          <p:nvCxnSpPr>
            <p:cNvPr id="121" name="Straight Connector 120"/>
            <p:cNvCxnSpPr/>
            <p:nvPr/>
          </p:nvCxnSpPr>
          <p:spPr>
            <a:xfrm>
              <a:off x="0" y="3068960"/>
              <a:ext cx="9144000" cy="0"/>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51" name="Rounded Rectangle 51"/>
          <p:cNvSpPr/>
          <p:nvPr/>
        </p:nvSpPr>
        <p:spPr>
          <a:xfrm>
            <a:off x="7952120" y="1887834"/>
            <a:ext cx="1065539" cy="789790"/>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Document, Encrypted digest AND Public key</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
        <p:nvSpPr>
          <p:cNvPr id="52" name="Rounded Rectangle 51"/>
          <p:cNvSpPr/>
          <p:nvPr/>
        </p:nvSpPr>
        <p:spPr>
          <a:xfrm>
            <a:off x="2214937" y="3718840"/>
            <a:ext cx="1065539" cy="35875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noProof="0" dirty="0">
                <a:solidFill>
                  <a:srgbClr val="000000"/>
                </a:solidFill>
                <a:latin typeface="Calibri"/>
                <a:cs typeface="Calibri"/>
              </a:rPr>
              <a:t>Digest decrypted</a:t>
            </a:r>
            <a:endParaRPr kumimoji="0" lang="en-US" sz="1100" b="1" i="0" u="none" strike="noStrike" kern="0" cap="none" spc="0" normalizeH="0" baseline="0" noProof="0" dirty="0">
              <a:ln>
                <a:noFill/>
              </a:ln>
              <a:solidFill>
                <a:srgbClr val="000000"/>
              </a:solidFill>
              <a:effectLst/>
              <a:uLnTx/>
              <a:uFillTx/>
              <a:latin typeface="Calibri"/>
              <a:cs typeface="Calibri"/>
            </a:endParaRPr>
          </a:p>
        </p:txBody>
      </p:sp>
    </p:spTree>
    <p:extLst>
      <p:ext uri="{BB962C8B-B14F-4D97-AF65-F5344CB8AC3E}">
        <p14:creationId xmlns:p14="http://schemas.microsoft.com/office/powerpoint/2010/main" val="1494461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419100" y="3758208"/>
            <a:ext cx="8305800" cy="2239963"/>
          </a:xfrm>
          <a:solidFill>
            <a:srgbClr val="FFCCFF"/>
          </a:solidFill>
        </p:spPr>
        <p:txBody>
          <a:bodyPr anchor="ctr"/>
          <a:lstStyle/>
          <a:p>
            <a:pPr eaLnBrk="1" hangingPunct="1">
              <a:lnSpc>
                <a:spcPct val="80000"/>
              </a:lnSpc>
              <a:buFont typeface="Wingdings" pitchFamily="2" charset="2"/>
              <a:buNone/>
            </a:pPr>
            <a:r>
              <a:rPr lang="en-US" altLang="zh-CN" sz="1400">
                <a:latin typeface="Lucida Console" pitchFamily="49" charset="0"/>
                <a:ea typeface="SimSun" pitchFamily="2" charset="-122"/>
              </a:rPr>
              <a:t>-----BEGIN PGP MESSAGE-----Version: 2.6.3ihIwDOds8UfDZJ60BA/9IkThuRPJUtYCoaYFdNusnSGg/GR91uIGh6GI5azCgk6qHVe4CRODsc0saK1e5ZHWOsTSFpIOsdofE4Nms7a70xL/WjYBN4ZBedRgUe7ox0AC3D18Z6baJ+xeSoGxbn4oOfdh+DoYjo38tltSbBmMVK4LLhLxscasVUskQDDOoA6YAAAEibz1Z3BMGTRtH1kjdb5pUTOpFvbdLXvvDFlo00QAmW6Leuwb1Q4+Ny5MSIlJ3mxxkDCjfc2qCp/KUwxhDTqW8hgoFx6O4Yynmu+OQyomA5Aloo9WEJljtuRbkGM38dD2AfqmnmkwcAp2SFOIfabaIv7AcfEwWEKQvlThpRIxi5uJjgXhXXFyLpMC4SUCeDmhYgNESVsZAY2Y+zVtMTvlQP++lHOzP3gW9HdVKAzQX4xESXq5bKPD6Wr2IZ2c4+j/psS4ytTzJMa4msL9z5L2vZF1GmsEVt8bxHWVgH1rLl4L8mmirCU3jZFjWGZY30RYjEjghgQNNgTREqRfWQW6SQWmdN60cEYOFjr8fa1PGQFL42sjBZlv7+uKbx33PLtEeRlQ==a+bB</a:t>
            </a:r>
          </a:p>
          <a:p>
            <a:pPr eaLnBrk="1" hangingPunct="1">
              <a:lnSpc>
                <a:spcPct val="80000"/>
              </a:lnSpc>
              <a:buFont typeface="Wingdings" pitchFamily="2" charset="2"/>
              <a:buNone/>
            </a:pPr>
            <a:r>
              <a:rPr lang="en-US" altLang="zh-CN" sz="1400">
                <a:latin typeface="Lucida Console" pitchFamily="49" charset="0"/>
                <a:ea typeface="SimSun" pitchFamily="2" charset="-122"/>
              </a:rPr>
              <a:t>-----END PGP MESSAGE-----</a:t>
            </a:r>
            <a:endParaRPr lang="en-US" altLang="en-US" sz="1400">
              <a:latin typeface="Lucida Console" pitchFamily="49" charset="0"/>
            </a:endParaRPr>
          </a:p>
        </p:txBody>
      </p:sp>
      <p:sp>
        <p:nvSpPr>
          <p:cNvPr id="31747" name="Rectangle 1027"/>
          <p:cNvSpPr>
            <a:spLocks noChangeArrowheads="1"/>
          </p:cNvSpPr>
          <p:nvPr/>
        </p:nvSpPr>
        <p:spPr bwMode="auto">
          <a:xfrm>
            <a:off x="730188" y="1700808"/>
            <a:ext cx="7467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eaLnBrk="1" hangingPunct="1">
              <a:spcBef>
                <a:spcPct val="50000"/>
              </a:spcBef>
            </a:pPr>
            <a:r>
              <a:rPr lang="en-US" altLang="en-US" sz="2000" dirty="0"/>
              <a:t>The digest that is sent with the message serves as a trusted, stored copy, like the password database</a:t>
            </a:r>
          </a:p>
          <a:p>
            <a:pPr marL="441325" indent="-342900" eaLnBrk="1" hangingPunct="1">
              <a:spcBef>
                <a:spcPct val="50000"/>
              </a:spcBef>
            </a:pPr>
            <a:r>
              <a:rPr lang="en-US" altLang="en-US" sz="2000" dirty="0"/>
              <a:t>The message itself does not need to be encrypted, although it can be.</a:t>
            </a:r>
          </a:p>
          <a:p>
            <a:pPr marL="441325" indent="-342900" eaLnBrk="1" hangingPunct="1">
              <a:spcBef>
                <a:spcPct val="50000"/>
              </a:spcBef>
            </a:pPr>
            <a:r>
              <a:rPr lang="en-US" altLang="en-US" sz="2000" dirty="0"/>
              <a:t>The encrypted message digest is the digital signature</a:t>
            </a:r>
          </a:p>
        </p:txBody>
      </p:sp>
      <p:sp>
        <p:nvSpPr>
          <p:cNvPr id="31748" name="Rectangle 1028"/>
          <p:cNvSpPr>
            <a:spLocks noChangeArrowheads="1"/>
          </p:cNvSpPr>
          <p:nvPr/>
        </p:nvSpPr>
        <p:spPr bwMode="auto">
          <a:xfrm>
            <a:off x="2411760" y="332656"/>
            <a:ext cx="4104456"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eaLnBrk="1" hangingPunct="1"/>
            <a:r>
              <a:rPr lang="en-US" altLang="en-US" sz="2800" b="1" dirty="0">
                <a:solidFill>
                  <a:srgbClr val="5B1868"/>
                </a:solidFill>
              </a:rPr>
              <a:t>Digital Signatures</a:t>
            </a:r>
          </a:p>
        </p:txBody>
      </p:sp>
    </p:spTree>
    <p:extLst>
      <p:ext uri="{BB962C8B-B14F-4D97-AF65-F5344CB8AC3E}">
        <p14:creationId xmlns:p14="http://schemas.microsoft.com/office/powerpoint/2010/main" val="1602870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3675" y="179388"/>
            <a:ext cx="6575425" cy="1023937"/>
          </a:xfrm>
        </p:spPr>
        <p:txBody>
          <a:bodyPr/>
          <a:lstStyle/>
          <a:p>
            <a:r>
              <a:rPr lang="en-US" altLang="en-US"/>
              <a:t>Digital signatures</a:t>
            </a:r>
          </a:p>
        </p:txBody>
      </p:sp>
      <p:sp>
        <p:nvSpPr>
          <p:cNvPr id="30723" name="Content Placeholder 2"/>
          <p:cNvSpPr>
            <a:spLocks noGrp="1"/>
          </p:cNvSpPr>
          <p:nvPr>
            <p:ph idx="1"/>
          </p:nvPr>
        </p:nvSpPr>
        <p:spPr>
          <a:xfrm>
            <a:off x="539750" y="5732463"/>
            <a:ext cx="7920038" cy="714375"/>
          </a:xfrm>
        </p:spPr>
        <p:txBody>
          <a:bodyPr/>
          <a:lstStyle/>
          <a:p>
            <a:pPr>
              <a:lnSpc>
                <a:spcPct val="90000"/>
              </a:lnSpc>
            </a:pPr>
            <a:r>
              <a:rPr lang="en-US" altLang="en-US" sz="2200"/>
              <a:t>With the corresponding public key, anyone can verify if a signature is valid with respect to a message.</a:t>
            </a:r>
          </a:p>
        </p:txBody>
      </p:sp>
      <p:grpSp>
        <p:nvGrpSpPr>
          <p:cNvPr id="30724" name="Group 20"/>
          <p:cNvGrpSpPr>
            <a:grpSpLocks/>
          </p:cNvGrpSpPr>
          <p:nvPr/>
        </p:nvGrpSpPr>
        <p:grpSpPr bwMode="auto">
          <a:xfrm>
            <a:off x="971550" y="2403475"/>
            <a:ext cx="6970713" cy="3124200"/>
            <a:chOff x="1104900" y="1066800"/>
            <a:chExt cx="6970713" cy="3124200"/>
          </a:xfrm>
        </p:grpSpPr>
        <p:sp>
          <p:nvSpPr>
            <p:cNvPr id="30727" name="Text Box 3"/>
            <p:cNvSpPr txBox="1">
              <a:spLocks noChangeArrowheads="1"/>
            </p:cNvSpPr>
            <p:nvPr/>
          </p:nvSpPr>
          <p:spPr bwMode="auto">
            <a:xfrm>
              <a:off x="1524000" y="1676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Message</a:t>
              </a:r>
            </a:p>
          </p:txBody>
        </p:sp>
        <p:sp>
          <p:nvSpPr>
            <p:cNvPr id="30728" name="Text Box 4"/>
            <p:cNvSpPr txBox="1">
              <a:spLocks noChangeArrowheads="1"/>
            </p:cNvSpPr>
            <p:nvPr/>
          </p:nvSpPr>
          <p:spPr bwMode="auto">
            <a:xfrm>
              <a:off x="5867400" y="1636713"/>
              <a:ext cx="136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latin typeface="Symbol" pitchFamily="18" charset="2"/>
                </a:rPr>
                <a:t>rfwekfs</a:t>
              </a:r>
              <a:endParaRPr lang="en-US" altLang="en-US">
                <a:latin typeface="Times New Roman" pitchFamily="18" charset="0"/>
              </a:endParaRPr>
            </a:p>
          </p:txBody>
        </p:sp>
        <p:sp>
          <p:nvSpPr>
            <p:cNvPr id="30729" name="Rectangle 5"/>
            <p:cNvSpPr>
              <a:spLocks noChangeArrowheads="1"/>
            </p:cNvSpPr>
            <p:nvPr/>
          </p:nvSpPr>
          <p:spPr bwMode="auto">
            <a:xfrm>
              <a:off x="3276600" y="1600200"/>
              <a:ext cx="1828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en-US" sz="2800"/>
                <a:t>Sign</a:t>
              </a:r>
              <a:endParaRPr lang="en-US" altLang="en-US"/>
            </a:p>
          </p:txBody>
        </p:sp>
        <p:sp>
          <p:nvSpPr>
            <p:cNvPr id="30730" name="Text Box 6"/>
            <p:cNvSpPr txBox="1">
              <a:spLocks noChangeArrowheads="1"/>
            </p:cNvSpPr>
            <p:nvPr/>
          </p:nvSpPr>
          <p:spPr bwMode="auto">
            <a:xfrm>
              <a:off x="1828800" y="1066800"/>
              <a:ext cx="1506538" cy="396875"/>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Private key</a:t>
              </a:r>
            </a:p>
          </p:txBody>
        </p:sp>
        <p:cxnSp>
          <p:nvCxnSpPr>
            <p:cNvPr id="30731" name="AutoShape 7"/>
            <p:cNvCxnSpPr>
              <a:cxnSpLocks noChangeShapeType="1"/>
              <a:stCxn id="30730" idx="3"/>
              <a:endCxn id="30729" idx="0"/>
            </p:cNvCxnSpPr>
            <p:nvPr/>
          </p:nvCxnSpPr>
          <p:spPr bwMode="auto">
            <a:xfrm>
              <a:off x="3335338" y="1265238"/>
              <a:ext cx="855662" cy="33496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2" name="AutoShape 8"/>
            <p:cNvCxnSpPr>
              <a:cxnSpLocks noChangeShapeType="1"/>
              <a:stCxn id="30728" idx="1"/>
              <a:endCxn id="30729" idx="3"/>
            </p:cNvCxnSpPr>
            <p:nvPr/>
          </p:nvCxnSpPr>
          <p:spPr bwMode="auto">
            <a:xfrm flipH="1">
              <a:off x="5105400" y="1865313"/>
              <a:ext cx="762000" cy="1587"/>
            </a:xfrm>
            <a:prstGeom prst="straightConnector1">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cxnSp>
        <p:sp>
          <p:nvSpPr>
            <p:cNvPr id="30733" name="Text Box 9"/>
            <p:cNvSpPr txBox="1">
              <a:spLocks noChangeArrowheads="1"/>
            </p:cNvSpPr>
            <p:nvPr/>
          </p:nvSpPr>
          <p:spPr bwMode="auto">
            <a:xfrm>
              <a:off x="5905500" y="321627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Message</a:t>
              </a:r>
            </a:p>
          </p:txBody>
        </p:sp>
        <p:sp>
          <p:nvSpPr>
            <p:cNvPr id="30734" name="Text Box 10"/>
            <p:cNvSpPr txBox="1">
              <a:spLocks noChangeArrowheads="1"/>
            </p:cNvSpPr>
            <p:nvPr/>
          </p:nvSpPr>
          <p:spPr bwMode="auto">
            <a:xfrm>
              <a:off x="6007100" y="3695700"/>
              <a:ext cx="136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latin typeface="Symbol" pitchFamily="18" charset="2"/>
                </a:rPr>
                <a:t>rfwekfs</a:t>
              </a:r>
              <a:endParaRPr lang="en-US" altLang="en-US">
                <a:latin typeface="Times New Roman" pitchFamily="18" charset="0"/>
              </a:endParaRPr>
            </a:p>
          </p:txBody>
        </p:sp>
        <p:sp>
          <p:nvSpPr>
            <p:cNvPr id="30735" name="Rectangle 11"/>
            <p:cNvSpPr>
              <a:spLocks noChangeArrowheads="1"/>
            </p:cNvSpPr>
            <p:nvPr/>
          </p:nvSpPr>
          <p:spPr bwMode="auto">
            <a:xfrm>
              <a:off x="3352800" y="3657600"/>
              <a:ext cx="1828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en-US" sz="2800"/>
                <a:t>Verify</a:t>
              </a:r>
              <a:endParaRPr lang="en-US" altLang="en-US"/>
            </a:p>
          </p:txBody>
        </p:sp>
        <p:sp>
          <p:nvSpPr>
            <p:cNvPr id="30736" name="Text Box 12"/>
            <p:cNvSpPr txBox="1">
              <a:spLocks noChangeArrowheads="1"/>
            </p:cNvSpPr>
            <p:nvPr/>
          </p:nvSpPr>
          <p:spPr bwMode="auto">
            <a:xfrm>
              <a:off x="1866900" y="3111500"/>
              <a:ext cx="1354138"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Public key</a:t>
              </a:r>
            </a:p>
          </p:txBody>
        </p:sp>
        <p:cxnSp>
          <p:nvCxnSpPr>
            <p:cNvPr id="30737" name="AutoShape 13"/>
            <p:cNvCxnSpPr>
              <a:cxnSpLocks noChangeShapeType="1"/>
              <a:stCxn id="30736" idx="3"/>
              <a:endCxn id="30735" idx="0"/>
            </p:cNvCxnSpPr>
            <p:nvPr/>
          </p:nvCxnSpPr>
          <p:spPr bwMode="auto">
            <a:xfrm>
              <a:off x="3221038" y="3309938"/>
              <a:ext cx="1046162" cy="34766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8" name="AutoShape 14"/>
            <p:cNvCxnSpPr>
              <a:cxnSpLocks noChangeShapeType="1"/>
              <a:stCxn id="30734" idx="1"/>
              <a:endCxn id="30735" idx="3"/>
            </p:cNvCxnSpPr>
            <p:nvPr/>
          </p:nvCxnSpPr>
          <p:spPr bwMode="auto">
            <a:xfrm flipH="1">
              <a:off x="5181600" y="3924300"/>
              <a:ext cx="825500" cy="0"/>
            </a:xfrm>
            <a:prstGeom prst="straightConnector1">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39" name="AutoShape 15"/>
            <p:cNvCxnSpPr>
              <a:cxnSpLocks noChangeShapeType="1"/>
              <a:stCxn id="30733" idx="1"/>
              <a:endCxn id="30735" idx="3"/>
            </p:cNvCxnSpPr>
            <p:nvPr/>
          </p:nvCxnSpPr>
          <p:spPr bwMode="auto">
            <a:xfrm rot="10800000" flipV="1">
              <a:off x="5181600" y="3414713"/>
              <a:ext cx="723900" cy="50958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40" name="Text Box 16"/>
            <p:cNvSpPr txBox="1">
              <a:spLocks noChangeArrowheads="1"/>
            </p:cNvSpPr>
            <p:nvPr/>
          </p:nvSpPr>
          <p:spPr bwMode="auto">
            <a:xfrm>
              <a:off x="1104900" y="3749675"/>
              <a:ext cx="171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t>Valid/Invalid</a:t>
              </a:r>
            </a:p>
          </p:txBody>
        </p:sp>
        <p:sp>
          <p:nvSpPr>
            <p:cNvPr id="30741" name="Text Box 17"/>
            <p:cNvSpPr txBox="1">
              <a:spLocks noChangeArrowheads="1"/>
            </p:cNvSpPr>
            <p:nvPr/>
          </p:nvSpPr>
          <p:spPr bwMode="auto">
            <a:xfrm>
              <a:off x="5791200" y="2081213"/>
              <a:ext cx="2284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a:t>(fixed-length signature)</a:t>
              </a:r>
            </a:p>
          </p:txBody>
        </p:sp>
        <p:sp>
          <p:nvSpPr>
            <p:cNvPr id="30742" name="Line 18"/>
            <p:cNvSpPr>
              <a:spLocks noChangeShapeType="1"/>
            </p:cNvSpPr>
            <p:nvPr/>
          </p:nvSpPr>
          <p:spPr bwMode="auto">
            <a:xfrm>
              <a:off x="2743200" y="1905000"/>
              <a:ext cx="533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3" name="Line 19"/>
            <p:cNvSpPr>
              <a:spLocks noChangeShapeType="1"/>
            </p:cNvSpPr>
            <p:nvPr/>
          </p:nvSpPr>
          <p:spPr bwMode="auto">
            <a:xfrm flipH="1">
              <a:off x="2781300" y="3978275"/>
              <a:ext cx="533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grpSp>
      <p:sp>
        <p:nvSpPr>
          <p:cNvPr id="22" name="Content Placeholder 2"/>
          <p:cNvSpPr txBox="1">
            <a:spLocks/>
          </p:cNvSpPr>
          <p:nvPr/>
        </p:nvSpPr>
        <p:spPr bwMode="auto">
          <a:xfrm>
            <a:off x="395288" y="1557338"/>
            <a:ext cx="792162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a:lnSpc>
                <a:spcPct val="90000"/>
              </a:lnSpc>
              <a:defRPr/>
            </a:pPr>
            <a:r>
              <a:rPr lang="en-US" altLang="en-US" sz="2200" kern="0" dirty="0"/>
              <a:t>Only the signer (who has a private key) can generate a valid signature.</a:t>
            </a:r>
          </a:p>
        </p:txBody>
      </p:sp>
      <p:cxnSp>
        <p:nvCxnSpPr>
          <p:cNvPr id="30726" name="Straight Connector 2"/>
          <p:cNvCxnSpPr>
            <a:cxnSpLocks noChangeShapeType="1"/>
          </p:cNvCxnSpPr>
          <p:nvPr/>
        </p:nvCxnSpPr>
        <p:spPr bwMode="auto">
          <a:xfrm>
            <a:off x="250825" y="4005263"/>
            <a:ext cx="8642350" cy="0"/>
          </a:xfrm>
          <a:prstGeom prst="line">
            <a:avLst/>
          </a:prstGeom>
          <a:noFill/>
          <a:ln w="50800" cmpd="dbl"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96949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4.xml><?xml version="1.0" encoding="utf-8"?>
<a:theme xmlns:a="http://schemas.openxmlformats.org/drawingml/2006/main" name="2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5.xml><?xml version="1.0" encoding="utf-8"?>
<a:theme xmlns:a="http://schemas.openxmlformats.org/drawingml/2006/main" name="4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ppt/theme/theme6.xml><?xml version="1.0" encoding="utf-8"?>
<a:theme xmlns:a="http://schemas.openxmlformats.org/drawingml/2006/main" name="5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ppt/theme/theme7.xml><?xml version="1.0" encoding="utf-8"?>
<a:theme xmlns:a="http://schemas.openxmlformats.org/drawingml/2006/main" name="2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ppt/theme/theme9.xml><?xml version="1.0" encoding="utf-8"?>
<a:theme xmlns:a="http://schemas.openxmlformats.org/drawingml/2006/main" name="7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3720</TotalTime>
  <Words>1834</Words>
  <Application>Microsoft Office PowerPoint</Application>
  <PresentationFormat>On-screen Show (4:3)</PresentationFormat>
  <Paragraphs>269</Paragraphs>
  <Slides>36</Slides>
  <Notes>4</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36</vt:i4>
      </vt:variant>
    </vt:vector>
  </HeadingPairs>
  <TitlesOfParts>
    <vt:vector size="46" baseType="lpstr">
      <vt:lpstr>APU Clean</vt:lpstr>
      <vt:lpstr>1_APU Clean</vt:lpstr>
      <vt:lpstr>LO-CompTIA</vt:lpstr>
      <vt:lpstr>2_LO-CompTIA</vt:lpstr>
      <vt:lpstr>4_LO-CompTIA</vt:lpstr>
      <vt:lpstr>5_LO-CompTIA</vt:lpstr>
      <vt:lpstr>2_APU Clean</vt:lpstr>
      <vt:lpstr>6_LO-CompTIA</vt:lpstr>
      <vt:lpstr>7_LO-CompTIA</vt:lpstr>
      <vt:lpstr>Bitmap Image</vt:lpstr>
      <vt:lpstr>System and Network Administration</vt:lpstr>
      <vt:lpstr>Cryptographic Techniques</vt:lpstr>
      <vt:lpstr>Security Protocols</vt:lpstr>
      <vt:lpstr>Public Key Cryptography</vt:lpstr>
      <vt:lpstr>Security Protocols</vt:lpstr>
      <vt:lpstr>Digital Signatures</vt:lpstr>
      <vt:lpstr>Digital Signatures</vt:lpstr>
      <vt:lpstr>PowerPoint Presentation</vt:lpstr>
      <vt:lpstr>Digital signatures</vt:lpstr>
      <vt:lpstr>Digital Signatures</vt:lpstr>
      <vt:lpstr>PowerPoint Presentation</vt:lpstr>
      <vt:lpstr>Key Exchange</vt:lpstr>
      <vt:lpstr>Key Exchange (Cont.)</vt:lpstr>
      <vt:lpstr>Public key cryptography as described so far still has a missing link</vt:lpstr>
      <vt:lpstr>Security Protocols</vt:lpstr>
      <vt:lpstr>PowerPoint Presentation</vt:lpstr>
      <vt:lpstr>Mutual Authentication</vt:lpstr>
      <vt:lpstr>Public Key Infrastructure (PKI)</vt:lpstr>
      <vt:lpstr>Public Key Infrastructure (PKI)</vt:lpstr>
      <vt:lpstr>PowerPoint Presentation</vt:lpstr>
      <vt:lpstr>Digital Certificate</vt:lpstr>
      <vt:lpstr>X.509</vt:lpstr>
      <vt:lpstr>Types of Certificates</vt:lpstr>
      <vt:lpstr>PowerPoint Presentation</vt:lpstr>
      <vt:lpstr>CA Hierarchies</vt:lpstr>
      <vt:lpstr>The Root CA</vt:lpstr>
      <vt:lpstr>PKI: CA Hierarchy</vt:lpstr>
      <vt:lpstr>Local Certificate Manager</vt:lpstr>
      <vt:lpstr>User Certificate Manager</vt:lpstr>
      <vt:lpstr>PowerPoint Presentation</vt:lpstr>
      <vt:lpstr>PKI in Practice</vt:lpstr>
      <vt:lpstr>PKI in Practice</vt:lpstr>
      <vt:lpstr>Process of Obtaining Digital Certificate</vt:lpstr>
      <vt:lpstr>Self-signed certificate: Encryption vs. Trust</vt:lpstr>
      <vt:lpstr>PowerPoint Presentation</vt:lpstr>
      <vt:lpstr>PowerPoint Presentation</vt:lpstr>
    </vt:vector>
  </TitlesOfParts>
  <Company>Henry Linger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user</cp:lastModifiedBy>
  <cp:revision>367</cp:revision>
  <cp:lastPrinted>2007-07-15T04:59:23Z</cp:lastPrinted>
  <dcterms:modified xsi:type="dcterms:W3CDTF">2021-07-27T05:18:19Z</dcterms:modified>
</cp:coreProperties>
</file>