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6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7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8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4267" r:id="rId2"/>
    <p:sldMasterId id="2147484638" r:id="rId3"/>
    <p:sldMasterId id="2147484661" r:id="rId4"/>
    <p:sldMasterId id="2147484684" r:id="rId5"/>
    <p:sldMasterId id="2147484706" r:id="rId6"/>
    <p:sldMasterId id="2147484729" r:id="rId7"/>
    <p:sldMasterId id="2147484753" r:id="rId8"/>
    <p:sldMasterId id="2147484777" r:id="rId9"/>
  </p:sldMasterIdLst>
  <p:notesMasterIdLst>
    <p:notesMasterId r:id="rId44"/>
  </p:notesMasterIdLst>
  <p:handoutMasterIdLst>
    <p:handoutMasterId r:id="rId45"/>
  </p:handoutMasterIdLst>
  <p:sldIdLst>
    <p:sldId id="914" r:id="rId10"/>
    <p:sldId id="918" r:id="rId11"/>
    <p:sldId id="1062" r:id="rId12"/>
    <p:sldId id="1070" r:id="rId13"/>
    <p:sldId id="1065" r:id="rId14"/>
    <p:sldId id="1066" r:id="rId15"/>
    <p:sldId id="1067" r:id="rId16"/>
    <p:sldId id="1068" r:id="rId17"/>
    <p:sldId id="1069" r:id="rId18"/>
    <p:sldId id="1081" r:id="rId19"/>
    <p:sldId id="1082" r:id="rId20"/>
    <p:sldId id="1075" r:id="rId21"/>
    <p:sldId id="1061" r:id="rId22"/>
    <p:sldId id="1071" r:id="rId23"/>
    <p:sldId id="1079" r:id="rId24"/>
    <p:sldId id="1080" r:id="rId25"/>
    <p:sldId id="1039" r:id="rId26"/>
    <p:sldId id="1074" r:id="rId27"/>
    <p:sldId id="996" r:id="rId28"/>
    <p:sldId id="997" r:id="rId29"/>
    <p:sldId id="1076" r:id="rId30"/>
    <p:sldId id="1077" r:id="rId31"/>
    <p:sldId id="1041" r:id="rId32"/>
    <p:sldId id="998" r:id="rId33"/>
    <p:sldId id="1032" r:id="rId34"/>
    <p:sldId id="1034" r:id="rId35"/>
    <p:sldId id="1033" r:id="rId36"/>
    <p:sldId id="1078" r:id="rId37"/>
    <p:sldId id="999" r:id="rId38"/>
    <p:sldId id="1007" r:id="rId39"/>
    <p:sldId id="1008" r:id="rId40"/>
    <p:sldId id="1003" r:id="rId41"/>
    <p:sldId id="1072" r:id="rId42"/>
    <p:sldId id="1040" r:id="rId4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00CC"/>
    <a:srgbClr val="FF3300"/>
    <a:srgbClr val="00528B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>
        <p:scale>
          <a:sx n="75" d="100"/>
          <a:sy n="75" d="100"/>
        </p:scale>
        <p:origin x="-7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3DCCD4-41D1-45F9-BBB3-0E5B95CE5A8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3798630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B5ADEFE-5CE5-43B9-9792-F6A74287512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38092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5ADEFE-5CE5-43B9-9792-F6A742875122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89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AE1683-6B4C-4EF7-B203-D4E9A4C384DF}" type="slidenum">
              <a:rPr lang="en-AU" altLang="en-US" smtClean="0">
                <a:solidFill>
                  <a:prstClr val="black"/>
                </a:solidFill>
              </a:rPr>
              <a:pPr/>
              <a:t>6</a:t>
            </a:fld>
            <a:endParaRPr lang="en-AU" altLang="en-US" smtClean="0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5625"/>
            <a:ext cx="3641725" cy="2730500"/>
          </a:xfrm>
          <a:ln w="12700" cap="flat">
            <a:solidFill>
              <a:schemeClr val="tx1"/>
            </a:solidFill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244" y="3474962"/>
            <a:ext cx="7044630" cy="3289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91" tIns="48146" rIns="96291" bIns="48146"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w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wmf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wmf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wmf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.w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.wmf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.wmf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w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w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wmf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w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w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wmf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wmf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w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09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32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888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55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46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35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87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4115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279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65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8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5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669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6438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4423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9877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36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70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475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132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699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2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77799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618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742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5754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523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3369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30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002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4780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194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543300" y="6507163"/>
            <a:ext cx="5000625" cy="274637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alibri"/>
              </a:rPr>
              <a:t>Copyright (c) 2018 CompTIA Properties, LLC. All Rights Reserved.  |  CompTIA.org</a:t>
            </a:r>
          </a:p>
        </p:txBody>
      </p:sp>
      <p:pic>
        <p:nvPicPr>
          <p:cNvPr id="5" name="Picture 7" descr="CompTIA_logo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86538"/>
            <a:ext cx="6127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/>
            </a:extLst>
          </p:cNvPr>
          <p:cNvSpPr txBox="1">
            <a:spLocks/>
          </p:cNvSpPr>
          <p:nvPr userDrawn="1"/>
        </p:nvSpPr>
        <p:spPr>
          <a:xfrm>
            <a:off x="3543300" y="6507163"/>
            <a:ext cx="5000625" cy="274637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alibri"/>
              </a:rPr>
              <a:t>Copyright (c) 2018 CompTIA Properties, LLC. All Rights Reserved.  |  CompTIA.org</a:t>
            </a:r>
          </a:p>
        </p:txBody>
      </p:sp>
      <p:pic>
        <p:nvPicPr>
          <p:cNvPr id="7" name="Picture 9" descr="CompTIA_logo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86538"/>
            <a:ext cx="6127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7163"/>
            <a:ext cx="261937" cy="2730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defTabSz="45720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69727B"/>
                </a:solidFill>
                <a:latin typeface="Calibri"/>
              </a:defRPr>
            </a:lvl1pPr>
          </a:lstStyle>
          <a:p>
            <a:pPr>
              <a:defRPr/>
            </a:pPr>
            <a:fld id="{D9FF792F-FE50-4BAA-B149-A57C41D54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7566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86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880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9525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3775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7215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8436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4741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1539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4790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96413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52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2947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43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274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762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7636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185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0931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50194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23007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80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524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3791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8870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274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4614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333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87693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686521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292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5648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661353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33295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4011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0394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875798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05545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73402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90271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081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8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63175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463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963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4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8939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176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872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364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1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375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45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05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46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25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59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63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6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0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4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42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147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249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5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834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4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869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49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93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6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482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4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00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42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12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6900" y="6727825"/>
            <a:ext cx="2133600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Slide </a:t>
            </a:r>
            <a:fld id="{870DD5CD-49D7-9640-A75B-C37B075FCBF1}" type="slidenum">
              <a:rPr lang="en-US" smtClean="0">
                <a:solidFill>
                  <a:srgbClr val="000000"/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  <a:latin typeface="Calibri"/>
              </a:rPr>
              <a:t> of 92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4977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4439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157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28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438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479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0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41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933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419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0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5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747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61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8716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79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055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59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14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899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221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62697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71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93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870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7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65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306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81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886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54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3720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06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13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54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99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9196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492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354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9354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312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9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035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189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897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6122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367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092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4324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428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2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6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image" Target="../media/image11.jpeg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1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37.xml"/><Relationship Id="rId21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slideLayout" Target="../slideLayouts/slideLayout151.xml"/><Relationship Id="rId25" Type="http://schemas.openxmlformats.org/officeDocument/2006/relationships/image" Target="../media/image11.jpeg"/><Relationship Id="rId2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50.xml"/><Relationship Id="rId2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24" Type="http://schemas.openxmlformats.org/officeDocument/2006/relationships/theme" Target="../theme/theme8.xml"/><Relationship Id="rId5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9.xml"/><Relationship Id="rId23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44.xml"/><Relationship Id="rId19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8.xml"/><Relationship Id="rId22" Type="http://schemas.openxmlformats.org/officeDocument/2006/relationships/slideLayout" Target="../slideLayouts/slideLayout15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/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09" r:id="rId2"/>
    <p:sldLayoutId id="2147484610" r:id="rId3"/>
    <p:sldLayoutId id="2147484611" r:id="rId4"/>
    <p:sldLayoutId id="2147484612" r:id="rId5"/>
    <p:sldLayoutId id="2147484613" r:id="rId6"/>
    <p:sldLayoutId id="2147484614" r:id="rId7"/>
    <p:sldLayoutId id="2147484615" r:id="rId8"/>
    <p:sldLayoutId id="2147484616" r:id="rId9"/>
    <p:sldLayoutId id="2147484617" r:id="rId10"/>
    <p:sldLayoutId id="2147484618" r:id="rId11"/>
    <p:sldLayoutId id="2147484619" r:id="rId12"/>
    <p:sldLayoutId id="2147484635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  <p:sldLayoutId id="2147484632" r:id="rId12"/>
    <p:sldLayoutId id="2147484636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062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42" r:id="rId4"/>
    <p:sldLayoutId id="2147484643" r:id="rId5"/>
    <p:sldLayoutId id="2147484644" r:id="rId6"/>
    <p:sldLayoutId id="2147484645" r:id="rId7"/>
    <p:sldLayoutId id="2147484646" r:id="rId8"/>
    <p:sldLayoutId id="2147484647" r:id="rId9"/>
    <p:sldLayoutId id="2147484648" r:id="rId10"/>
    <p:sldLayoutId id="2147484649" r:id="rId11"/>
    <p:sldLayoutId id="2147484650" r:id="rId12"/>
    <p:sldLayoutId id="2147484651" r:id="rId13"/>
    <p:sldLayoutId id="2147484652" r:id="rId14"/>
    <p:sldLayoutId id="2147484653" r:id="rId15"/>
    <p:sldLayoutId id="2147484654" r:id="rId16"/>
    <p:sldLayoutId id="2147484655" r:id="rId17"/>
    <p:sldLayoutId id="2147484656" r:id="rId18"/>
    <p:sldLayoutId id="2147484657" r:id="rId19"/>
    <p:sldLayoutId id="2147484658" r:id="rId20"/>
    <p:sldLayoutId id="2147484659" r:id="rId21"/>
    <p:sldLayoutId id="214748466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616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  <p:sldLayoutId id="2147484673" r:id="rId12"/>
    <p:sldLayoutId id="2147484674" r:id="rId13"/>
    <p:sldLayoutId id="2147484675" r:id="rId14"/>
    <p:sldLayoutId id="2147484676" r:id="rId15"/>
    <p:sldLayoutId id="2147484677" r:id="rId16"/>
    <p:sldLayoutId id="2147484678" r:id="rId17"/>
    <p:sldLayoutId id="2147484679" r:id="rId18"/>
    <p:sldLayoutId id="2147484680" r:id="rId19"/>
    <p:sldLayoutId id="2147484681" r:id="rId20"/>
    <p:sldLayoutId id="2147484682" r:id="rId21"/>
    <p:sldLayoutId id="2147484683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051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5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  <p:sldLayoutId id="2147484694" r:id="rId10"/>
    <p:sldLayoutId id="2147484695" r:id="rId11"/>
    <p:sldLayoutId id="2147484696" r:id="rId12"/>
    <p:sldLayoutId id="2147484697" r:id="rId13"/>
    <p:sldLayoutId id="2147484698" r:id="rId14"/>
    <p:sldLayoutId id="2147484699" r:id="rId15"/>
    <p:sldLayoutId id="2147484700" r:id="rId16"/>
    <p:sldLayoutId id="2147484701" r:id="rId17"/>
    <p:sldLayoutId id="2147484702" r:id="rId18"/>
    <p:sldLayoutId id="2147484703" r:id="rId19"/>
    <p:sldLayoutId id="2147484704" r:id="rId20"/>
    <p:sldLayoutId id="2147484705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2858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7" r:id="rId1"/>
    <p:sldLayoutId id="2147484708" r:id="rId2"/>
    <p:sldLayoutId id="2147484709" r:id="rId3"/>
    <p:sldLayoutId id="2147484710" r:id="rId4"/>
    <p:sldLayoutId id="2147484711" r:id="rId5"/>
    <p:sldLayoutId id="2147484712" r:id="rId6"/>
    <p:sldLayoutId id="2147484713" r:id="rId7"/>
    <p:sldLayoutId id="2147484714" r:id="rId8"/>
    <p:sldLayoutId id="2147484715" r:id="rId9"/>
    <p:sldLayoutId id="2147484716" r:id="rId10"/>
    <p:sldLayoutId id="2147484717" r:id="rId11"/>
    <p:sldLayoutId id="2147484718" r:id="rId12"/>
    <p:sldLayoutId id="2147484719" r:id="rId13"/>
    <p:sldLayoutId id="2147484720" r:id="rId14"/>
    <p:sldLayoutId id="2147484721" r:id="rId15"/>
    <p:sldLayoutId id="2147484722" r:id="rId16"/>
    <p:sldLayoutId id="2147484723" r:id="rId17"/>
    <p:sldLayoutId id="2147484724" r:id="rId18"/>
    <p:sldLayoutId id="2147484725" r:id="rId19"/>
    <p:sldLayoutId id="2147484726" r:id="rId20"/>
    <p:sldLayoutId id="214748472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55742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31" r:id="rId2"/>
    <p:sldLayoutId id="2147484732" r:id="rId3"/>
    <p:sldLayoutId id="2147484733" r:id="rId4"/>
    <p:sldLayoutId id="2147484734" r:id="rId5"/>
    <p:sldLayoutId id="2147484735" r:id="rId6"/>
    <p:sldLayoutId id="2147484736" r:id="rId7"/>
    <p:sldLayoutId id="2147484737" r:id="rId8"/>
    <p:sldLayoutId id="2147484738" r:id="rId9"/>
    <p:sldLayoutId id="2147484739" r:id="rId10"/>
    <p:sldLayoutId id="2147484740" r:id="rId11"/>
    <p:sldLayoutId id="2147484741" r:id="rId12"/>
    <p:sldLayoutId id="2147484742" r:id="rId13"/>
    <p:sldLayoutId id="2147484743" r:id="rId14"/>
    <p:sldLayoutId id="2147484744" r:id="rId15"/>
    <p:sldLayoutId id="2147484745" r:id="rId16"/>
    <p:sldLayoutId id="2147484746" r:id="rId17"/>
    <p:sldLayoutId id="2147484747" r:id="rId18"/>
    <p:sldLayoutId id="2147484748" r:id="rId19"/>
    <p:sldLayoutId id="2147484749" r:id="rId20"/>
    <p:sldLayoutId id="2147484750" r:id="rId21"/>
    <p:sldLayoutId id="2147484752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400914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4" r:id="rId1"/>
    <p:sldLayoutId id="2147484755" r:id="rId2"/>
    <p:sldLayoutId id="2147484756" r:id="rId3"/>
    <p:sldLayoutId id="2147484757" r:id="rId4"/>
    <p:sldLayoutId id="2147484758" r:id="rId5"/>
    <p:sldLayoutId id="2147484759" r:id="rId6"/>
    <p:sldLayoutId id="2147484760" r:id="rId7"/>
    <p:sldLayoutId id="2147484761" r:id="rId8"/>
    <p:sldLayoutId id="2147484762" r:id="rId9"/>
    <p:sldLayoutId id="2147484763" r:id="rId10"/>
    <p:sldLayoutId id="2147484764" r:id="rId11"/>
    <p:sldLayoutId id="2147484765" r:id="rId12"/>
    <p:sldLayoutId id="2147484766" r:id="rId13"/>
    <p:sldLayoutId id="2147484767" r:id="rId14"/>
    <p:sldLayoutId id="2147484768" r:id="rId15"/>
    <p:sldLayoutId id="2147484769" r:id="rId16"/>
    <p:sldLayoutId id="2147484770" r:id="rId17"/>
    <p:sldLayoutId id="2147484771" r:id="rId18"/>
    <p:sldLayoutId id="2147484772" r:id="rId19"/>
    <p:sldLayoutId id="2147484773" r:id="rId20"/>
    <p:sldLayoutId id="2147484774" r:id="rId21"/>
    <p:sldLayoutId id="2147484775" r:id="rId22"/>
    <p:sldLayoutId id="2147484776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9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781" r:id="rId4"/>
    <p:sldLayoutId id="2147484782" r:id="rId5"/>
    <p:sldLayoutId id="2147484783" r:id="rId6"/>
    <p:sldLayoutId id="2147484784" r:id="rId7"/>
    <p:sldLayoutId id="2147484785" r:id="rId8"/>
    <p:sldLayoutId id="2147484786" r:id="rId9"/>
    <p:sldLayoutId id="2147484787" r:id="rId10"/>
    <p:sldLayoutId id="2147484788" r:id="rId11"/>
    <p:sldLayoutId id="2147484789" r:id="rId12"/>
    <p:sldLayoutId id="2147484790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6.xml"/><Relationship Id="rId6" Type="http://schemas.openxmlformats.org/officeDocument/2006/relationships/image" Target="../media/image1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6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stackexchange.com/questions/112768/why-are-self-signed-certificates-not-trusted-and-is-there-a-way-to-make-them-tr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8.png"/><Relationship Id="rId7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5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dirty="0" smtClean="0"/>
              <a:t>SSL/TLS and </a:t>
            </a:r>
          </a:p>
          <a:p>
            <a:r>
              <a:rPr lang="en-US" altLang="en-US" dirty="0" smtClean="0"/>
              <a:t>Tunnels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635" y="1945804"/>
            <a:ext cx="6551613" cy="3025775"/>
          </a:xfrm>
        </p:spPr>
      </p:pic>
      <p:pic>
        <p:nvPicPr>
          <p:cNvPr id="133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8" y="3034804"/>
            <a:ext cx="50577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6083523" y="2272060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7686501" y="3429000"/>
            <a:ext cx="719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307976"/>
            <a:ext cx="7042150" cy="960784"/>
          </a:xfrm>
        </p:spPr>
        <p:txBody>
          <a:bodyPr/>
          <a:lstStyle/>
          <a:p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Chrome</a:t>
            </a:r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307976"/>
            <a:ext cx="7042150" cy="960784"/>
          </a:xfrm>
        </p:spPr>
        <p:txBody>
          <a:bodyPr/>
          <a:lstStyle/>
          <a:p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Chrome</a:t>
            </a:r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1" name="Content Placeholder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895" y="2249512"/>
            <a:ext cx="2808312" cy="3506885"/>
          </a:xfrm>
        </p:spPr>
      </p:pic>
      <p:pic>
        <p:nvPicPr>
          <p:cNvPr id="1434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356" y="2276872"/>
            <a:ext cx="2769541" cy="34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51520" y="1484784"/>
            <a:ext cx="719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 smtClean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58" y="2276872"/>
            <a:ext cx="2760956" cy="34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3325722" y="1491531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237558" y="1499865"/>
            <a:ext cx="720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 smtClean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599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92" y="476672"/>
            <a:ext cx="8455567" cy="844611"/>
          </a:xfrm>
        </p:spPr>
        <p:txBody>
          <a:bodyPr/>
          <a:lstStyle/>
          <a:p>
            <a:r>
              <a:rPr lang="en-US" dirty="0"/>
              <a:t>Secure </a:t>
            </a:r>
            <a:r>
              <a:rPr lang="en-US" dirty="0" smtClean="0"/>
              <a:t>Shell (</a:t>
            </a:r>
            <a:r>
              <a:rPr lang="en-US" dirty="0" err="1" smtClean="0"/>
              <a:t>ssh</a:t>
            </a:r>
            <a:r>
              <a:rPr lang="en-US" dirty="0" smtClean="0"/>
              <a:t>, </a:t>
            </a:r>
            <a:r>
              <a:rPr lang="en-US" dirty="0" err="1" smtClean="0"/>
              <a:t>scp</a:t>
            </a:r>
            <a:r>
              <a:rPr lang="en-US" dirty="0" smtClean="0"/>
              <a:t>, </a:t>
            </a:r>
            <a:r>
              <a:rPr lang="en-US" dirty="0" err="1" smtClean="0"/>
              <a:t>sftp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64" y="2483553"/>
            <a:ext cx="8449393" cy="1584176"/>
          </a:xfrm>
        </p:spPr>
        <p:txBody>
          <a:bodyPr>
            <a:noAutofit/>
          </a:bodyPr>
          <a:lstStyle/>
          <a:p>
            <a:r>
              <a:rPr lang="en-US" sz="2000" dirty="0"/>
              <a:t>Consists of a client and server.</a:t>
            </a:r>
          </a:p>
          <a:p>
            <a:r>
              <a:rPr lang="en-US" sz="2000" dirty="0" err="1"/>
              <a:t>s</a:t>
            </a:r>
            <a:r>
              <a:rPr lang="en-US" sz="2000" dirty="0" err="1" smtClean="0"/>
              <a:t>sh</a:t>
            </a:r>
            <a:r>
              <a:rPr lang="en-US" sz="2000" dirty="0" smtClean="0"/>
              <a:t> for </a:t>
            </a:r>
            <a:r>
              <a:rPr lang="en-US" sz="2000" dirty="0"/>
              <a:t>remote login sessions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Provides secure copy (</a:t>
            </a:r>
            <a:r>
              <a:rPr lang="en-US" sz="2000" dirty="0" err="1" smtClean="0"/>
              <a:t>scp</a:t>
            </a:r>
            <a:r>
              <a:rPr lang="en-US" sz="2000" dirty="0" smtClean="0"/>
              <a:t>) and file transfer (</a:t>
            </a:r>
            <a:r>
              <a:rPr lang="en-US" sz="2000" dirty="0" err="1" smtClean="0"/>
              <a:t>sftp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Entire session is encrypted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180" y="1484784"/>
            <a:ext cx="6308977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protocol used </a:t>
            </a:r>
            <a:r>
              <a:rPr lang="en-US" sz="2400" dirty="0" smtClean="0">
                <a:solidFill>
                  <a:srgbClr val="ED1C24"/>
                </a:solidFill>
              </a:rPr>
              <a:t>for </a:t>
            </a:r>
            <a:r>
              <a:rPr lang="en-US" sz="2400" dirty="0">
                <a:solidFill>
                  <a:srgbClr val="ED1C24"/>
                </a:solidFill>
              </a:rPr>
              <a:t>secure remote access and secure transfer of data.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99592" y="4194667"/>
            <a:ext cx="7849190" cy="2337482"/>
            <a:chOff x="530225" y="4083551"/>
            <a:chExt cx="7849190" cy="2337482"/>
          </a:xfrm>
        </p:grpSpPr>
        <p:grpSp>
          <p:nvGrpSpPr>
            <p:cNvPr id="24" name="Group 23"/>
            <p:cNvGrpSpPr/>
            <p:nvPr/>
          </p:nvGrpSpPr>
          <p:grpSpPr>
            <a:xfrm>
              <a:off x="530225" y="4083551"/>
              <a:ext cx="7200336" cy="2337482"/>
              <a:chOff x="450850" y="4083551"/>
              <a:chExt cx="7200336" cy="2337482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H="1" flipV="1">
                <a:off x="1020426" y="5807075"/>
                <a:ext cx="66307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4678" y="5446567"/>
                <a:ext cx="915837" cy="793505"/>
              </a:xfrm>
              <a:prstGeom prst="rect">
                <a:avLst/>
              </a:prstGeom>
            </p:spPr>
          </p:pic>
          <p:pic>
            <p:nvPicPr>
              <p:cNvPr id="9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850" y="5265607"/>
                <a:ext cx="1236795" cy="1155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2428834" y="4317299"/>
                <a:ext cx="1186495" cy="11154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12" name="Picture 2" descr="D:\content\093022\tunne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3806" y="5518587"/>
                <a:ext cx="2581587" cy="545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3689300" y="5606874"/>
                <a:ext cx="156226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457200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Calibri"/>
                    <a:cs typeface="Arial" charset="0"/>
                  </a:rPr>
                  <a:t>SSH Tunnel</a:t>
                </a: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H="1" flipV="1">
                <a:off x="5159843" y="4327656"/>
                <a:ext cx="1186495" cy="11154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9" name="Rounded Rectangle 17"/>
              <p:cNvSpPr/>
              <p:nvPr/>
            </p:nvSpPr>
            <p:spPr>
              <a:xfrm>
                <a:off x="3615329" y="4083551"/>
                <a:ext cx="1636238" cy="272213"/>
              </a:xfrm>
              <a:prstGeom prst="roundRect">
                <a:avLst/>
              </a:prstGeom>
              <a:gradFill flip="none" rotWithShape="0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Session is encrypted</a:t>
                </a:r>
              </a:p>
            </p:txBody>
          </p:sp>
          <p:pic>
            <p:nvPicPr>
              <p:cNvPr id="15" name="Picture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7142" y="5491960"/>
                <a:ext cx="338788" cy="488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8684" y="5435939"/>
                <a:ext cx="915837" cy="793505"/>
              </a:xfrm>
              <a:prstGeom prst="rect">
                <a:avLst/>
              </a:prstGeom>
            </p:spPr>
          </p:pic>
          <p:pic>
            <p:nvPicPr>
              <p:cNvPr id="23" name="Picture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0938" y="5491960"/>
                <a:ext cx="338788" cy="488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1125" y="5238975"/>
              <a:ext cx="738290" cy="106218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821003" y="2708920"/>
            <a:ext cx="197135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Similar to using </a:t>
            </a:r>
          </a:p>
          <a:p>
            <a:pPr algn="ctr"/>
            <a:r>
              <a:rPr lang="en-US" dirty="0" smtClean="0"/>
              <a:t>telnet / ftp / </a:t>
            </a:r>
            <a:r>
              <a:rPr lang="en-US" dirty="0" err="1" smtClean="0"/>
              <a:t>tftp</a:t>
            </a:r>
            <a:r>
              <a:rPr lang="en-US" dirty="0" smtClean="0"/>
              <a:t> with </a:t>
            </a:r>
            <a:r>
              <a:rPr lang="en-US" dirty="0" err="1" smtClean="0"/>
              <a:t>stunnel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0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Ports and Port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2528"/>
          </a:xfrm>
        </p:spPr>
        <p:txBody>
          <a:bodyPr/>
          <a:lstStyle/>
          <a:p>
            <a:r>
              <a:rPr lang="en-US" sz="2400" dirty="0"/>
              <a:t>Client computers connect to server programs through a designated port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Port is a “Layer 4” concept – TCP header</a:t>
            </a:r>
            <a:endParaRPr lang="en-US" sz="2400" dirty="0"/>
          </a:p>
          <a:p>
            <a:r>
              <a:rPr lang="en-US" sz="2400" dirty="0"/>
              <a:t>All ports assigned are between the numbers 0 and 65535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980728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Port</a:t>
            </a:r>
            <a:r>
              <a:rPr lang="en-US" sz="2400" dirty="0">
                <a:solidFill>
                  <a:srgbClr val="ED1C24"/>
                </a:solidFill>
              </a:rPr>
              <a:t>: The endpoint of a logical network connection.</a:t>
            </a:r>
          </a:p>
        </p:txBody>
      </p:sp>
      <p:graphicFrame>
        <p:nvGraphicFramePr>
          <p:cNvPr id="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20672"/>
              </p:ext>
            </p:extLst>
          </p:nvPr>
        </p:nvGraphicFramePr>
        <p:xfrm>
          <a:off x="5508104" y="3717032"/>
          <a:ext cx="2736304" cy="1990584"/>
        </p:xfrm>
        <a:graphic>
          <a:graphicData uri="http://schemas.openxmlformats.org/drawingml/2006/table">
            <a:tbl>
              <a:tblPr/>
              <a:tblGrid>
                <a:gridCol w="9657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0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56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67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DHCP (server)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68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DHCP (client)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587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Submission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4503147"/>
                  </a:ext>
                </a:extLst>
              </a:tr>
            </a:tbl>
          </a:graphicData>
        </a:graphic>
      </p:graphicFrame>
      <p:graphicFrame>
        <p:nvGraphicFramePr>
          <p:cNvPr id="8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08281"/>
              </p:ext>
            </p:extLst>
          </p:nvPr>
        </p:nvGraphicFramePr>
        <p:xfrm>
          <a:off x="611560" y="3717032"/>
          <a:ext cx="4232584" cy="2386824"/>
        </p:xfrm>
        <a:graphic>
          <a:graphicData uri="http://schemas.openxmlformats.org/drawingml/2006/table">
            <a:tbl>
              <a:tblPr/>
              <a:tblGrid>
                <a:gridCol w="776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/>
                <a:gridCol w="1080121"/>
              </a:tblGrid>
              <a:tr h="4056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Secure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/>
                        </a:rPr>
                        <a:t>Port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Telnet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SSH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25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SMTP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SMTPS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465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80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HTTP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HTTPS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443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143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IMAP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IMAPS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993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4503147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389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LDAP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LDAPS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636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516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Configure Security</a:t>
            </a:r>
          </a:p>
        </p:txBody>
      </p:sp>
      <p:pic>
        <p:nvPicPr>
          <p:cNvPr id="286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70104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7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stunnel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001000" cy="4572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We use </a:t>
            </a:r>
            <a:r>
              <a:rPr lang="en-US" altLang="en-US" dirty="0" err="1" smtClean="0"/>
              <a:t>stunnel</a:t>
            </a:r>
            <a:r>
              <a:rPr lang="en-US" altLang="en-US" dirty="0" smtClean="0"/>
              <a:t> rather than the native SSL capabilities of postfix, dovecot, and </a:t>
            </a:r>
            <a:r>
              <a:rPr lang="en-US" altLang="en-US" dirty="0" err="1" smtClean="0"/>
              <a:t>ldap</a:t>
            </a:r>
            <a:r>
              <a:rPr lang="en-US" altLang="en-US" dirty="0" smtClean="0"/>
              <a:t> because it is simpler to have one configuration and adapt it rather than </a:t>
            </a:r>
            <a:r>
              <a:rPr lang="en-US" altLang="en-US" dirty="0" err="1" smtClean="0"/>
              <a:t>munging</a:t>
            </a:r>
            <a:r>
              <a:rPr lang="en-US" altLang="en-US" dirty="0" smtClean="0"/>
              <a:t> all of the </a:t>
            </a:r>
            <a:r>
              <a:rPr lang="en-US" altLang="en-US" dirty="0" err="1" smtClean="0"/>
              <a:t>config</a:t>
            </a:r>
            <a:r>
              <a:rPr lang="en-US" altLang="en-US" dirty="0" smtClean="0"/>
              <a:t> files ...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and it demonstrates the concept of port forwarding.</a:t>
            </a:r>
          </a:p>
        </p:txBody>
      </p:sp>
    </p:spTree>
    <p:extLst>
      <p:ext uri="{BB962C8B-B14F-4D97-AF65-F5344CB8AC3E}">
        <p14:creationId xmlns:p14="http://schemas.microsoft.com/office/powerpoint/2010/main" val="253039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925" y="2204864"/>
            <a:ext cx="8460150" cy="4018135"/>
          </a:xfrm>
        </p:spPr>
        <p:txBody>
          <a:bodyPr/>
          <a:lstStyle/>
          <a:p>
            <a:r>
              <a:rPr lang="en-US" sz="2400" dirty="0"/>
              <a:t>Tunneling conceals information of the inside packet.</a:t>
            </a:r>
          </a:p>
          <a:p>
            <a:r>
              <a:rPr lang="en-US" sz="2400" dirty="0"/>
              <a:t>Hides user-encrypted data from carrier network.</a:t>
            </a:r>
          </a:p>
          <a:p>
            <a:r>
              <a:rPr lang="en-US" sz="2400" dirty="0"/>
              <a:t>Used in remote access protocols, typically in VPN.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7543" y="908720"/>
            <a:ext cx="6512674" cy="12241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data-transport technique in which a data packet is encrypted and encapsulated in another data packet.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99211" y="3634704"/>
            <a:ext cx="4542118" cy="2100897"/>
            <a:chOff x="1968609" y="2903220"/>
            <a:chExt cx="4778213" cy="2298093"/>
          </a:xfrm>
        </p:grpSpPr>
        <p:pic>
          <p:nvPicPr>
            <p:cNvPr id="7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609" y="2903220"/>
              <a:ext cx="3100782" cy="2298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4585249" y="3100416"/>
              <a:ext cx="1626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libri"/>
                </a:rPr>
                <a:t>Carrier Protocol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585249" y="3502393"/>
              <a:ext cx="21615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libri"/>
                </a:rPr>
                <a:t>Encapsulating Packet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585249" y="3903105"/>
              <a:ext cx="21615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libri"/>
                </a:rPr>
                <a:t>Original Packet</a:t>
              </a: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3632135" y="3259690"/>
              <a:ext cx="9430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rot="10800000">
              <a:off x="3678905" y="3627536"/>
              <a:ext cx="8962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rot="10800000">
              <a:off x="3429882" y="4052266"/>
              <a:ext cx="1145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cxnSp>
        <p:nvCxnSpPr>
          <p:cNvPr id="19" name="Straight Connector 4"/>
          <p:cNvCxnSpPr>
            <a:cxnSpLocks noChangeShapeType="1"/>
          </p:cNvCxnSpPr>
          <p:nvPr/>
        </p:nvCxnSpPr>
        <p:spPr bwMode="auto">
          <a:xfrm>
            <a:off x="2575366" y="5985041"/>
            <a:ext cx="219949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22"/>
          <p:cNvCxnSpPr>
            <a:cxnSpLocks noChangeShapeType="1"/>
          </p:cNvCxnSpPr>
          <p:nvPr/>
        </p:nvCxnSpPr>
        <p:spPr bwMode="auto">
          <a:xfrm>
            <a:off x="3385639" y="5985041"/>
            <a:ext cx="34003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4"/>
          <p:cNvCxnSpPr>
            <a:cxnSpLocks noChangeShapeType="1"/>
          </p:cNvCxnSpPr>
          <p:nvPr/>
        </p:nvCxnSpPr>
        <p:spPr bwMode="auto">
          <a:xfrm>
            <a:off x="5204647" y="5985041"/>
            <a:ext cx="350149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5"/>
          <p:cNvCxnSpPr>
            <a:cxnSpLocks noChangeShapeType="1"/>
          </p:cNvCxnSpPr>
          <p:nvPr/>
        </p:nvCxnSpPr>
        <p:spPr bwMode="auto">
          <a:xfrm>
            <a:off x="6141328" y="5986305"/>
            <a:ext cx="33877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996838" y="5419998"/>
            <a:ext cx="6959538" cy="1025472"/>
            <a:chOff x="996838" y="5419998"/>
            <a:chExt cx="7063710" cy="1025472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rot="10800000" flipV="1">
              <a:off x="1851049" y="5985041"/>
              <a:ext cx="58375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16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942" y="5419998"/>
              <a:ext cx="932889" cy="930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721" y="5595705"/>
              <a:ext cx="975868" cy="72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10" y="5594441"/>
              <a:ext cx="975868" cy="72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838" y="5454700"/>
              <a:ext cx="990770" cy="99077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9778" y="5454700"/>
              <a:ext cx="990770" cy="990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6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Encapsulation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872413" cy="4572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N</a:t>
            </a:r>
            <a:r>
              <a:rPr lang="en-US" altLang="en-US" dirty="0" smtClean="0"/>
              <a:t>etwork devices at both ends of the tunnel, called </a:t>
            </a:r>
            <a:r>
              <a:rPr lang="en-US" altLang="en-US" i="1" dirty="0" smtClean="0"/>
              <a:t>tunnel interfaces</a:t>
            </a:r>
            <a:r>
              <a:rPr lang="en-US" altLang="en-US" dirty="0" smtClean="0"/>
              <a:t>, encrypt and encapsulate outgoing packets and reopen and decrypt incoming packets.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R</a:t>
            </a:r>
            <a:r>
              <a:rPr lang="en-US" altLang="en-US" dirty="0" smtClean="0"/>
              <a:t>outers along the way do not parse the payload (the inner packet); they only parse the outer packet as they forward it towards the tunnel endpoint.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Upon reaching the tunnel endpoint, encapsulation is removed and the payload is passed along to its ultimate destination.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471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ChangeArrowheads="1"/>
          </p:cNvSpPr>
          <p:nvPr/>
        </p:nvSpPr>
        <p:spPr bwMode="auto">
          <a:xfrm>
            <a:off x="161925" y="188913"/>
            <a:ext cx="67691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Our port forwarding scheme is simple. We just need to configure the listening (</a:t>
            </a:r>
            <a:r>
              <a:rPr lang="en-US" altLang="en-US" i="1"/>
              <a:t>accept</a:t>
            </a:r>
            <a:r>
              <a:rPr lang="en-US" altLang="en-US"/>
              <a:t>) port and the forwarding (</a:t>
            </a:r>
            <a:r>
              <a:rPr lang="en-US" altLang="en-US" i="1"/>
              <a:t>connect</a:t>
            </a:r>
            <a:r>
              <a:rPr lang="en-US" altLang="en-US"/>
              <a:t>) port for each service, depending on the role as a client or server. </a:t>
            </a:r>
          </a:p>
        </p:txBody>
      </p:sp>
      <p:sp>
        <p:nvSpPr>
          <p:cNvPr id="48131" name="TextBox 11"/>
          <p:cNvSpPr txBox="1">
            <a:spLocks noChangeArrowheads="1"/>
          </p:cNvSpPr>
          <p:nvPr/>
        </p:nvSpPr>
        <p:spPr bwMode="auto">
          <a:xfrm>
            <a:off x="161925" y="5445125"/>
            <a:ext cx="878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So, to check our mail [imaps], the request is received by the client-side stunnel on port 143, stunnel does the encryption, and then sends it off to the MailServer. The server-side stunnel receives the request on port 993, unencrypts it, and passes it to Dovecot via port 143. Responses work the same way, in reverse. </a:t>
            </a:r>
          </a:p>
        </p:txBody>
      </p:sp>
      <p:pic>
        <p:nvPicPr>
          <p:cNvPr id="4813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412875"/>
            <a:ext cx="73453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ounded Rectangular Callout 13"/>
          <p:cNvSpPr>
            <a:spLocks noChangeArrowheads="1"/>
          </p:cNvSpPr>
          <p:nvPr/>
        </p:nvSpPr>
        <p:spPr bwMode="auto">
          <a:xfrm>
            <a:off x="6858000" y="2603500"/>
            <a:ext cx="1584325" cy="360363"/>
          </a:xfrm>
          <a:prstGeom prst="wedgeRoundRectCallout">
            <a:avLst>
              <a:gd name="adj1" fmla="val -83875"/>
              <a:gd name="adj2" fmla="val -403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/>
              <a:t>Plain to server</a:t>
            </a:r>
          </a:p>
        </p:txBody>
      </p:sp>
      <p:sp>
        <p:nvSpPr>
          <p:cNvPr id="48134" name="Rounded Rectangular Callout 14"/>
          <p:cNvSpPr>
            <a:spLocks noChangeArrowheads="1"/>
          </p:cNvSpPr>
          <p:nvPr/>
        </p:nvSpPr>
        <p:spPr bwMode="auto">
          <a:xfrm>
            <a:off x="6670675" y="2024063"/>
            <a:ext cx="2413000" cy="360362"/>
          </a:xfrm>
          <a:prstGeom prst="wedgeRoundRectCallout">
            <a:avLst>
              <a:gd name="adj1" fmla="val -61542"/>
              <a:gd name="adj2" fmla="val 3999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/>
              <a:t>Encrypyed from stunnel</a:t>
            </a:r>
          </a:p>
        </p:txBody>
      </p:sp>
      <p:sp>
        <p:nvSpPr>
          <p:cNvPr id="48135" name="Rounded Rectangular Callout 15"/>
          <p:cNvSpPr>
            <a:spLocks noChangeArrowheads="1"/>
          </p:cNvSpPr>
          <p:nvPr/>
        </p:nvSpPr>
        <p:spPr bwMode="auto">
          <a:xfrm>
            <a:off x="2730500" y="2038350"/>
            <a:ext cx="1800225" cy="358775"/>
          </a:xfrm>
          <a:prstGeom prst="wedgeRoundRectCallout">
            <a:avLst>
              <a:gd name="adj1" fmla="val -86241"/>
              <a:gd name="adj2" fmla="val 367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/>
              <a:t>Plain from server</a:t>
            </a:r>
          </a:p>
        </p:txBody>
      </p:sp>
      <p:sp>
        <p:nvSpPr>
          <p:cNvPr id="48136" name="Rounded Rectangular Callout 16"/>
          <p:cNvSpPr>
            <a:spLocks noChangeArrowheads="1"/>
          </p:cNvSpPr>
          <p:nvPr/>
        </p:nvSpPr>
        <p:spPr bwMode="auto">
          <a:xfrm>
            <a:off x="161925" y="2806700"/>
            <a:ext cx="2232025" cy="360363"/>
          </a:xfrm>
          <a:prstGeom prst="wedgeRoundRectCallout">
            <a:avLst>
              <a:gd name="adj1" fmla="val 86218"/>
              <a:gd name="adj2" fmla="val -6931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/>
              <a:t>Encrypyed to stunnel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Secure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87325" y="1484313"/>
            <a:ext cx="4608513" cy="1981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1.	  Security policy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needs to be protected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Kinds / level of protection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Responsibilities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Auditing policy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60338" y="3727450"/>
            <a:ext cx="4525962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1325" indent="-342900">
              <a:spcBef>
                <a:spcPct val="50000"/>
              </a:spcBef>
              <a:defRPr/>
            </a:pPr>
            <a:r>
              <a:rPr lang="en-US" sz="2400" dirty="0">
                <a:latin typeface="Arial" pitchFamily="34" charset="0"/>
              </a:rPr>
              <a:t>2.  Security environment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Physical environment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Physical security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Hardware, operating system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</a:rPr>
              <a:t>firewalls,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</a:rPr>
              <a:t>etc</a:t>
            </a:r>
            <a:r>
              <a:rPr lang="en-US" sz="2000" dirty="0">
                <a:solidFill>
                  <a:srgbClr val="00528B"/>
                </a:solidFill>
                <a:latin typeface="Arial" pitchFamily="34" charset="0"/>
              </a:rPr>
              <a:t>	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18050" y="2127250"/>
            <a:ext cx="40306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/>
              <a:t>3.	  Security mechanisms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solidFill>
                  <a:srgbClr val="C00000"/>
                </a:solidFill>
              </a:rPr>
              <a:t>cryptography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solidFill>
                  <a:srgbClr val="C00000"/>
                </a:solidFill>
              </a:rPr>
              <a:t>authentication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solidFill>
                  <a:srgbClr val="C00000"/>
                </a:solidFill>
              </a:rPr>
              <a:t>security protocols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8363" y="3860800"/>
            <a:ext cx="41894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1325" indent="-342900">
              <a:spcBef>
                <a:spcPct val="50000"/>
              </a:spcBef>
              <a:defRPr/>
            </a:pPr>
            <a:r>
              <a:rPr lang="en-US" sz="2400" dirty="0">
                <a:latin typeface="Arial" pitchFamily="34" charset="0"/>
              </a:rPr>
              <a:t>4.  Monitoring and auditing procedures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monitor access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audit trails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feedback on failures, security breaches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containment &amp; recovery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6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8569325" cy="645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651500" y="3573463"/>
            <a:ext cx="80327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imap</a:t>
            </a:r>
          </a:p>
          <a:p>
            <a:pPr algn="ctr"/>
            <a:r>
              <a:rPr lang="en-US" altLang="en-US" sz="1600"/>
              <a:t>143</a:t>
            </a:r>
          </a:p>
        </p:txBody>
      </p:sp>
      <p:sp>
        <p:nvSpPr>
          <p:cNvPr id="49156" name="TextBox 11"/>
          <p:cNvSpPr txBox="1">
            <a:spLocks noChangeArrowheads="1"/>
          </p:cNvSpPr>
          <p:nvPr/>
        </p:nvSpPr>
        <p:spPr bwMode="auto">
          <a:xfrm>
            <a:off x="3079750" y="4005263"/>
            <a:ext cx="890588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imaps</a:t>
            </a:r>
          </a:p>
          <a:p>
            <a:pPr algn="ctr"/>
            <a:r>
              <a:rPr lang="en-US" altLang="en-US" sz="1600"/>
              <a:t>993</a:t>
            </a:r>
          </a:p>
        </p:txBody>
      </p:sp>
      <p:sp>
        <p:nvSpPr>
          <p:cNvPr id="49157" name="TextBox 12"/>
          <p:cNvSpPr txBox="1">
            <a:spLocks noChangeArrowheads="1"/>
          </p:cNvSpPr>
          <p:nvPr/>
        </p:nvSpPr>
        <p:spPr bwMode="auto">
          <a:xfrm>
            <a:off x="6227763" y="4376738"/>
            <a:ext cx="766762" cy="587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ldaps</a:t>
            </a:r>
          </a:p>
          <a:p>
            <a:pPr algn="ctr"/>
            <a:r>
              <a:rPr lang="en-US" altLang="en-US" sz="1600"/>
              <a:t>636</a:t>
            </a:r>
          </a:p>
        </p:txBody>
      </p:sp>
      <p:sp>
        <p:nvSpPr>
          <p:cNvPr id="49158" name="TextBox 2"/>
          <p:cNvSpPr txBox="1">
            <a:spLocks noChangeArrowheads="1"/>
          </p:cNvSpPr>
          <p:nvPr/>
        </p:nvSpPr>
        <p:spPr bwMode="auto">
          <a:xfrm>
            <a:off x="5148263" y="5084763"/>
            <a:ext cx="766762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ldap</a:t>
            </a:r>
          </a:p>
          <a:p>
            <a:pPr algn="ctr"/>
            <a:r>
              <a:rPr lang="en-US" altLang="en-US" sz="1600"/>
              <a:t>389</a:t>
            </a:r>
          </a:p>
        </p:txBody>
      </p:sp>
      <p:sp>
        <p:nvSpPr>
          <p:cNvPr id="49159" name="TextBox 8"/>
          <p:cNvSpPr txBox="1">
            <a:spLocks noChangeArrowheads="1"/>
          </p:cNvSpPr>
          <p:nvPr/>
        </p:nvSpPr>
        <p:spPr bwMode="auto">
          <a:xfrm>
            <a:off x="900113" y="2012950"/>
            <a:ext cx="1366837" cy="1154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https </a:t>
            </a:r>
          </a:p>
          <a:p>
            <a:r>
              <a:rPr lang="en-US" altLang="en-US" sz="1600"/>
              <a:t>443</a:t>
            </a:r>
          </a:p>
          <a:p>
            <a:pPr>
              <a:spcBef>
                <a:spcPts val="600"/>
              </a:spcBef>
            </a:pPr>
            <a:r>
              <a:rPr lang="en-US" altLang="en-US" sz="1600"/>
              <a:t>http</a:t>
            </a:r>
          </a:p>
          <a:p>
            <a:r>
              <a:rPr lang="en-US" altLang="en-US" sz="1600"/>
              <a:t>80</a:t>
            </a:r>
          </a:p>
        </p:txBody>
      </p:sp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2490788" y="4670425"/>
            <a:ext cx="766762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ldaps</a:t>
            </a:r>
          </a:p>
          <a:p>
            <a:pPr algn="ctr"/>
            <a:r>
              <a:rPr lang="en-US" altLang="en-US" sz="1600"/>
              <a:t>636</a:t>
            </a:r>
          </a:p>
        </p:txBody>
      </p:sp>
      <p:sp>
        <p:nvSpPr>
          <p:cNvPr id="49161" name="TextBox 2"/>
          <p:cNvSpPr txBox="1">
            <a:spLocks noChangeArrowheads="1"/>
          </p:cNvSpPr>
          <p:nvPr/>
        </p:nvSpPr>
        <p:spPr bwMode="auto">
          <a:xfrm>
            <a:off x="3203575" y="5084763"/>
            <a:ext cx="766763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ldap</a:t>
            </a:r>
          </a:p>
          <a:p>
            <a:pPr algn="ctr"/>
            <a:r>
              <a:rPr lang="en-US" altLang="en-US" sz="1600"/>
              <a:t>389</a:t>
            </a:r>
          </a:p>
        </p:txBody>
      </p:sp>
      <p:sp>
        <p:nvSpPr>
          <p:cNvPr id="49162" name="Rectangle 1"/>
          <p:cNvSpPr>
            <a:spLocks noChangeArrowheads="1"/>
          </p:cNvSpPr>
          <p:nvPr/>
        </p:nvSpPr>
        <p:spPr bwMode="auto">
          <a:xfrm>
            <a:off x="6053138" y="5084763"/>
            <a:ext cx="2622550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Rectangle 2"/>
          <p:cNvSpPr>
            <a:spLocks noChangeArrowheads="1"/>
          </p:cNvSpPr>
          <p:nvPr/>
        </p:nvSpPr>
        <p:spPr bwMode="auto">
          <a:xfrm>
            <a:off x="5292725" y="1341438"/>
            <a:ext cx="3095625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9164" name="Straight Connector 4"/>
          <p:cNvCxnSpPr>
            <a:cxnSpLocks noChangeShapeType="1"/>
          </p:cNvCxnSpPr>
          <p:nvPr/>
        </p:nvCxnSpPr>
        <p:spPr bwMode="auto">
          <a:xfrm>
            <a:off x="1574800" y="2012950"/>
            <a:ext cx="0" cy="120015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5" name="Rectangle 7"/>
          <p:cNvSpPr>
            <a:spLocks noChangeArrowheads="1"/>
          </p:cNvSpPr>
          <p:nvPr/>
        </p:nvSpPr>
        <p:spPr bwMode="auto">
          <a:xfrm>
            <a:off x="5435600" y="2205038"/>
            <a:ext cx="1176338" cy="301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Rectangle 8"/>
          <p:cNvSpPr>
            <a:spLocks noChangeArrowheads="1"/>
          </p:cNvSpPr>
          <p:nvPr/>
        </p:nvSpPr>
        <p:spPr bwMode="auto">
          <a:xfrm>
            <a:off x="6053138" y="2921000"/>
            <a:ext cx="7874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Box 10"/>
          <p:cNvSpPr txBox="1">
            <a:spLocks noChangeArrowheads="1"/>
          </p:cNvSpPr>
          <p:nvPr/>
        </p:nvSpPr>
        <p:spPr bwMode="auto">
          <a:xfrm>
            <a:off x="5240338" y="1949450"/>
            <a:ext cx="8223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smtps</a:t>
            </a:r>
          </a:p>
          <a:p>
            <a:pPr algn="ctr"/>
            <a:r>
              <a:rPr lang="en-US" altLang="en-US" sz="1600"/>
              <a:t>465</a:t>
            </a:r>
          </a:p>
        </p:txBody>
      </p:sp>
      <p:sp>
        <p:nvSpPr>
          <p:cNvPr id="49168" name="TextBox 10"/>
          <p:cNvSpPr txBox="1">
            <a:spLocks noChangeArrowheads="1"/>
          </p:cNvSpPr>
          <p:nvPr/>
        </p:nvSpPr>
        <p:spPr bwMode="auto">
          <a:xfrm>
            <a:off x="2433638" y="3502025"/>
            <a:ext cx="823912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smtps</a:t>
            </a:r>
          </a:p>
          <a:p>
            <a:pPr algn="ctr"/>
            <a:r>
              <a:rPr lang="en-US" altLang="en-US" sz="1600"/>
              <a:t>465</a:t>
            </a:r>
          </a:p>
        </p:txBody>
      </p:sp>
      <p:sp>
        <p:nvSpPr>
          <p:cNvPr id="49169" name="TextBox 6"/>
          <p:cNvSpPr txBox="1">
            <a:spLocks noChangeArrowheads="1"/>
          </p:cNvSpPr>
          <p:nvPr/>
        </p:nvSpPr>
        <p:spPr bwMode="auto">
          <a:xfrm>
            <a:off x="3078163" y="2506663"/>
            <a:ext cx="75565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1600"/>
          </a:p>
          <a:p>
            <a:pPr algn="ctr"/>
            <a:r>
              <a:rPr lang="en-US" altLang="en-US" sz="1600"/>
              <a:t>smtp</a:t>
            </a:r>
          </a:p>
          <a:p>
            <a:pPr algn="ctr"/>
            <a:r>
              <a:rPr lang="en-US" altLang="en-US" sz="1600"/>
              <a:t>587</a:t>
            </a:r>
          </a:p>
        </p:txBody>
      </p:sp>
      <p:sp>
        <p:nvSpPr>
          <p:cNvPr id="49170" name="TextBox 6"/>
          <p:cNvSpPr txBox="1">
            <a:spLocks noChangeArrowheads="1"/>
          </p:cNvSpPr>
          <p:nvPr/>
        </p:nvSpPr>
        <p:spPr bwMode="auto">
          <a:xfrm>
            <a:off x="6116638" y="1955800"/>
            <a:ext cx="755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smtp</a:t>
            </a:r>
          </a:p>
          <a:p>
            <a:pPr algn="ctr"/>
            <a:r>
              <a:rPr lang="en-US" altLang="en-US" sz="1600"/>
              <a:t>25</a:t>
            </a:r>
          </a:p>
        </p:txBody>
      </p:sp>
      <p:sp>
        <p:nvSpPr>
          <p:cNvPr id="49171" name="Rectangle 22"/>
          <p:cNvSpPr>
            <a:spLocks noChangeArrowheads="1"/>
          </p:cNvSpPr>
          <p:nvPr/>
        </p:nvSpPr>
        <p:spPr bwMode="auto">
          <a:xfrm>
            <a:off x="755650" y="404813"/>
            <a:ext cx="446405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stunnel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001000" cy="4572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Our </a:t>
            </a:r>
            <a:r>
              <a:rPr lang="en-US" altLang="en-US" dirty="0" err="1" smtClean="0"/>
              <a:t>stunnel</a:t>
            </a:r>
            <a:r>
              <a:rPr lang="en-US" altLang="en-US" dirty="0" smtClean="0"/>
              <a:t> configuration is low-security, in the sense that it does not check the validity of the key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Any key is good for encryption ... But not every key can be trusted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there is a good discussion of trust vs. security </a:t>
            </a:r>
            <a:r>
              <a:rPr lang="en-US" altLang="en-US" dirty="0" smtClean="0"/>
              <a:t>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security.stackexchange.com/questions/112768/why-are-self-signed-certificates-not-trusted-and-is-there-a-way-to-make-them-tru</a:t>
            </a:r>
            <a:endParaRPr lang="en-US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We use the same key on every server, because it is all within the site – </a:t>
            </a:r>
            <a:r>
              <a:rPr lang="en-US" altLang="en-US" b="1" dirty="0" smtClean="0">
                <a:solidFill>
                  <a:srgbClr val="00B050"/>
                </a:solidFill>
              </a:rPr>
              <a:t>More Convenience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Less Security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61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11560" y="586168"/>
            <a:ext cx="8001000" cy="3281363"/>
          </a:xfrm>
        </p:spPr>
        <p:txBody>
          <a:bodyPr/>
          <a:lstStyle/>
          <a:p>
            <a:pPr marL="98425" indent="0" eaLnBrk="1" hangingPunct="1">
              <a:spcBef>
                <a:spcPts val="1200"/>
              </a:spcBef>
              <a:buNone/>
            </a:pPr>
            <a:r>
              <a:rPr lang="en-US" altLang="en-US" sz="2000" dirty="0"/>
              <a:t>‘’ A self-signed certificate is like making a gold-colored badge looking thing in your home and then going around showing it to people saying you're a police officer. Maybe you can pull that trick with members of your family who accept that you're in charge, but if you want to be a real, public, law enforcement official, you have to be trusted by a central authority that everyone else trusts, like the government of your town or city or state. Otherwise, you're just impersonating a police officer and people would be wise to distrust you</a:t>
            </a:r>
            <a:r>
              <a:rPr lang="en-US" altLang="en-US" sz="2000" dirty="0" smtClean="0"/>
              <a:t>.’’ </a:t>
            </a:r>
            <a:br>
              <a:rPr lang="en-US" altLang="en-US" sz="2000" dirty="0" smtClean="0"/>
            </a:br>
            <a:r>
              <a:rPr lang="en-US" altLang="en-US" sz="2000" dirty="0" smtClean="0"/>
              <a:t>– </a:t>
            </a:r>
            <a:r>
              <a:rPr lang="en-US" altLang="en-US" sz="2000" dirty="0"/>
              <a:t>Todd Wilcox Feb 4 '16 at 16:41 </a:t>
            </a:r>
            <a:endParaRPr lang="en-US" alt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86200"/>
            <a:ext cx="6267450" cy="258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7458" y="6110640"/>
            <a:ext cx="295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https://hpbn.co/transport-layer-security-tls/</a:t>
            </a:r>
          </a:p>
        </p:txBody>
      </p:sp>
    </p:spTree>
    <p:extLst>
      <p:ext uri="{BB962C8B-B14F-4D97-AF65-F5344CB8AC3E}">
        <p14:creationId xmlns:p14="http://schemas.microsoft.com/office/powerpoint/2010/main" val="216139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Virtual Private Networks</a:t>
            </a:r>
            <a:endParaRPr lang="en-GB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04545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stunnel</a:t>
            </a:r>
            <a:r>
              <a:rPr lang="en-US" dirty="0" smtClean="0"/>
              <a:t> and native capabilities are fine for per-service security, but what if we want to secure all communications between clients and servers?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What if we need to provide secure remote access to a lot of different applications?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Best answer: a “Virtual Private Network” (VPN)</a:t>
            </a:r>
            <a:endParaRPr lang="en-GB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204864"/>
            <a:ext cx="8460150" cy="4018135"/>
          </a:xfrm>
        </p:spPr>
        <p:txBody>
          <a:bodyPr/>
          <a:lstStyle/>
          <a:p>
            <a:r>
              <a:rPr lang="en-US" sz="2400" dirty="0"/>
              <a:t>Provides secure connections between endpoints.</a:t>
            </a:r>
          </a:p>
          <a:p>
            <a:r>
              <a:rPr lang="en-US" sz="2400" dirty="0"/>
              <a:t>Encapsulates and encrypts data through the tunnel.</a:t>
            </a:r>
          </a:p>
          <a:p>
            <a:r>
              <a:rPr lang="en-US" sz="2400" dirty="0"/>
              <a:t>VPN protocols provide tunneling and encryption services.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00825" y="906850"/>
            <a:ext cx="6691682" cy="115212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method of extending a private network by tunneling through a public network like the Internet.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78773" y="3694113"/>
            <a:ext cx="8586454" cy="2729095"/>
            <a:chOff x="208273" y="3598863"/>
            <a:chExt cx="8586454" cy="2729095"/>
          </a:xfrm>
        </p:grpSpPr>
        <p:sp>
          <p:nvSpPr>
            <p:cNvPr id="25" name="Rectangle 24"/>
            <p:cNvSpPr/>
            <p:nvPr/>
          </p:nvSpPr>
          <p:spPr>
            <a:xfrm>
              <a:off x="6705600" y="3962400"/>
              <a:ext cx="1834564" cy="18970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8273" y="4232371"/>
              <a:ext cx="7929508" cy="1246184"/>
              <a:chOff x="38020" y="4232371"/>
              <a:chExt cx="7929508" cy="124618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8020" y="4232371"/>
                <a:ext cx="7929508" cy="1187708"/>
                <a:chOff x="38020" y="4232371"/>
                <a:chExt cx="7929508" cy="118770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38020" y="4232371"/>
                  <a:ext cx="7929508" cy="1187708"/>
                  <a:chOff x="-188106" y="4186095"/>
                  <a:chExt cx="7929508" cy="1187708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-188106" y="4186095"/>
                    <a:ext cx="1219200" cy="1187708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2" descr="D:\content\093022\tunnel.pn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9134" y="4631218"/>
                    <a:ext cx="4006039" cy="4278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79787" y="4350936"/>
                    <a:ext cx="1025457" cy="1022867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33450" y="4539203"/>
                    <a:ext cx="100795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000000"/>
                        </a:solidFill>
                        <a:latin typeface="Calibri"/>
                      </a:rPr>
                      <a:t>Private Network</a:t>
                    </a:r>
                  </a:p>
                </p:txBody>
              </p:sp>
            </p:grp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8123" y="4362771"/>
                  <a:ext cx="301593" cy="432548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1618" y="4363490"/>
                  <a:ext cx="301593" cy="432548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3629" y="4422120"/>
                <a:ext cx="1056435" cy="1056435"/>
              </a:xfrm>
              <a:prstGeom prst="rect">
                <a:avLst/>
              </a:prstGeom>
            </p:spPr>
          </p:pic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5840" y="4677494"/>
              <a:ext cx="779940" cy="44117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48857" y="3598863"/>
              <a:ext cx="769895" cy="6526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65164" y="4527700"/>
              <a:ext cx="529563" cy="76188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60734" y="5381819"/>
              <a:ext cx="946139" cy="946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970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VPNs and </a:t>
            </a:r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4" y="1484784"/>
            <a:ext cx="8460152" cy="2736304"/>
          </a:xfrm>
        </p:spPr>
        <p:txBody>
          <a:bodyPr/>
          <a:lstStyle/>
          <a:p>
            <a:r>
              <a:rPr lang="en-US" sz="2400" dirty="0"/>
              <a:t>Open wireless networks are a major risk.</a:t>
            </a:r>
          </a:p>
          <a:p>
            <a:r>
              <a:rPr lang="en-US" sz="2400" dirty="0"/>
              <a:t>Attackers can compromise communications.</a:t>
            </a:r>
          </a:p>
          <a:p>
            <a:r>
              <a:rPr lang="en-US" sz="2400" dirty="0"/>
              <a:t>If forced to use open wireless, tunnel through with a VPN.</a:t>
            </a:r>
          </a:p>
          <a:p>
            <a:pPr lvl="1"/>
            <a:r>
              <a:rPr lang="en-US" sz="2400" dirty="0"/>
              <a:t>Can encrypt data even when using an insecure wireless hotspot.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se </a:t>
            </a:r>
            <a:r>
              <a:rPr lang="en-US" sz="2400" dirty="0"/>
              <a:t>a strong tunneling protocol like IPSec.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39725" y="4325167"/>
            <a:ext cx="7146925" cy="2091370"/>
            <a:chOff x="998538" y="3456119"/>
            <a:chExt cx="7146925" cy="2091370"/>
          </a:xfrm>
        </p:grpSpPr>
        <p:grpSp>
          <p:nvGrpSpPr>
            <p:cNvPr id="14" name="Group 13"/>
            <p:cNvGrpSpPr/>
            <p:nvPr/>
          </p:nvGrpSpPr>
          <p:grpSpPr>
            <a:xfrm>
              <a:off x="998538" y="3456119"/>
              <a:ext cx="7146925" cy="2091370"/>
              <a:chOff x="744538" y="3456119"/>
              <a:chExt cx="7146925" cy="2091370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 flipH="1">
                <a:off x="1885950" y="4719638"/>
                <a:ext cx="5024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6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538" y="3881438"/>
                <a:ext cx="1387475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0388" y="4122738"/>
                <a:ext cx="981075" cy="979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 descr="D:\content\093022\tunnel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6725" y="4961702"/>
                <a:ext cx="2770188" cy="585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3"/>
              <p:cNvSpPr txBox="1">
                <a:spLocks noChangeArrowheads="1"/>
              </p:cNvSpPr>
              <p:nvPr/>
            </p:nvSpPr>
            <p:spPr bwMode="auto">
              <a:xfrm>
                <a:off x="3596572" y="5070445"/>
                <a:ext cx="16764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457200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FontTx/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cs typeface="Arial" charset="0"/>
                  </a:rPr>
                  <a:t>VPN Tunnel</a:t>
                </a:r>
              </a:p>
            </p:txBody>
          </p:sp>
          <p:pic>
            <p:nvPicPr>
              <p:cNvPr id="12" name="Picture 10" descr="L:\ContentDev\IconLibraries\new_icons\unlock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720" y="3995333"/>
                <a:ext cx="442028" cy="492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 Box 307"/>
              <p:cNvSpPr txBox="1">
                <a:spLocks noChangeArrowheads="1"/>
              </p:cNvSpPr>
              <p:nvPr/>
            </p:nvSpPr>
            <p:spPr bwMode="auto">
              <a:xfrm>
                <a:off x="3464720" y="3456119"/>
                <a:ext cx="1743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Insecure Public Wi-Fi</a:t>
                </a: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5879" y="3809706"/>
              <a:ext cx="928754" cy="1111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25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Concentrators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204864"/>
            <a:ext cx="7178402" cy="1872208"/>
          </a:xfrm>
        </p:spPr>
        <p:txBody>
          <a:bodyPr/>
          <a:lstStyle/>
          <a:p>
            <a:r>
              <a:rPr lang="en-US" sz="2000" dirty="0"/>
              <a:t>Can accommodate remote access or site-to-site.</a:t>
            </a:r>
          </a:p>
          <a:p>
            <a:r>
              <a:rPr lang="en-US" sz="2000" dirty="0" smtClean="0"/>
              <a:t>Common </a:t>
            </a:r>
            <a:r>
              <a:rPr lang="en-US" sz="2000" dirty="0"/>
              <a:t>tunneling protocols:</a:t>
            </a:r>
          </a:p>
          <a:p>
            <a:pPr lvl="1"/>
            <a:r>
              <a:rPr lang="en-US" sz="2000" dirty="0"/>
              <a:t>IPSec (site-to-site)</a:t>
            </a:r>
          </a:p>
          <a:p>
            <a:pPr lvl="1"/>
            <a:r>
              <a:rPr lang="en-US" sz="2000" dirty="0"/>
              <a:t>SSL/TLS (remote access)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53091" y="908720"/>
            <a:ext cx="6299970" cy="11740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</a:rPr>
              <a:t>A single device that incorporates </a:t>
            </a:r>
            <a:r>
              <a:rPr lang="en-US" sz="2400" dirty="0" smtClean="0">
                <a:solidFill>
                  <a:srgbClr val="C00000"/>
                </a:solidFill>
              </a:rPr>
              <a:t>encryption </a:t>
            </a:r>
            <a:r>
              <a:rPr lang="en-US" sz="2400" dirty="0">
                <a:solidFill>
                  <a:srgbClr val="C00000"/>
                </a:solidFill>
              </a:rPr>
              <a:t>and authentication </a:t>
            </a:r>
            <a:r>
              <a:rPr lang="en-US" sz="2400" dirty="0" smtClean="0">
                <a:solidFill>
                  <a:srgbClr val="C00000"/>
                </a:solidFill>
              </a:rPr>
              <a:t>to </a:t>
            </a:r>
            <a:r>
              <a:rPr lang="en-US" sz="2400" dirty="0">
                <a:solidFill>
                  <a:srgbClr val="C00000"/>
                </a:solidFill>
              </a:rPr>
              <a:t>handle a large number of VPN tunnels.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5737" y="4192139"/>
            <a:ext cx="8957906" cy="2434462"/>
            <a:chOff x="95737" y="3988747"/>
            <a:chExt cx="8957906" cy="2434462"/>
          </a:xfrm>
        </p:grpSpPr>
        <p:grpSp>
          <p:nvGrpSpPr>
            <p:cNvPr id="7" name="Group 6"/>
            <p:cNvGrpSpPr/>
            <p:nvPr/>
          </p:nvGrpSpPr>
          <p:grpSpPr>
            <a:xfrm>
              <a:off x="95737" y="3988747"/>
              <a:ext cx="2887560" cy="2329459"/>
              <a:chOff x="-280774" y="3933056"/>
              <a:chExt cx="2887560" cy="232945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99556" y="4255770"/>
                <a:ext cx="1891392" cy="16840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641" y="3933056"/>
                <a:ext cx="793744" cy="579322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0774" y="4695983"/>
                <a:ext cx="975447" cy="83989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268" y="5586184"/>
                <a:ext cx="545967" cy="676331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33740" y="4687963"/>
                <a:ext cx="10391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Calibri"/>
                  </a:rPr>
                  <a:t>Private Network</a:t>
                </a:r>
              </a:p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Calibri"/>
                  </a:rPr>
                  <a:t>A</a:t>
                </a: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88" y="4737979"/>
                <a:ext cx="966098" cy="831843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6334814" y="4000577"/>
              <a:ext cx="2718829" cy="2422632"/>
              <a:chOff x="6444208" y="4000577"/>
              <a:chExt cx="2718829" cy="24226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009196" y="4323291"/>
                <a:ext cx="1891392" cy="1684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69282" y="4000577"/>
                <a:ext cx="793744" cy="579322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7070" y="4825110"/>
                <a:ext cx="545967" cy="676331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8429" y="5583316"/>
                <a:ext cx="975447" cy="83989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4208" y="4780962"/>
                <a:ext cx="966098" cy="831843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480175" y="4737979"/>
                <a:ext cx="9754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Calibri"/>
                  </a:rPr>
                  <a:t>Private Network</a:t>
                </a:r>
              </a:p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Calibri"/>
                  </a:rPr>
                  <a:t>B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691129" y="4644432"/>
              <a:ext cx="3954620" cy="1104902"/>
              <a:chOff x="2535662" y="4512379"/>
              <a:chExt cx="3954620" cy="1104902"/>
            </a:xfrm>
          </p:grpSpPr>
          <p:pic>
            <p:nvPicPr>
              <p:cNvPr id="41" name="Picture 2" descr="D:\content\093022\tunnel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4836" y="4815140"/>
                <a:ext cx="3869371" cy="462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9342" y="4512379"/>
                <a:ext cx="1184706" cy="1104902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9347" y="4685929"/>
                <a:ext cx="310935" cy="38397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5662" y="4678702"/>
                <a:ext cx="310935" cy="3839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1534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dirty="0" err="1"/>
              <a:t>IPSec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848600" cy="4968006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en-US" dirty="0"/>
              <a:t>A "kernel space" VPN uses the secure version of IP (</a:t>
            </a:r>
            <a:r>
              <a:rPr lang="en-US" dirty="0" err="1"/>
              <a:t>IPSec</a:t>
            </a:r>
            <a:r>
              <a:rPr lang="en-US" dirty="0"/>
              <a:t>) to encrypt the data in every packet before it is sent. This works for both IPv4 and IPv6 networks. </a:t>
            </a:r>
          </a:p>
          <a:p>
            <a:pPr lvl="0">
              <a:spcBef>
                <a:spcPts val="1800"/>
              </a:spcBef>
            </a:pPr>
            <a:r>
              <a:rPr lang="en-US" dirty="0" err="1"/>
              <a:t>IPSec</a:t>
            </a:r>
            <a:r>
              <a:rPr lang="en-US" dirty="0"/>
              <a:t> actually consists of three main protocols:</a:t>
            </a:r>
          </a:p>
          <a:p>
            <a:pPr lvl="1"/>
            <a:r>
              <a:rPr lang="en-US" dirty="0"/>
              <a:t>IPsec Authentication Header (AH),</a:t>
            </a:r>
          </a:p>
          <a:p>
            <a:pPr lvl="1"/>
            <a:r>
              <a:rPr lang="en-US" dirty="0"/>
              <a:t>IPsec Encapsulating Security Payload (ESP), and the</a:t>
            </a:r>
          </a:p>
          <a:p>
            <a:pPr lvl="1"/>
            <a:r>
              <a:rPr lang="en-US" dirty="0"/>
              <a:t>IPsec Internet Key Exchange (IKE).</a:t>
            </a:r>
          </a:p>
          <a:p>
            <a:pPr lvl="0"/>
            <a:r>
              <a:rPr lang="en-US" dirty="0"/>
              <a:t>which are described in RFC4301 to RFC4309, </a:t>
            </a:r>
            <a:br>
              <a:rPr lang="en-US" dirty="0"/>
            </a:br>
            <a:r>
              <a:rPr lang="en-US" dirty="0"/>
              <a:t>plus 27 additional RFCs to clarify and update.</a:t>
            </a:r>
          </a:p>
          <a:p>
            <a:pPr>
              <a:spcBef>
                <a:spcPts val="120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126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dirty="0" err="1"/>
              <a:t>OpenVPN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848600" cy="496800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err="1" smtClean="0"/>
              <a:t>OpenVPN</a:t>
            </a:r>
            <a:r>
              <a:rPr lang="en-US" altLang="en-US" dirty="0" smtClean="0"/>
              <a:t> is a full-featured SSL VPN which can </a:t>
            </a:r>
            <a:r>
              <a:rPr lang="en-US" altLang="en-US" dirty="0" err="1" smtClean="0"/>
              <a:t>accomodate</a:t>
            </a:r>
            <a:r>
              <a:rPr lang="en-US" altLang="en-US" dirty="0" smtClean="0"/>
              <a:t> a wide range of configurations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IP packets are encrypted and encapsulated</a:t>
            </a:r>
            <a:r>
              <a:rPr lang="en-US" altLang="en-US" b="1" dirty="0"/>
              <a:t> </a:t>
            </a:r>
            <a:r>
              <a:rPr lang="en-US" altLang="en-US" dirty="0"/>
              <a:t>in UDP, and sent through a </a:t>
            </a:r>
            <a:r>
              <a:rPr lang="en-US" altLang="en-US" dirty="0" smtClean="0"/>
              <a:t>TUN or TAP device </a:t>
            </a:r>
            <a:r>
              <a:rPr lang="en-US" altLang="en-US" dirty="0"/>
              <a:t>to a </a:t>
            </a:r>
            <a:r>
              <a:rPr lang="en-US" altLang="en-US" dirty="0" smtClean="0"/>
              <a:t>matching device on a remote host.</a:t>
            </a:r>
            <a:endParaRPr lang="en-US" altLang="en-US" dirty="0"/>
          </a:p>
          <a:p>
            <a:pPr>
              <a:spcBef>
                <a:spcPts val="1800"/>
              </a:spcBef>
            </a:pPr>
            <a:r>
              <a:rPr lang="en-US" altLang="en-US" dirty="0"/>
              <a:t>The remote host receives, decrypts, authenticates, and de-encapsulates the packets, pumping the payload </a:t>
            </a:r>
            <a:r>
              <a:rPr lang="en-US" altLang="en-US" dirty="0" smtClean="0"/>
              <a:t>of the UDP packet into the stack</a:t>
            </a:r>
            <a:endParaRPr lang="en-US" altLang="en-US" dirty="0"/>
          </a:p>
          <a:p>
            <a:pPr>
              <a:spcBef>
                <a:spcPts val="1800"/>
              </a:spcBef>
            </a:pPr>
            <a:r>
              <a:rPr lang="en-US" altLang="en-US" dirty="0"/>
              <a:t>You can apply firewall rules to </a:t>
            </a:r>
            <a:r>
              <a:rPr lang="en-US" altLang="en-US" dirty="0" err="1"/>
              <a:t>tun</a:t>
            </a:r>
            <a:r>
              <a:rPr lang="en-US" altLang="en-US" dirty="0"/>
              <a:t> and tap interfaces in the same way that you can apply them to </a:t>
            </a:r>
            <a:r>
              <a:rPr lang="en-US" altLang="en-US" dirty="0" err="1"/>
              <a:t>ethernet</a:t>
            </a:r>
            <a:r>
              <a:rPr lang="en-US" altLang="en-US" dirty="0"/>
              <a:t> interfaces.</a:t>
            </a:r>
          </a:p>
          <a:p>
            <a:pPr>
              <a:spcBef>
                <a:spcPts val="1200"/>
              </a:spcBef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Security Protocols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239000" cy="36004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I</a:t>
            </a:r>
            <a:r>
              <a:rPr lang="en-GB" altLang="en-US" dirty="0" smtClean="0">
                <a:solidFill>
                  <a:schemeClr val="tx1"/>
                </a:solidFill>
              </a:rPr>
              <a:t>n practice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n</a:t>
            </a:r>
            <a:r>
              <a:rPr lang="en-GB" altLang="en-US" dirty="0" smtClean="0">
                <a:solidFill>
                  <a:schemeClr val="tx1"/>
                </a:solidFill>
              </a:rPr>
              <a:t>o single </a:t>
            </a:r>
            <a:r>
              <a:rPr lang="en-GB" altLang="en-US" dirty="0" smtClean="0">
                <a:solidFill>
                  <a:srgbClr val="C00000"/>
                </a:solidFill>
              </a:rPr>
              <a:t>mechanism</a:t>
            </a:r>
            <a:r>
              <a:rPr lang="en-GB" altLang="en-US" dirty="0" smtClean="0">
                <a:solidFill>
                  <a:schemeClr val="tx1"/>
                </a:solidFill>
              </a:rPr>
              <a:t> is adequate to address all goals, so a mix of mechanisms will be required to enforce </a:t>
            </a:r>
            <a:r>
              <a:rPr lang="en-GB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security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policies</a:t>
            </a:r>
            <a:r>
              <a:rPr lang="en-GB" altLang="en-US" dirty="0" smtClean="0">
                <a:solidFill>
                  <a:schemeClr val="tx1"/>
                </a:solidFill>
              </a:rPr>
              <a:t>.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protocol </a:t>
            </a:r>
            <a:r>
              <a:rPr lang="en-US" altLang="en-US" dirty="0" smtClean="0"/>
              <a:t>is an orderly sequence of steps that two or more parties follow in order to accomplish some joint task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smtClean="0"/>
              <a:t>e.g. protocols for </a:t>
            </a:r>
          </a:p>
          <a:p>
            <a:pPr eaLnBrk="1" hangingPunct="1">
              <a:defRPr/>
            </a:pPr>
            <a:r>
              <a:rPr lang="en-US" altLang="en-US" sz="2000" dirty="0" smtClean="0"/>
              <a:t>authentication of participants in an exchange of messages</a:t>
            </a:r>
          </a:p>
          <a:p>
            <a:pPr eaLnBrk="1" hangingPunct="1">
              <a:defRPr/>
            </a:pPr>
            <a:r>
              <a:rPr lang="en-US" altLang="en-US" sz="2000" dirty="0" smtClean="0"/>
              <a:t>data integrity checks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1258888" y="5445125"/>
            <a:ext cx="6477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Encryption</a:t>
            </a:r>
            <a:r>
              <a:rPr lang="en-US" altLang="en-US" sz="2400">
                <a:solidFill>
                  <a:srgbClr val="000000"/>
                </a:solidFill>
              </a:rPr>
              <a:t> is a </a:t>
            </a:r>
            <a:r>
              <a:rPr lang="en-US" altLang="en-US" sz="2400">
                <a:solidFill>
                  <a:srgbClr val="C00000"/>
                </a:solidFill>
              </a:rPr>
              <a:t>mechanism</a:t>
            </a:r>
            <a:r>
              <a:rPr lang="en-US" altLang="en-US" sz="2400">
                <a:solidFill>
                  <a:srgbClr val="000000"/>
                </a:solidFill>
              </a:rPr>
              <a:t> that can be incorporated into security</a:t>
            </a:r>
            <a:r>
              <a:rPr lang="en-US" altLang="en-US" sz="2400">
                <a:solidFill>
                  <a:srgbClr val="C00000"/>
                </a:solidFill>
              </a:rPr>
              <a:t> protocols</a:t>
            </a:r>
          </a:p>
        </p:txBody>
      </p:sp>
    </p:spTree>
    <p:extLst>
      <p:ext uri="{BB962C8B-B14F-4D97-AF65-F5344CB8AC3E}">
        <p14:creationId xmlns:p14="http://schemas.microsoft.com/office/powerpoint/2010/main" val="11613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VPN Configuration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dirty="0" smtClean="0"/>
              <a:t>The two major techniques for VPN networking are </a:t>
            </a:r>
            <a:r>
              <a:rPr lang="en-US" b="1" dirty="0" smtClean="0"/>
              <a:t>routing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tun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device) and </a:t>
            </a:r>
            <a:r>
              <a:rPr lang="en-US" b="1" dirty="0" smtClean="0"/>
              <a:t>bridging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tap</a:t>
            </a:r>
            <a:r>
              <a:rPr lang="en-US" dirty="0"/>
              <a:t> </a:t>
            </a:r>
            <a:r>
              <a:rPr lang="en-US" dirty="0" smtClean="0"/>
              <a:t>device).</a:t>
            </a:r>
          </a:p>
          <a:p>
            <a:pPr marL="342900">
              <a:spcBef>
                <a:spcPts val="1200"/>
              </a:spcBef>
              <a:defRPr/>
            </a:pPr>
            <a:r>
              <a:rPr lang="en-US" dirty="0"/>
              <a:t>The VPN essentially links a local </a:t>
            </a:r>
            <a:r>
              <a:rPr lang="en-US" b="1" dirty="0" err="1">
                <a:solidFill>
                  <a:srgbClr val="FF0000"/>
                </a:solidFill>
              </a:rPr>
              <a:t>tun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tap</a:t>
            </a:r>
            <a:r>
              <a:rPr lang="en-US" dirty="0"/>
              <a:t> device with a remote one of the same type. </a:t>
            </a:r>
            <a:endParaRPr lang="en-US" dirty="0" smtClean="0"/>
          </a:p>
          <a:p>
            <a:pPr marL="342900">
              <a:spcBef>
                <a:spcPts val="1200"/>
              </a:spcBef>
              <a:defRPr/>
            </a:pPr>
            <a:r>
              <a:rPr lang="en-US" dirty="0"/>
              <a:t>Rather being connected to a wire, the driver connects to  “user space”, where a program can open the device just like a file and read and write packets from and to it.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endParaRPr lang="en-US" dirty="0"/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tun or tap interface?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776864" cy="47561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Routing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uses separate subnets and setting up routes between them.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FF0000"/>
                </a:solidFill>
              </a:rPr>
              <a:t>tun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interface is a device driver that that looks like point-to-point network hardware to the operating system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Routes must be set up linking each subnet. 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Better scalability</a:t>
            </a:r>
          </a:p>
          <a:p>
            <a:pPr marL="98425" indent="0">
              <a:spcBef>
                <a:spcPts val="1200"/>
              </a:spcBef>
              <a:buNone/>
            </a:pPr>
            <a:endParaRPr lang="en-US" altLang="en-US" dirty="0" smtClean="0"/>
          </a:p>
          <a:p>
            <a:pPr>
              <a:spcBef>
                <a:spcPts val="1200"/>
              </a:spcBef>
            </a:pPr>
            <a:endParaRPr lang="en-US" alt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tun or tap interface?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697038"/>
            <a:ext cx="8280598" cy="47561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Bridging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technique for creating a virtual, wide-area </a:t>
            </a:r>
            <a:r>
              <a:rPr lang="en-US" dirty="0" err="1" smtClean="0"/>
              <a:t>ethernet</a:t>
            </a:r>
            <a:r>
              <a:rPr lang="en-US" dirty="0" smtClean="0"/>
              <a:t> LAN, running on a single subnet. </a:t>
            </a:r>
          </a:p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tap</a:t>
            </a:r>
            <a:r>
              <a:rPr lang="en-US" dirty="0"/>
              <a:t> interface emulates </a:t>
            </a:r>
            <a:r>
              <a:rPr lang="en-US" dirty="0" err="1"/>
              <a:t>ethernet</a:t>
            </a:r>
            <a:r>
              <a:rPr lang="en-US" dirty="0"/>
              <a:t> rather than point-to-point.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Allows software that depends on LAN broadcasts such as Windows NetBIOS file sharing and printer sharing to work.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Less efficient than routing (all that broadcast traffic)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Does not scale well.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dirty="0"/>
              <a:t>TLS </a:t>
            </a:r>
            <a:r>
              <a:rPr lang="en-US" altLang="en-US" dirty="0" smtClean="0"/>
              <a:t>or Static </a:t>
            </a:r>
            <a:r>
              <a:rPr lang="en-US" altLang="en-US" dirty="0"/>
              <a:t>Key mode?</a:t>
            </a:r>
            <a:endParaRPr lang="en-US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496621" cy="49685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FF"/>
                </a:solidFill>
              </a:rPr>
              <a:t>TLS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mode allows an </a:t>
            </a:r>
            <a:r>
              <a:rPr lang="en-US" dirty="0" err="1" smtClean="0"/>
              <a:t>OpenVPN</a:t>
            </a:r>
            <a:r>
              <a:rPr lang="en-US" dirty="0" smtClean="0"/>
              <a:t> server to allocate addresses from a pool to clients similar to a DHCP server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tradeoff here is that every client needs to have its own certificate – </a:t>
            </a:r>
            <a:r>
              <a:rPr lang="en-US" b="1" dirty="0" smtClean="0">
                <a:solidFill>
                  <a:srgbClr val="00B050"/>
                </a:solidFill>
              </a:rPr>
              <a:t>Less IP management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More CA duties</a:t>
            </a:r>
          </a:p>
          <a:p>
            <a:pPr lvl="0">
              <a:spcBef>
                <a:spcPts val="1200"/>
              </a:spcBef>
            </a:pPr>
            <a:r>
              <a:rPr lang="en-US" dirty="0" smtClean="0"/>
              <a:t>In </a:t>
            </a:r>
            <a:r>
              <a:rPr lang="en-US" b="1" dirty="0" smtClean="0">
                <a:solidFill>
                  <a:srgbClr val="FF00FF"/>
                </a:solidFill>
              </a:rPr>
              <a:t>Static-Key</a:t>
            </a:r>
            <a:r>
              <a:rPr lang="en-US" dirty="0" smtClean="0"/>
              <a:t> </a:t>
            </a:r>
            <a:r>
              <a:rPr lang="en-US" dirty="0"/>
              <a:t>mode </a:t>
            </a:r>
            <a:r>
              <a:rPr lang="en-US" dirty="0" smtClean="0"/>
              <a:t>two 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peers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share the same key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We need </a:t>
            </a:r>
            <a:r>
              <a:rPr lang="en-US" sz="2400" dirty="0" err="1" smtClean="0"/>
              <a:t>xinetd</a:t>
            </a:r>
            <a:r>
              <a:rPr lang="en-US" sz="2400" dirty="0" smtClean="0"/>
              <a:t> to establish a client/server relationship</a:t>
            </a:r>
          </a:p>
          <a:p>
            <a:pPr lvl="0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/>
              <a:t>tradeoff here is </a:t>
            </a:r>
            <a:r>
              <a:rPr lang="en-US" b="1" dirty="0" smtClean="0">
                <a:solidFill>
                  <a:srgbClr val="00B050"/>
                </a:solidFill>
              </a:rPr>
              <a:t>Less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CA </a:t>
            </a:r>
            <a:r>
              <a:rPr lang="en-US" b="1" dirty="0" smtClean="0">
                <a:solidFill>
                  <a:srgbClr val="00B050"/>
                </a:solidFill>
              </a:rPr>
              <a:t>duties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More IP </a:t>
            </a:r>
            <a:r>
              <a:rPr lang="en-US" dirty="0">
                <a:solidFill>
                  <a:srgbClr val="FF0000"/>
                </a:solidFill>
              </a:rPr>
              <a:t>management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CA duties require planning and control - can be time consuming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>
          <a:xfrm>
            <a:off x="865188" y="2060575"/>
            <a:ext cx="7658100" cy="4194175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en-US" smtClean="0"/>
              <a:t>	</a:t>
            </a:r>
          </a:p>
        </p:txBody>
      </p:sp>
      <p:grpSp>
        <p:nvGrpSpPr>
          <p:cNvPr id="37891" name="Group 30"/>
          <p:cNvGrpSpPr>
            <a:grpSpLocks/>
          </p:cNvGrpSpPr>
          <p:nvPr/>
        </p:nvGrpSpPr>
        <p:grpSpPr bwMode="auto">
          <a:xfrm>
            <a:off x="533400" y="2286000"/>
            <a:ext cx="1981200" cy="3686175"/>
            <a:chOff x="672" y="1392"/>
            <a:chExt cx="1248" cy="2322"/>
          </a:xfrm>
        </p:grpSpPr>
        <p:sp>
          <p:nvSpPr>
            <p:cNvPr id="37898" name="Text Box 5"/>
            <p:cNvSpPr txBox="1">
              <a:spLocks noChangeArrowheads="1"/>
            </p:cNvSpPr>
            <p:nvPr/>
          </p:nvSpPr>
          <p:spPr bwMode="auto">
            <a:xfrm>
              <a:off x="672" y="1392"/>
              <a:ext cx="124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Application</a:t>
              </a:r>
            </a:p>
          </p:txBody>
        </p:sp>
        <p:sp>
          <p:nvSpPr>
            <p:cNvPr id="37899" name="Text Box 6"/>
            <p:cNvSpPr txBox="1">
              <a:spLocks noChangeArrowheads="1"/>
            </p:cNvSpPr>
            <p:nvPr/>
          </p:nvSpPr>
          <p:spPr bwMode="auto">
            <a:xfrm>
              <a:off x="864" y="1920"/>
              <a:ext cx="76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SSL</a:t>
              </a:r>
            </a:p>
          </p:txBody>
        </p:sp>
        <p:sp>
          <p:nvSpPr>
            <p:cNvPr id="37900" name="Text Box 7"/>
            <p:cNvSpPr txBox="1">
              <a:spLocks noChangeArrowheads="1"/>
            </p:cNvSpPr>
            <p:nvPr/>
          </p:nvSpPr>
          <p:spPr bwMode="auto">
            <a:xfrm>
              <a:off x="912" y="2448"/>
              <a:ext cx="720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TCP</a:t>
              </a:r>
            </a:p>
          </p:txBody>
        </p:sp>
        <p:sp>
          <p:nvSpPr>
            <p:cNvPr id="37901" name="Text Box 8"/>
            <p:cNvSpPr txBox="1">
              <a:spLocks noChangeArrowheads="1"/>
            </p:cNvSpPr>
            <p:nvPr/>
          </p:nvSpPr>
          <p:spPr bwMode="auto">
            <a:xfrm>
              <a:off x="912" y="2976"/>
              <a:ext cx="672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IP</a:t>
              </a:r>
            </a:p>
          </p:txBody>
        </p:sp>
        <p:sp>
          <p:nvSpPr>
            <p:cNvPr id="37902" name="Text Box 9"/>
            <p:cNvSpPr txBox="1">
              <a:spLocks noChangeArrowheads="1"/>
            </p:cNvSpPr>
            <p:nvPr/>
          </p:nvSpPr>
          <p:spPr bwMode="auto">
            <a:xfrm>
              <a:off x="720" y="3456"/>
              <a:ext cx="1152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Data Link</a:t>
              </a:r>
            </a:p>
          </p:txBody>
        </p:sp>
        <p:grpSp>
          <p:nvGrpSpPr>
            <p:cNvPr id="37903" name="Group 20"/>
            <p:cNvGrpSpPr>
              <a:grpSpLocks/>
            </p:cNvGrpSpPr>
            <p:nvPr/>
          </p:nvGrpSpPr>
          <p:grpSpPr bwMode="auto">
            <a:xfrm>
              <a:off x="1152" y="2736"/>
              <a:ext cx="192" cy="192"/>
              <a:chOff x="1152" y="1680"/>
              <a:chExt cx="192" cy="192"/>
            </a:xfrm>
          </p:grpSpPr>
          <p:sp>
            <p:nvSpPr>
              <p:cNvPr id="37913" name="Line 16"/>
              <p:cNvSpPr>
                <a:spLocks noChangeShapeType="1"/>
              </p:cNvSpPr>
              <p:nvPr/>
            </p:nvSpPr>
            <p:spPr bwMode="auto">
              <a:xfrm flipV="1">
                <a:off x="115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4" name="Line 19"/>
              <p:cNvSpPr>
                <a:spLocks noChangeShapeType="1"/>
              </p:cNvSpPr>
              <p:nvPr/>
            </p:nvSpPr>
            <p:spPr bwMode="auto">
              <a:xfrm flipV="1">
                <a:off x="1344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4" name="Group 21"/>
            <p:cNvGrpSpPr>
              <a:grpSpLocks/>
            </p:cNvGrpSpPr>
            <p:nvPr/>
          </p:nvGrpSpPr>
          <p:grpSpPr bwMode="auto">
            <a:xfrm>
              <a:off x="1152" y="1680"/>
              <a:ext cx="192" cy="192"/>
              <a:chOff x="1152" y="1680"/>
              <a:chExt cx="192" cy="192"/>
            </a:xfrm>
          </p:grpSpPr>
          <p:sp>
            <p:nvSpPr>
              <p:cNvPr id="37911" name="Line 22"/>
              <p:cNvSpPr>
                <a:spLocks noChangeShapeType="1"/>
              </p:cNvSpPr>
              <p:nvPr/>
            </p:nvSpPr>
            <p:spPr bwMode="auto">
              <a:xfrm flipV="1">
                <a:off x="115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2" name="Line 23"/>
              <p:cNvSpPr>
                <a:spLocks noChangeShapeType="1"/>
              </p:cNvSpPr>
              <p:nvPr/>
            </p:nvSpPr>
            <p:spPr bwMode="auto">
              <a:xfrm flipV="1">
                <a:off x="1344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5" name="Group 24"/>
            <p:cNvGrpSpPr>
              <a:grpSpLocks/>
            </p:cNvGrpSpPr>
            <p:nvPr/>
          </p:nvGrpSpPr>
          <p:grpSpPr bwMode="auto">
            <a:xfrm>
              <a:off x="1152" y="3264"/>
              <a:ext cx="192" cy="192"/>
              <a:chOff x="1152" y="1680"/>
              <a:chExt cx="192" cy="192"/>
            </a:xfrm>
          </p:grpSpPr>
          <p:sp>
            <p:nvSpPr>
              <p:cNvPr id="37909" name="Line 25"/>
              <p:cNvSpPr>
                <a:spLocks noChangeShapeType="1"/>
              </p:cNvSpPr>
              <p:nvPr/>
            </p:nvSpPr>
            <p:spPr bwMode="auto">
              <a:xfrm flipV="1">
                <a:off x="115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0" name="Line 26"/>
              <p:cNvSpPr>
                <a:spLocks noChangeShapeType="1"/>
              </p:cNvSpPr>
              <p:nvPr/>
            </p:nvSpPr>
            <p:spPr bwMode="auto">
              <a:xfrm flipV="1">
                <a:off x="1344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6" name="Group 27"/>
            <p:cNvGrpSpPr>
              <a:grpSpLocks/>
            </p:cNvGrpSpPr>
            <p:nvPr/>
          </p:nvGrpSpPr>
          <p:grpSpPr bwMode="auto">
            <a:xfrm>
              <a:off x="1152" y="2208"/>
              <a:ext cx="192" cy="192"/>
              <a:chOff x="1152" y="1680"/>
              <a:chExt cx="192" cy="192"/>
            </a:xfrm>
          </p:grpSpPr>
          <p:sp>
            <p:nvSpPr>
              <p:cNvPr id="37907" name="Line 28"/>
              <p:cNvSpPr>
                <a:spLocks noChangeShapeType="1"/>
              </p:cNvSpPr>
              <p:nvPr/>
            </p:nvSpPr>
            <p:spPr bwMode="auto">
              <a:xfrm flipV="1">
                <a:off x="115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8" name="Line 29"/>
              <p:cNvSpPr>
                <a:spLocks noChangeShapeType="1"/>
              </p:cNvSpPr>
              <p:nvPr/>
            </p:nvSpPr>
            <p:spPr bwMode="auto">
              <a:xfrm flipV="1">
                <a:off x="1344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892" name="Rectangle 31"/>
          <p:cNvSpPr>
            <a:spLocks noChangeArrowheads="1"/>
          </p:cNvSpPr>
          <p:nvPr/>
        </p:nvSpPr>
        <p:spPr bwMode="auto">
          <a:xfrm>
            <a:off x="352425" y="333375"/>
            <a:ext cx="8229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Secure Sockets Layer (SSL)</a:t>
            </a:r>
          </a:p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Transport Layer Security (TLS)</a:t>
            </a:r>
          </a:p>
        </p:txBody>
      </p:sp>
      <p:grpSp>
        <p:nvGrpSpPr>
          <p:cNvPr id="37893" name="Group 33"/>
          <p:cNvGrpSpPr>
            <a:grpSpLocks/>
          </p:cNvGrpSpPr>
          <p:nvPr/>
        </p:nvGrpSpPr>
        <p:grpSpPr bwMode="auto">
          <a:xfrm>
            <a:off x="3276600" y="2209800"/>
            <a:ext cx="5181600" cy="3886200"/>
            <a:chOff x="0" y="0"/>
            <a:chExt cx="5760" cy="316"/>
          </a:xfrm>
        </p:grpSpPr>
        <p:sp>
          <p:nvSpPr>
            <p:cNvPr id="37894" name="Rectangle 34"/>
            <p:cNvSpPr>
              <a:spLocks noChangeArrowheads="1"/>
            </p:cNvSpPr>
            <p:nvPr/>
          </p:nvSpPr>
          <p:spPr bwMode="auto">
            <a:xfrm>
              <a:off x="0" y="0"/>
              <a:ext cx="576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hangingPunct="1"/>
              <a:endParaRPr lang="en-SG" altLang="en-US"/>
            </a:p>
          </p:txBody>
        </p:sp>
        <p:grpSp>
          <p:nvGrpSpPr>
            <p:cNvPr id="37895" name="Group 35"/>
            <p:cNvGrpSpPr>
              <a:grpSpLocks/>
            </p:cNvGrpSpPr>
            <p:nvPr/>
          </p:nvGrpSpPr>
          <p:grpSpPr bwMode="auto">
            <a:xfrm>
              <a:off x="0" y="0"/>
              <a:ext cx="5760" cy="316"/>
              <a:chOff x="0" y="0"/>
              <a:chExt cx="5760" cy="316"/>
            </a:xfrm>
          </p:grpSpPr>
          <p:sp>
            <p:nvSpPr>
              <p:cNvPr id="37896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1" hangingPunct="1"/>
                <a:endParaRPr lang="en-SG" altLang="en-US"/>
              </a:p>
            </p:txBody>
          </p:sp>
          <p:sp>
            <p:nvSpPr>
              <p:cNvPr id="37897" name="Rectangle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528B"/>
                    </a:solidFill>
                    <a:cs typeface="Arial" charset="0"/>
                  </a:rPr>
                  <a:t>SSL is a commonly-used protocol for managing the security of message transmission. </a:t>
                </a:r>
              </a:p>
              <a:p>
                <a:pPr marL="342900" indent="-342900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528B"/>
                    </a:solidFill>
                    <a:cs typeface="Arial" charset="0"/>
                  </a:rPr>
                  <a:t>TLS is the IETF standard version of SSL. </a:t>
                </a:r>
              </a:p>
              <a:p>
                <a:pPr marL="342900" indent="-342900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528B"/>
                    </a:solidFill>
                    <a:cs typeface="Arial" charset="0"/>
                  </a:rPr>
                  <a:t>SSL is a layer between the application and TCP layers</a:t>
                </a:r>
              </a:p>
              <a:p>
                <a:pPr marL="342900" indent="-342900">
                  <a:spcBef>
                    <a:spcPct val="50000"/>
                  </a:spcBef>
                </a:pPr>
                <a:endParaRPr lang="en-US" altLang="en-US" sz="2000" b="1">
                  <a:solidFill>
                    <a:srgbClr val="00528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8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Symmetric vs Asymmetric Key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55650" y="1916113"/>
            <a:ext cx="2189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Symmetric key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565650" y="1916113"/>
            <a:ext cx="17700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Asymmetric key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55650" y="2662238"/>
            <a:ext cx="2484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Typically both share 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same key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774700" y="3873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Typically faster x100!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4619625" y="3863975"/>
            <a:ext cx="1882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Typically slower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4565650" y="2662238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Two separate keys: a public and a private key</a:t>
            </a:r>
          </a:p>
        </p:txBody>
      </p:sp>
      <p:sp>
        <p:nvSpPr>
          <p:cNvPr id="23561" name="Text Box 12"/>
          <p:cNvSpPr txBox="1">
            <a:spLocks noChangeArrowheads="1"/>
          </p:cNvSpPr>
          <p:nvPr/>
        </p:nvSpPr>
        <p:spPr bwMode="auto">
          <a:xfrm>
            <a:off x="844550" y="4772025"/>
            <a:ext cx="2636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Examples:</a:t>
            </a:r>
          </a:p>
          <a:p>
            <a:r>
              <a:rPr lang="en-US" altLang="en-US">
                <a:solidFill>
                  <a:srgbClr val="000000"/>
                </a:solidFill>
              </a:rPr>
              <a:t>DES, IDEA, RC5, AES, …</a:t>
            </a:r>
          </a:p>
        </p:txBody>
      </p:sp>
      <p:sp>
        <p:nvSpPr>
          <p:cNvPr id="23562" name="Text Box 13"/>
          <p:cNvSpPr txBox="1">
            <a:spLocks noChangeArrowheads="1"/>
          </p:cNvSpPr>
          <p:nvPr/>
        </p:nvSpPr>
        <p:spPr bwMode="auto">
          <a:xfrm>
            <a:off x="4614863" y="4772025"/>
            <a:ext cx="3349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Examples:</a:t>
            </a:r>
          </a:p>
          <a:p>
            <a:r>
              <a:rPr lang="en-US" altLang="en-US">
                <a:solidFill>
                  <a:srgbClr val="000000"/>
                </a:solidFill>
              </a:rPr>
              <a:t>RSA, ElGamal Encryption, ECC…</a:t>
            </a:r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603250" y="2373313"/>
            <a:ext cx="800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>
            <a:off x="4337050" y="1916113"/>
            <a:ext cx="0" cy="3733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Line 17"/>
          <p:cNvSpPr>
            <a:spLocks noChangeShapeType="1"/>
          </p:cNvSpPr>
          <p:nvPr/>
        </p:nvSpPr>
        <p:spPr bwMode="auto">
          <a:xfrm>
            <a:off x="641350" y="3573463"/>
            <a:ext cx="792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Line 18"/>
          <p:cNvSpPr>
            <a:spLocks noChangeShapeType="1"/>
          </p:cNvSpPr>
          <p:nvPr/>
        </p:nvSpPr>
        <p:spPr bwMode="auto">
          <a:xfrm>
            <a:off x="679450" y="4508500"/>
            <a:ext cx="792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Mechanisms to Protocols: </a:t>
            </a:r>
            <a:br>
              <a:rPr lang="en-US" altLang="en-US" smtClean="0"/>
            </a:br>
            <a:r>
              <a:rPr lang="en-US" altLang="en-US" smtClean="0"/>
              <a:t>Session Keys</a:t>
            </a:r>
            <a:endParaRPr lang="en-GB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60575"/>
            <a:ext cx="8223250" cy="1597025"/>
          </a:xfrm>
        </p:spPr>
        <p:txBody>
          <a:bodyPr lIns="109538" tIns="52388" rIns="109538" bIns="52388"/>
          <a:lstStyle/>
          <a:p>
            <a:pPr defTabSz="762000" eaLnBrk="1" hangingPunct="1"/>
            <a:r>
              <a:rPr lang="en-US" altLang="en-US" sz="2000" smtClean="0"/>
              <a:t>Public Key Algorithms are ‘computationally intensive’</a:t>
            </a:r>
          </a:p>
          <a:p>
            <a:pPr lvl="1" defTabSz="762000" eaLnBrk="1" hangingPunct="1"/>
            <a:r>
              <a:rPr lang="en-US" altLang="en-US" sz="1800" smtClean="0"/>
              <a:t>1000 times slower on average than symmetric systems. </a:t>
            </a:r>
          </a:p>
          <a:p>
            <a:pPr defTabSz="762000" eaLnBrk="1" hangingPunct="1"/>
            <a:r>
              <a:rPr lang="en-US" altLang="en-US" sz="2000" smtClean="0"/>
              <a:t>Conventional Algorithms require secure key exchange</a:t>
            </a:r>
          </a:p>
          <a:p>
            <a:pPr lvl="1" defTabSz="762000" eaLnBrk="1" hangingPunct="1"/>
            <a:r>
              <a:rPr lang="en-US" altLang="en-US" sz="1800" smtClean="0"/>
              <a:t>If the key is intercepted, confidentiality will be compromised</a:t>
            </a:r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1143000" y="3733800"/>
            <a:ext cx="64770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SO ...</a:t>
            </a:r>
          </a:p>
          <a:p>
            <a:pPr marL="441325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Generate a symmetric ‘session key’</a:t>
            </a:r>
          </a:p>
          <a:p>
            <a:pPr marL="906463" lvl="1" indent="-285750" eaLnBrk="1" hangingPunct="1">
              <a:spcBef>
                <a:spcPct val="15000"/>
              </a:spcBef>
              <a:buFontTx/>
              <a:buChar char="–"/>
            </a:pPr>
            <a:r>
              <a:rPr lang="en-US" altLang="en-US" sz="2000">
                <a:solidFill>
                  <a:srgbClr val="00528B"/>
                </a:solidFill>
              </a:rPr>
              <a:t>Used only for this communication session</a:t>
            </a:r>
          </a:p>
          <a:p>
            <a:pPr marL="906463" lvl="1" indent="-285750" eaLnBrk="1" hangingPunct="1">
              <a:spcBef>
                <a:spcPct val="15000"/>
              </a:spcBef>
              <a:buFontTx/>
              <a:buChar char="–"/>
            </a:pPr>
            <a:r>
              <a:rPr lang="en-US" altLang="en-US" sz="2000">
                <a:solidFill>
                  <a:srgbClr val="00528B"/>
                </a:solidFill>
              </a:rPr>
              <a:t>Random number</a:t>
            </a:r>
          </a:p>
          <a:p>
            <a:pPr marL="441325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Use public key to encrypt </a:t>
            </a:r>
          </a:p>
          <a:p>
            <a:pPr marL="441325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Then use the session key to exchange data</a:t>
            </a:r>
          </a:p>
        </p:txBody>
      </p:sp>
    </p:spTree>
    <p:extLst>
      <p:ext uri="{BB962C8B-B14F-4D97-AF65-F5344CB8AC3E}">
        <p14:creationId xmlns:p14="http://schemas.microsoft.com/office/powerpoint/2010/main" val="80917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62" y="1887052"/>
            <a:ext cx="8460150" cy="1160948"/>
          </a:xfrm>
        </p:spPr>
        <p:txBody>
          <a:bodyPr/>
          <a:lstStyle/>
          <a:p>
            <a:pPr lvl="1"/>
            <a:r>
              <a:rPr lang="en-US" sz="2000" dirty="0" smtClean="0"/>
              <a:t>Limits </a:t>
            </a:r>
            <a:r>
              <a:rPr lang="en-US" sz="2000" dirty="0"/>
              <a:t>the amount of data encrypted with a key to reduce the effectiveness of analysis.</a:t>
            </a:r>
          </a:p>
          <a:p>
            <a:pPr lvl="1"/>
            <a:r>
              <a:rPr lang="en-US" sz="2000" dirty="0"/>
              <a:t>Can be faster and more efficient than asymmetric encryption alone.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3856" y="990600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</a:rPr>
              <a:t>A single-use symmetric key used for encrypting all messages in a single series of related communications.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21215" y="3372308"/>
            <a:ext cx="7501571" cy="3002025"/>
            <a:chOff x="821215" y="3278125"/>
            <a:chExt cx="7501571" cy="3002025"/>
          </a:xfrm>
        </p:grpSpPr>
        <p:grpSp>
          <p:nvGrpSpPr>
            <p:cNvPr id="62" name="Group 61"/>
            <p:cNvGrpSpPr/>
            <p:nvPr/>
          </p:nvGrpSpPr>
          <p:grpSpPr>
            <a:xfrm>
              <a:off x="821215" y="3278125"/>
              <a:ext cx="7501571" cy="3002025"/>
              <a:chOff x="501799" y="3278125"/>
              <a:chExt cx="7501571" cy="3002025"/>
            </a:xfrm>
          </p:grpSpPr>
          <p:pic>
            <p:nvPicPr>
              <p:cNvPr id="7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0629" y="3502113"/>
                <a:ext cx="1199344" cy="1137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105" y="3539680"/>
                <a:ext cx="1145265" cy="1062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4321" y="5382738"/>
                <a:ext cx="334839" cy="75198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2834">
                <a:off x="2305142" y="3665445"/>
                <a:ext cx="830729" cy="73751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466922" y="3823360"/>
                <a:ext cx="715227" cy="437902"/>
              </a:xfrm>
              <a:prstGeom prst="rect">
                <a:avLst/>
              </a:prstGeom>
              <a:solidFill>
                <a:srgbClr val="EE1720"/>
              </a:solidFill>
              <a:ln w="28575" cap="flat" cmpd="sng" algn="ctr">
                <a:solidFill>
                  <a:srgbClr val="EE1720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4109" y="3725160"/>
                <a:ext cx="530979" cy="69137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2834">
                <a:off x="5549079" y="3820494"/>
                <a:ext cx="499522" cy="443472"/>
              </a:xfrm>
              <a:prstGeom prst="rect">
                <a:avLst/>
              </a:prstGeom>
            </p:spPr>
          </p:pic>
          <p:pic>
            <p:nvPicPr>
              <p:cNvPr id="22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0629" y="5217811"/>
                <a:ext cx="1145265" cy="1062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2402088" y="5624758"/>
                <a:ext cx="715227" cy="437902"/>
              </a:xfrm>
              <a:prstGeom prst="rect">
                <a:avLst/>
              </a:prstGeom>
              <a:solidFill>
                <a:srgbClr val="EE1720"/>
              </a:solidFill>
              <a:ln w="28575" cap="flat" cmpd="sng" algn="ctr">
                <a:solidFill>
                  <a:srgbClr val="EE1720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2834">
                <a:off x="2484244" y="5621891"/>
                <a:ext cx="499522" cy="443472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2834">
                <a:off x="5467118" y="5424688"/>
                <a:ext cx="830729" cy="737515"/>
              </a:xfrm>
              <a:prstGeom prst="rect">
                <a:avLst/>
              </a:prstGeom>
            </p:spPr>
          </p:pic>
          <p:sp>
            <p:nvSpPr>
              <p:cNvPr id="28" name="AutoShape 304"/>
              <p:cNvSpPr>
                <a:spLocks noChangeArrowheads="1"/>
              </p:cNvSpPr>
              <p:nvPr/>
            </p:nvSpPr>
            <p:spPr bwMode="auto">
              <a:xfrm>
                <a:off x="3369846" y="39182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29" name="AutoShape 304"/>
              <p:cNvSpPr>
                <a:spLocks noChangeArrowheads="1"/>
              </p:cNvSpPr>
              <p:nvPr/>
            </p:nvSpPr>
            <p:spPr bwMode="auto">
              <a:xfrm>
                <a:off x="4740245" y="39182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0" name="AutoShape 304"/>
              <p:cNvSpPr>
                <a:spLocks noChangeArrowheads="1"/>
              </p:cNvSpPr>
              <p:nvPr/>
            </p:nvSpPr>
            <p:spPr bwMode="auto">
              <a:xfrm>
                <a:off x="6370894" y="39182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1" name="AutoShape 304"/>
              <p:cNvSpPr>
                <a:spLocks noChangeArrowheads="1"/>
              </p:cNvSpPr>
              <p:nvPr/>
            </p:nvSpPr>
            <p:spPr bwMode="auto">
              <a:xfrm>
                <a:off x="3338217" y="57253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2" name="AutoShape 304"/>
              <p:cNvSpPr>
                <a:spLocks noChangeArrowheads="1"/>
              </p:cNvSpPr>
              <p:nvPr/>
            </p:nvSpPr>
            <p:spPr bwMode="auto">
              <a:xfrm>
                <a:off x="4713205" y="57253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4" name="Rounded Rectangle 51"/>
              <p:cNvSpPr/>
              <p:nvPr/>
            </p:nvSpPr>
            <p:spPr>
              <a:xfrm>
                <a:off x="2222195" y="3372308"/>
                <a:ext cx="1065539" cy="35875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Symmetric key</a:t>
                </a:r>
              </a:p>
            </p:txBody>
          </p:sp>
          <p:sp>
            <p:nvSpPr>
              <p:cNvPr id="35" name="Rounded Rectangle 51"/>
              <p:cNvSpPr/>
              <p:nvPr/>
            </p:nvSpPr>
            <p:spPr>
              <a:xfrm>
                <a:off x="3774945" y="3278125"/>
                <a:ext cx="1065539" cy="35875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User B's public key</a:t>
                </a:r>
              </a:p>
            </p:txBody>
          </p:sp>
          <p:sp>
            <p:nvSpPr>
              <p:cNvPr id="36" name="Rounded Rectangle 51"/>
              <p:cNvSpPr/>
              <p:nvPr/>
            </p:nvSpPr>
            <p:spPr>
              <a:xfrm>
                <a:off x="5231095" y="3372308"/>
                <a:ext cx="1186880" cy="35875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Encrypted symmetric key</a:t>
                </a:r>
              </a:p>
            </p:txBody>
          </p:sp>
          <p:sp>
            <p:nvSpPr>
              <p:cNvPr id="38" name="Rounded Rectangle 51"/>
              <p:cNvSpPr/>
              <p:nvPr/>
            </p:nvSpPr>
            <p:spPr>
              <a:xfrm>
                <a:off x="3774945" y="4935688"/>
                <a:ext cx="1065539" cy="35875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User B's private key</a:t>
                </a:r>
              </a:p>
            </p:txBody>
          </p:sp>
          <p:sp>
            <p:nvSpPr>
              <p:cNvPr id="58" name="Text Box 307"/>
              <p:cNvSpPr txBox="1">
                <a:spLocks noChangeArrowheads="1"/>
              </p:cNvSpPr>
              <p:nvPr/>
            </p:nvSpPr>
            <p:spPr bwMode="auto">
              <a:xfrm>
                <a:off x="1352847" y="4636310"/>
                <a:ext cx="774908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User A</a:t>
                </a:r>
              </a:p>
            </p:txBody>
          </p:sp>
          <p:sp>
            <p:nvSpPr>
              <p:cNvPr id="59" name="Text Box 307"/>
              <p:cNvSpPr txBox="1">
                <a:spLocks noChangeArrowheads="1"/>
              </p:cNvSpPr>
              <p:nvPr/>
            </p:nvSpPr>
            <p:spPr bwMode="auto">
              <a:xfrm>
                <a:off x="7043283" y="4636310"/>
                <a:ext cx="774908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User B</a:t>
                </a:r>
              </a:p>
            </p:txBody>
          </p:sp>
          <p:sp>
            <p:nvSpPr>
              <p:cNvPr id="60" name="Rounded Rectangle 146"/>
              <p:cNvSpPr/>
              <p:nvPr/>
            </p:nvSpPr>
            <p:spPr>
              <a:xfrm>
                <a:off x="504622" y="3825817"/>
                <a:ext cx="307975" cy="435445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FFFFFF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61" name="Rounded Rectangle 146"/>
              <p:cNvSpPr/>
              <p:nvPr/>
            </p:nvSpPr>
            <p:spPr>
              <a:xfrm>
                <a:off x="501799" y="5541007"/>
                <a:ext cx="307975" cy="435445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FFFFFF"/>
                    </a:solidFill>
                    <a:latin typeface="Calibri"/>
                    <a:cs typeface="Calibri"/>
                  </a:rPr>
                  <a:t>2</a:t>
                </a:r>
              </a:p>
            </p:txBody>
          </p:sp>
        </p:grpSp>
        <p:sp>
          <p:nvSpPr>
            <p:cNvPr id="63" name="Rounded Rectangle 51"/>
            <p:cNvSpPr/>
            <p:nvPr/>
          </p:nvSpPr>
          <p:spPr>
            <a:xfrm>
              <a:off x="5550511" y="5112052"/>
              <a:ext cx="1186880" cy="35875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Decrypted symmetric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3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SSL / TLS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sz="2400" dirty="0" smtClean="0"/>
              <a:t>HTTP using SSL (</a:t>
            </a:r>
            <a:r>
              <a:rPr lang="en-GB" altLang="en-US" sz="2400" b="1" dirty="0" smtClean="0">
                <a:solidFill>
                  <a:srgbClr val="C00000"/>
                </a:solidFill>
              </a:rPr>
              <a:t>HTTPS:// </a:t>
            </a:r>
            <a:r>
              <a:rPr lang="en-GB" altLang="en-US" sz="2400" dirty="0" smtClean="0"/>
              <a:t>in a URL) is now the standard mechanism for protecting data sent to and from websites across the Internet</a:t>
            </a:r>
          </a:p>
          <a:p>
            <a:pPr>
              <a:spcBef>
                <a:spcPts val="1200"/>
              </a:spcBef>
            </a:pPr>
            <a:r>
              <a:rPr lang="en-GB" altLang="en-US" sz="2400" dirty="0" smtClean="0"/>
              <a:t>Browsers have a collection of Certificates from various certificate authorities to use to authenticate websites</a:t>
            </a:r>
          </a:p>
          <a:p>
            <a:pPr>
              <a:spcBef>
                <a:spcPts val="1200"/>
              </a:spcBef>
            </a:pPr>
            <a:r>
              <a:rPr lang="en-GB" altLang="en-US" sz="2400" dirty="0" smtClean="0"/>
              <a:t>Sites can also generate “Self-Signed” Certificates that can be accepted by the user</a:t>
            </a:r>
          </a:p>
          <a:p>
            <a:pPr>
              <a:spcBef>
                <a:spcPts val="1200"/>
              </a:spcBef>
            </a:pPr>
            <a:r>
              <a:rPr lang="en-GB" altLang="en-US" sz="2400" dirty="0"/>
              <a:t>Must use </a:t>
            </a:r>
            <a:r>
              <a:rPr lang="en-GB" altLang="en-US" sz="2400" b="1" dirty="0">
                <a:solidFill>
                  <a:srgbClr val="C00000"/>
                </a:solidFill>
              </a:rPr>
              <a:t>https:// </a:t>
            </a:r>
            <a:r>
              <a:rPr lang="en-GB" altLang="en-US" sz="2400" dirty="0"/>
              <a:t>in the URL request to </a:t>
            </a:r>
            <a:r>
              <a:rPr lang="en-GB" altLang="en-US" sz="2400" dirty="0" smtClean="0"/>
              <a:t>signal the server that the browser wants to initiate a secure </a:t>
            </a:r>
            <a:r>
              <a:rPr lang="en-GB" altLang="en-US" sz="2400" dirty="0"/>
              <a:t>connection</a:t>
            </a:r>
            <a:endParaRPr lang="en-GB" altLang="en-US" sz="24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077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SSL/TLS Connection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7799" y="1616748"/>
            <a:ext cx="3598993" cy="491940"/>
            <a:chOff x="3357799" y="1982992"/>
            <a:chExt cx="3598993" cy="49194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436038" y="2228962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59"/>
            <p:cNvSpPr/>
            <p:nvPr/>
          </p:nvSpPr>
          <p:spPr>
            <a:xfrm>
              <a:off x="3357799" y="1996289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0" name="Rounded Rectangle 52"/>
            <p:cNvSpPr/>
            <p:nvPr/>
          </p:nvSpPr>
          <p:spPr bwMode="auto">
            <a:xfrm>
              <a:off x="3815245" y="1982992"/>
              <a:ext cx="1481650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Client sends request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6038" y="2349000"/>
            <a:ext cx="3522384" cy="500508"/>
            <a:chOff x="3436038" y="2718981"/>
            <a:chExt cx="3522384" cy="50050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436038" y="2980168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59"/>
            <p:cNvSpPr/>
            <p:nvPr/>
          </p:nvSpPr>
          <p:spPr>
            <a:xfrm>
              <a:off x="6575377" y="2718981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31" name="Rounded Rectangle 52"/>
            <p:cNvSpPr/>
            <p:nvPr/>
          </p:nvSpPr>
          <p:spPr bwMode="auto">
            <a:xfrm>
              <a:off x="4386316" y="2727549"/>
              <a:ext cx="2125491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Server responds with certificate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16815" y="3108661"/>
            <a:ext cx="3520754" cy="491940"/>
            <a:chOff x="3384158" y="3429000"/>
            <a:chExt cx="3520754" cy="49194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384158" y="3668911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59"/>
            <p:cNvSpPr/>
            <p:nvPr/>
          </p:nvSpPr>
          <p:spPr>
            <a:xfrm>
              <a:off x="3951390" y="3434021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32" name="Rounded Rectangle 52"/>
            <p:cNvSpPr/>
            <p:nvPr/>
          </p:nvSpPr>
          <p:spPr bwMode="auto">
            <a:xfrm>
              <a:off x="4407506" y="3429000"/>
              <a:ext cx="1577818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000000"/>
                  </a:solidFill>
                </a:rPr>
                <a:t>Encryption algorithm </a:t>
              </a:r>
              <a:r>
                <a:rPr lang="en-US" sz="1100" b="1" dirty="0">
                  <a:solidFill>
                    <a:srgbClr val="000000"/>
                  </a:solidFill>
                </a:rPr>
                <a:t>negotiated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57799" y="5438364"/>
            <a:ext cx="3520754" cy="491940"/>
            <a:chOff x="3436038" y="5697628"/>
            <a:chExt cx="3520754" cy="49194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436038" y="5943600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59"/>
            <p:cNvSpPr/>
            <p:nvPr/>
          </p:nvSpPr>
          <p:spPr>
            <a:xfrm>
              <a:off x="3918750" y="5706494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34" name="Rounded Rectangle 52"/>
            <p:cNvSpPr/>
            <p:nvPr/>
          </p:nvSpPr>
          <p:spPr bwMode="auto">
            <a:xfrm>
              <a:off x="4366596" y="5697628"/>
              <a:ext cx="1743838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Connection is 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encrypted using Session Key</a:t>
              </a:r>
              <a:endParaRPr lang="en-US" sz="1100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281" y="1645812"/>
            <a:ext cx="953675" cy="204945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416815" y="3873309"/>
            <a:ext cx="3598994" cy="491940"/>
            <a:chOff x="3357798" y="4205586"/>
            <a:chExt cx="3598994" cy="49194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436038" y="4469575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59"/>
            <p:cNvSpPr/>
            <p:nvPr/>
          </p:nvSpPr>
          <p:spPr>
            <a:xfrm>
              <a:off x="3357798" y="4221097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39" name="Rounded Rectangle 52"/>
            <p:cNvSpPr/>
            <p:nvPr/>
          </p:nvSpPr>
          <p:spPr bwMode="auto">
            <a:xfrm>
              <a:off x="3811945" y="4205586"/>
              <a:ext cx="2298487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Client sends session key encrypted 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 with Public Key</a:t>
              </a:r>
              <a:endParaRPr lang="en-US" sz="11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57799" y="4607354"/>
            <a:ext cx="3658010" cy="491940"/>
            <a:chOff x="3362967" y="4854640"/>
            <a:chExt cx="3520754" cy="49194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362967" y="5116711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59"/>
            <p:cNvSpPr/>
            <p:nvPr/>
          </p:nvSpPr>
          <p:spPr>
            <a:xfrm>
              <a:off x="6320284" y="4876800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3" name="Rounded Rectangle 52"/>
            <p:cNvSpPr/>
            <p:nvPr/>
          </p:nvSpPr>
          <p:spPr bwMode="auto">
            <a:xfrm>
              <a:off x="3811944" y="4854640"/>
              <a:ext cx="2298487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000000"/>
                  </a:solidFill>
                </a:rPr>
                <a:t>Server returns session key encrypted with Public Key</a:t>
              </a:r>
              <a:endParaRPr lang="en-US" sz="11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Rounded Rectangular Callout 39"/>
          <p:cNvSpPr/>
          <p:nvPr/>
        </p:nvSpPr>
        <p:spPr>
          <a:xfrm>
            <a:off x="380999" y="4853324"/>
            <a:ext cx="2004177" cy="828796"/>
          </a:xfrm>
          <a:prstGeom prst="wedgeRoundRectCallout">
            <a:avLst>
              <a:gd name="adj1" fmla="val 123054"/>
              <a:gd name="adj2" fmla="val -101417"/>
              <a:gd name="adj3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kern="0" dirty="0" smtClean="0">
              <a:solidFill>
                <a:srgbClr val="FF0000"/>
              </a:solidFill>
              <a:latin typeface="Arial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Arial"/>
              </a:rPr>
              <a:t>Confidential message: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Arial"/>
              </a:rPr>
              <a:t>Requires Private Key to decrypt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kern="0" dirty="0" err="1" smtClea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385858" y="4850303"/>
            <a:ext cx="2004177" cy="828796"/>
          </a:xfrm>
          <a:prstGeom prst="wedgeRoundRectCallout">
            <a:avLst>
              <a:gd name="adj1" fmla="val 116536"/>
              <a:gd name="adj2" fmla="val -28915"/>
              <a:gd name="adj3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kern="0" dirty="0" smtClean="0">
              <a:solidFill>
                <a:srgbClr val="FF0000"/>
              </a:solidFill>
              <a:latin typeface="Arial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Arial"/>
              </a:rPr>
              <a:t>Confidential message: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Arial"/>
              </a:rPr>
              <a:t>Requires Private Key to decrypt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kern="0" dirty="0" err="1" smtClean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42" name="Picture 2" descr="http://my-tiny.net/logos/web-Safari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" y="271852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http://my-tiny.net/logos/web-Chrom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34" y="1645812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tp://my-tiny.net/logos/web-Firefox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" y="161674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://my-tiny.net/logos/web-Edg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85" y="2766153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5.xml><?xml version="1.0" encoding="utf-8"?>
<a:theme xmlns:a="http://schemas.openxmlformats.org/drawingml/2006/main" name="2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6.xml><?xml version="1.0" encoding="utf-8"?>
<a:theme xmlns:a="http://schemas.openxmlformats.org/drawingml/2006/main" name="3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ptx" id="{1CEDCDFF-DC4F-454A-B15A-2F51278AE62E}" vid="{91153F74-20C9-427D-B9CD-29CB0F3238D1}"/>
    </a:ext>
  </a:extLst>
</a:theme>
</file>

<file path=ppt/theme/theme7.xml><?xml version="1.0" encoding="utf-8"?>
<a:theme xmlns:a="http://schemas.openxmlformats.org/drawingml/2006/main" name="4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otx" id="{A3DB2F90-F63A-49DE-BBB4-6552F66C1436}" vid="{96838A41-6B44-4C93-AA71-3D8685641419}"/>
    </a:ext>
  </a:extLst>
</a:theme>
</file>

<file path=ppt/theme/theme8.xml><?xml version="1.0" encoding="utf-8"?>
<a:theme xmlns:a="http://schemas.openxmlformats.org/drawingml/2006/main" name="5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otx" id="{A3DB2F90-F63A-49DE-BBB4-6552F66C1436}" vid="{96838A41-6B44-4C93-AA71-3D8685641419}"/>
    </a:ext>
  </a:extLst>
</a:theme>
</file>

<file path=ppt/theme/theme9.xml><?xml version="1.0" encoding="utf-8"?>
<a:theme xmlns:a="http://schemas.openxmlformats.org/drawingml/2006/main" name="4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3704</TotalTime>
  <Words>1791</Words>
  <Application>Microsoft Office PowerPoint</Application>
  <PresentationFormat>On-screen Show (4:3)</PresentationFormat>
  <Paragraphs>286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APU Clean</vt:lpstr>
      <vt:lpstr>1_APU Clean</vt:lpstr>
      <vt:lpstr>LO-CompTIA</vt:lpstr>
      <vt:lpstr>1_LO-CompTIA</vt:lpstr>
      <vt:lpstr>2_LO-CompTIA</vt:lpstr>
      <vt:lpstr>3_LO-CompTIA</vt:lpstr>
      <vt:lpstr>4_LO-CompTIA</vt:lpstr>
      <vt:lpstr>5_LO-CompTIA</vt:lpstr>
      <vt:lpstr>4_APU Clean</vt:lpstr>
      <vt:lpstr>System and Network Administration</vt:lpstr>
      <vt:lpstr>Secure Systems</vt:lpstr>
      <vt:lpstr>Security Protocols</vt:lpstr>
      <vt:lpstr>PowerPoint Presentation</vt:lpstr>
      <vt:lpstr>Symmetric vs Asymmetric Key</vt:lpstr>
      <vt:lpstr>Mechanisms to Protocols:  Session Keys</vt:lpstr>
      <vt:lpstr>Session Keys</vt:lpstr>
      <vt:lpstr>SSL / TLS</vt:lpstr>
      <vt:lpstr>The SSL/TLS Connection Process</vt:lpstr>
      <vt:lpstr>Example: Chrome</vt:lpstr>
      <vt:lpstr>Example: Chrome</vt:lpstr>
      <vt:lpstr>Secure Shell (ssh, scp, sftp)</vt:lpstr>
      <vt:lpstr>Ports and Port Ranges</vt:lpstr>
      <vt:lpstr>PowerPoint Presentation</vt:lpstr>
      <vt:lpstr>Configure Security</vt:lpstr>
      <vt:lpstr>stunnel</vt:lpstr>
      <vt:lpstr>Tunneling</vt:lpstr>
      <vt:lpstr>Encapsulation</vt:lpstr>
      <vt:lpstr>PowerPoint Presentation</vt:lpstr>
      <vt:lpstr>PowerPoint Presentation</vt:lpstr>
      <vt:lpstr>stunnel</vt:lpstr>
      <vt:lpstr>PowerPoint Presentation</vt:lpstr>
      <vt:lpstr>PowerPoint Presentation</vt:lpstr>
      <vt:lpstr>Virtual Private Networks</vt:lpstr>
      <vt:lpstr>Virtual Private Networks</vt:lpstr>
      <vt:lpstr>VPNs and Wireless</vt:lpstr>
      <vt:lpstr>VPN Concentrators</vt:lpstr>
      <vt:lpstr>IPSec</vt:lpstr>
      <vt:lpstr>OpenVPN</vt:lpstr>
      <vt:lpstr>VPN Configuration</vt:lpstr>
      <vt:lpstr>tun or tap interface?</vt:lpstr>
      <vt:lpstr>tun or tap interface?</vt:lpstr>
      <vt:lpstr>TLS or Static Key mode?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user</cp:lastModifiedBy>
  <cp:revision>372</cp:revision>
  <cp:lastPrinted>2007-07-15T04:59:23Z</cp:lastPrinted>
  <dcterms:modified xsi:type="dcterms:W3CDTF">2021-07-27T05:35:46Z</dcterms:modified>
</cp:coreProperties>
</file>