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3" r:id="rId1"/>
    <p:sldMasterId id="2147484460" r:id="rId2"/>
    <p:sldMasterId id="2147484488" r:id="rId3"/>
    <p:sldMasterId id="2147484526" r:id="rId4"/>
    <p:sldMasterId id="2147484542" r:id="rId5"/>
  </p:sldMasterIdLst>
  <p:notesMasterIdLst>
    <p:notesMasterId r:id="rId49"/>
  </p:notesMasterIdLst>
  <p:handoutMasterIdLst>
    <p:handoutMasterId r:id="rId50"/>
  </p:handoutMasterIdLst>
  <p:sldIdLst>
    <p:sldId id="834" r:id="rId6"/>
    <p:sldId id="868" r:id="rId7"/>
    <p:sldId id="869" r:id="rId8"/>
    <p:sldId id="870" r:id="rId9"/>
    <p:sldId id="873" r:id="rId10"/>
    <p:sldId id="841" r:id="rId11"/>
    <p:sldId id="842" r:id="rId12"/>
    <p:sldId id="882" r:id="rId13"/>
    <p:sldId id="883" r:id="rId14"/>
    <p:sldId id="885" r:id="rId15"/>
    <p:sldId id="878" r:id="rId16"/>
    <p:sldId id="881" r:id="rId17"/>
    <p:sldId id="880" r:id="rId18"/>
    <p:sldId id="886" r:id="rId19"/>
    <p:sldId id="973" r:id="rId20"/>
    <p:sldId id="967" r:id="rId21"/>
    <p:sldId id="968" r:id="rId22"/>
    <p:sldId id="969" r:id="rId23"/>
    <p:sldId id="970" r:id="rId24"/>
    <p:sldId id="971" r:id="rId25"/>
    <p:sldId id="972" r:id="rId26"/>
    <p:sldId id="906" r:id="rId27"/>
    <p:sldId id="872" r:id="rId28"/>
    <p:sldId id="832" r:id="rId29"/>
    <p:sldId id="871" r:id="rId30"/>
    <p:sldId id="1174" r:id="rId31"/>
    <p:sldId id="1178" r:id="rId32"/>
    <p:sldId id="1177" r:id="rId33"/>
    <p:sldId id="1176" r:id="rId34"/>
    <p:sldId id="957" r:id="rId35"/>
    <p:sldId id="958" r:id="rId36"/>
    <p:sldId id="959" r:id="rId37"/>
    <p:sldId id="960" r:id="rId38"/>
    <p:sldId id="961" r:id="rId39"/>
    <p:sldId id="962" r:id="rId40"/>
    <p:sldId id="963" r:id="rId41"/>
    <p:sldId id="964" r:id="rId42"/>
    <p:sldId id="965" r:id="rId43"/>
    <p:sldId id="952" r:id="rId44"/>
    <p:sldId id="978" r:id="rId45"/>
    <p:sldId id="979" r:id="rId46"/>
    <p:sldId id="980" r:id="rId47"/>
    <p:sldId id="981" r:id="rId48"/>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D7FBC3"/>
    <a:srgbClr val="FF3300"/>
    <a:srgbClr val="00528B"/>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37" autoAdjust="0"/>
    <p:restoredTop sz="94624" autoAdjust="0"/>
  </p:normalViewPr>
  <p:slideViewPr>
    <p:cSldViewPr>
      <p:cViewPr varScale="1">
        <p:scale>
          <a:sx n="82" d="100"/>
          <a:sy n="82" d="100"/>
        </p:scale>
        <p:origin x="540"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41CF9615-F3B2-4E4A-9498-C31E5FD1E043}" type="slidenum">
              <a:rPr lang="en-AU" altLang="en-US"/>
              <a:pPr>
                <a:defRPr/>
              </a:pPr>
              <a:t>‹#›</a:t>
            </a:fld>
            <a:endParaRPr lang="en-AU" altLang="en-US"/>
          </a:p>
        </p:txBody>
      </p:sp>
    </p:spTree>
    <p:extLst>
      <p:ext uri="{BB962C8B-B14F-4D97-AF65-F5344CB8AC3E}">
        <p14:creationId xmlns:p14="http://schemas.microsoft.com/office/powerpoint/2010/main" val="26106570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30724"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280689F5-F49F-42F6-A0F8-7F918EC12C00}" type="slidenum">
              <a:rPr lang="en-AU" altLang="en-US"/>
              <a:pPr>
                <a:defRPr/>
              </a:pPr>
              <a:t>‹#›</a:t>
            </a:fld>
            <a:endParaRPr lang="en-AU" altLang="en-US"/>
          </a:p>
        </p:txBody>
      </p:sp>
    </p:spTree>
    <p:extLst>
      <p:ext uri="{BB962C8B-B14F-4D97-AF65-F5344CB8AC3E}">
        <p14:creationId xmlns:p14="http://schemas.microsoft.com/office/powerpoint/2010/main" val="191411165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80689F5-F49F-42F6-A0F8-7F918EC12C00}" type="slidenum">
              <a:rPr lang="en-AU" altLang="en-US" smtClean="0"/>
              <a:pPr>
                <a:defRPr/>
              </a:pPr>
              <a:t>1</a:t>
            </a:fld>
            <a:endParaRPr lang="en-AU" altLang="en-US"/>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126242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xfrm>
            <a:off x="0" y="0"/>
            <a:ext cx="4160937" cy="3676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a:solidFill>
                <a:prstClr val="black"/>
              </a:solidFill>
              <a:latin typeface="Times New Roman" pitchFamily="18" charset="0"/>
              <a:ea typeface="MS PGothic" pitchFamily="34" charset="-128"/>
            </a:endParaRPr>
          </a:p>
        </p:txBody>
      </p:sp>
      <p:sp>
        <p:nvSpPr>
          <p:cNvPr id="38915"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a:solidFill>
                <a:prstClr val="black"/>
              </a:solidFill>
              <a:latin typeface="Times New Roman" pitchFamily="18" charset="0"/>
              <a:ea typeface="MS PGothic" pitchFamily="34" charset="-128"/>
            </a:endParaRPr>
          </a:p>
        </p:txBody>
      </p:sp>
      <p:sp>
        <p:nvSpPr>
          <p:cNvPr id="3891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endParaRPr lang="en-AU" altLang="en-US" sz="1300">
              <a:solidFill>
                <a:prstClr val="black"/>
              </a:solidFill>
              <a:latin typeface="Times New Roman" pitchFamily="18" charset="0"/>
              <a:ea typeface="MS PGothic" pitchFamily="34" charset="-128"/>
            </a:endParaRPr>
          </a:p>
        </p:txBody>
      </p:sp>
      <p:sp>
        <p:nvSpPr>
          <p:cNvPr id="389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fld id="{E9585757-1672-4602-8FEA-CBA115FA43B6}" type="slidenum">
              <a:rPr lang="en-AU" altLang="en-US" sz="1300" smtClean="0">
                <a:solidFill>
                  <a:prstClr val="black"/>
                </a:solidFill>
                <a:latin typeface="Times New Roman" pitchFamily="18" charset="0"/>
              </a:rPr>
              <a:pPr/>
              <a:t>4</a:t>
            </a:fld>
            <a:endParaRPr lang="en-AU" altLang="en-US" sz="1300">
              <a:solidFill>
                <a:prstClr val="black"/>
              </a:solidFill>
              <a:latin typeface="Times New Roman" pitchFamily="18" charset="0"/>
            </a:endParaRPr>
          </a:p>
        </p:txBody>
      </p:sp>
      <p:sp>
        <p:nvSpPr>
          <p:cNvPr id="38918" name="Rectangle 2"/>
          <p:cNvSpPr>
            <a:spLocks noGrp="1" noRot="1" noChangeAspect="1" noChangeArrowheads="1" noTextEdit="1"/>
          </p:cNvSpPr>
          <p:nvPr>
            <p:ph type="sldImg"/>
          </p:nvPr>
        </p:nvSpPr>
        <p:spPr>
          <a:xfrm>
            <a:off x="2973388" y="549275"/>
            <a:ext cx="3654425" cy="2741613"/>
          </a:xfrm>
          <a:ln/>
        </p:spPr>
      </p:sp>
      <p:sp>
        <p:nvSpPr>
          <p:cNvPr id="389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183298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AAAD6B-EE5D-4FE6-A386-0DF8F0DB427C}" type="slidenum">
              <a:rPr lang="en-AU" altLang="en-US" smtClean="0"/>
              <a:pPr/>
              <a:t>6</a:t>
            </a:fld>
            <a:endParaRPr lang="en-AU" altLang="en-US"/>
          </a:p>
        </p:txBody>
      </p:sp>
      <p:sp>
        <p:nvSpPr>
          <p:cNvPr id="31747" name="Rectangle 7"/>
          <p:cNvSpPr txBox="1">
            <a:spLocks noGrp="1" noChangeArrowheads="1"/>
          </p:cNvSpPr>
          <p:nvPr/>
        </p:nvSpPr>
        <p:spPr bwMode="auto">
          <a:xfrm>
            <a:off x="5440265" y="6948715"/>
            <a:ext cx="4160936" cy="36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nchor="b"/>
          <a:lstStyle>
            <a:lvl1pPr defTabSz="947738">
              <a:defRPr>
                <a:solidFill>
                  <a:schemeClr val="tx1"/>
                </a:solidFill>
                <a:latin typeface="Arial" charset="0"/>
              </a:defRPr>
            </a:lvl1pPr>
            <a:lvl2pPr marL="742950" indent="-285750" defTabSz="947738">
              <a:defRPr>
                <a:solidFill>
                  <a:schemeClr val="tx1"/>
                </a:solidFill>
                <a:latin typeface="Arial" charset="0"/>
              </a:defRPr>
            </a:lvl2pPr>
            <a:lvl3pPr marL="1143000" indent="-228600" defTabSz="947738">
              <a:defRPr>
                <a:solidFill>
                  <a:schemeClr val="tx1"/>
                </a:solidFill>
                <a:latin typeface="Arial" charset="0"/>
              </a:defRPr>
            </a:lvl3pPr>
            <a:lvl4pPr marL="1600200" indent="-228600" defTabSz="947738">
              <a:defRPr>
                <a:solidFill>
                  <a:schemeClr val="tx1"/>
                </a:solidFill>
                <a:latin typeface="Arial" charset="0"/>
              </a:defRPr>
            </a:lvl4pPr>
            <a:lvl5pPr marL="2057400" indent="-228600" defTabSz="947738">
              <a:defRPr>
                <a:solidFill>
                  <a:schemeClr val="tx1"/>
                </a:solidFill>
                <a:latin typeface="Arial" charset="0"/>
              </a:defRPr>
            </a:lvl5pPr>
            <a:lvl6pPr marL="2514600" indent="-228600" defTabSz="947738" eaLnBrk="0" fontAlgn="base" hangingPunct="0">
              <a:spcBef>
                <a:spcPct val="0"/>
              </a:spcBef>
              <a:spcAft>
                <a:spcPct val="0"/>
              </a:spcAft>
              <a:defRPr>
                <a:solidFill>
                  <a:schemeClr val="tx1"/>
                </a:solidFill>
                <a:latin typeface="Arial" charset="0"/>
              </a:defRPr>
            </a:lvl6pPr>
            <a:lvl7pPr marL="2971800" indent="-228600" defTabSz="947738" eaLnBrk="0" fontAlgn="base" hangingPunct="0">
              <a:spcBef>
                <a:spcPct val="0"/>
              </a:spcBef>
              <a:spcAft>
                <a:spcPct val="0"/>
              </a:spcAft>
              <a:defRPr>
                <a:solidFill>
                  <a:schemeClr val="tx1"/>
                </a:solidFill>
                <a:latin typeface="Arial" charset="0"/>
              </a:defRPr>
            </a:lvl7pPr>
            <a:lvl8pPr marL="3429000" indent="-228600" defTabSz="947738" eaLnBrk="0" fontAlgn="base" hangingPunct="0">
              <a:spcBef>
                <a:spcPct val="0"/>
              </a:spcBef>
              <a:spcAft>
                <a:spcPct val="0"/>
              </a:spcAft>
              <a:defRPr>
                <a:solidFill>
                  <a:schemeClr val="tx1"/>
                </a:solidFill>
                <a:latin typeface="Arial" charset="0"/>
              </a:defRPr>
            </a:lvl8pPr>
            <a:lvl9pPr marL="3886200" indent="-228600" defTabSz="947738" eaLnBrk="0" fontAlgn="base" hangingPunct="0">
              <a:spcBef>
                <a:spcPct val="0"/>
              </a:spcBef>
              <a:spcAft>
                <a:spcPct val="0"/>
              </a:spcAft>
              <a:defRPr>
                <a:solidFill>
                  <a:schemeClr val="tx1"/>
                </a:solidFill>
                <a:latin typeface="Arial" charset="0"/>
              </a:defRPr>
            </a:lvl9pPr>
          </a:lstStyle>
          <a:p>
            <a:pPr algn="r" eaLnBrk="1" hangingPunct="1"/>
            <a:fld id="{C3A264B8-C846-498C-B0DD-7DA336B7B3ED}" type="slidenum">
              <a:rPr lang="en-AU" altLang="en-US" sz="1200">
                <a:latin typeface="Tahoma" pitchFamily="34" charset="0"/>
                <a:ea typeface="MS PGothic" pitchFamily="34" charset="-128"/>
              </a:rPr>
              <a:pPr algn="r" eaLnBrk="1" hangingPunct="1"/>
              <a:t>6</a:t>
            </a:fld>
            <a:endParaRPr lang="en-AU" altLang="en-US" sz="1200">
              <a:latin typeface="Tahoma" pitchFamily="34" charset="0"/>
              <a:ea typeface="MS PGothic" pitchFamily="34" charset="-128"/>
            </a:endParaRPr>
          </a:p>
        </p:txBody>
      </p:sp>
      <p:sp>
        <p:nvSpPr>
          <p:cNvPr id="31748"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1749" name="Rectangle 3"/>
          <p:cNvSpPr>
            <a:spLocks noGrp="1" noChangeArrowheads="1"/>
          </p:cNvSpPr>
          <p:nvPr>
            <p:ph type="body" idx="1"/>
          </p:nvPr>
        </p:nvSpPr>
        <p:spPr>
          <a:xfrm>
            <a:off x="577157" y="3476172"/>
            <a:ext cx="8446889" cy="3288696"/>
          </a:xfrm>
          <a:solidFill>
            <a:srgbClr val="FFFFFF"/>
          </a:solidFill>
          <a:ln>
            <a:solidFill>
              <a:srgbClr val="000000"/>
            </a:solidFill>
            <a:miter lim="800000"/>
            <a:headEnd/>
            <a:tailEnd/>
          </a:ln>
        </p:spPr>
        <p:txBody>
          <a:bodyPr lIns="94768" tIns="47384" rIns="94768" bIns="47384"/>
          <a:lstStyle/>
          <a:p>
            <a:pPr marL="228600" indent="-228600" eaLnBrk="1" hangingPunct="1">
              <a:buFontTx/>
              <a:buChar char="•"/>
            </a:pPr>
            <a:r>
              <a:rPr lang="en-US" altLang="en-US">
                <a:latin typeface="Times New Roman" pitchFamily="18" charset="0"/>
              </a:rPr>
              <a:t>Checked out a log file recently?</a:t>
            </a:r>
          </a:p>
          <a:p>
            <a:pPr marL="228600" indent="-228600" eaLnBrk="1" hangingPunct="1">
              <a:buFontTx/>
              <a:buChar char="•"/>
            </a:pPr>
            <a:r>
              <a:rPr lang="en-US" altLang="en-US">
                <a:latin typeface="Times New Roman" pitchFamily="18" charset="0"/>
              </a:rPr>
              <a:t>What can you get out of a log file?</a:t>
            </a:r>
          </a:p>
          <a:p>
            <a:pPr marL="685800" lvl="1" indent="-228600" eaLnBrk="1" hangingPunct="1">
              <a:buFontTx/>
              <a:buChar char="•"/>
            </a:pPr>
            <a:r>
              <a:rPr lang="en-US" altLang="en-US">
                <a:latin typeface="Times New Roman" pitchFamily="18" charset="0"/>
              </a:rPr>
              <a:t>Hardware errors</a:t>
            </a:r>
          </a:p>
          <a:p>
            <a:pPr marL="685800" lvl="1" indent="-228600" eaLnBrk="1" hangingPunct="1">
              <a:buFontTx/>
              <a:buChar char="•"/>
            </a:pPr>
            <a:r>
              <a:rPr lang="en-US" altLang="en-US">
                <a:latin typeface="Times New Roman" pitchFamily="18" charset="0"/>
              </a:rPr>
              <a:t>Usage data</a:t>
            </a:r>
          </a:p>
          <a:p>
            <a:pPr marL="685800" lvl="1" indent="-228600" eaLnBrk="1" hangingPunct="1">
              <a:buFontTx/>
              <a:buChar char="•"/>
            </a:pPr>
            <a:r>
              <a:rPr lang="en-US" altLang="en-US">
                <a:latin typeface="Times New Roman" pitchFamily="18" charset="0"/>
              </a:rPr>
              <a:t>Security check</a:t>
            </a: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1746072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2973388" y="549275"/>
            <a:ext cx="3654425" cy="2741613"/>
          </a:xfrm>
          <a:ln/>
        </p:spPr>
      </p:sp>
      <p:sp>
        <p:nvSpPr>
          <p:cNvPr id="399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
        <p:nvSpPr>
          <p:cNvPr id="39940" name="Header Placeholder 3"/>
          <p:cNvSpPr txBox="1">
            <a:spLocks noGrp="1"/>
          </p:cNvSpPr>
          <p:nvPr/>
        </p:nvSpPr>
        <p:spPr bwMode="auto">
          <a:xfrm>
            <a:off x="0" y="0"/>
            <a:ext cx="4160937" cy="36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marL="0" marR="0" lvl="0" indent="0" algn="l" defTabSz="990600" rtl="0" eaLnBrk="1" fontAlgn="base" latinLnBrk="0" hangingPunct="1">
              <a:lnSpc>
                <a:spcPct val="100000"/>
              </a:lnSpc>
              <a:spcBef>
                <a:spcPct val="0"/>
              </a:spcBef>
              <a:spcAft>
                <a:spcPct val="0"/>
              </a:spcAft>
              <a:buClrTx/>
              <a:buSzTx/>
              <a:buFontTx/>
              <a:buNone/>
              <a:tabLst/>
              <a:defRPr/>
            </a:pPr>
            <a:r>
              <a:rPr kumimoji="0" lang="en-US" altLang="en-US" sz="13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t>Network Admin - Configuration Management</a:t>
            </a:r>
            <a:endParaRPr kumimoji="0" lang="en-AU" altLang="en-US" sz="13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39941" name="Date Placeholder 4"/>
          <p:cNvSpPr txBox="1">
            <a:spLocks noGrp="1"/>
          </p:cNvSpPr>
          <p:nvPr/>
        </p:nvSpPr>
        <p:spPr bwMode="auto">
          <a:xfrm>
            <a:off x="5440265" y="0"/>
            <a:ext cx="4160936" cy="36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D8C01F3-F211-4CA6-90F9-FB9BCFA4F714}" type="datetime1">
              <a:rPr kumimoji="0" lang="en-US" altLang="en-US" sz="13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pPr marL="0" marR="0" lvl="0" indent="0" algn="r" defTabSz="990600" rtl="0" eaLnBrk="1" fontAlgn="base" latinLnBrk="0" hangingPunct="1">
                <a:lnSpc>
                  <a:spcPct val="100000"/>
                </a:lnSpc>
                <a:spcBef>
                  <a:spcPct val="0"/>
                </a:spcBef>
                <a:spcAft>
                  <a:spcPct val="0"/>
                </a:spcAft>
                <a:buClrTx/>
                <a:buSzTx/>
                <a:buFontTx/>
                <a:buNone/>
                <a:tabLst/>
                <a:defRPr/>
              </a:pPr>
              <a:t>9/8/2022</a:t>
            </a:fld>
            <a:endParaRPr kumimoji="0" lang="en-AU" altLang="en-US" sz="13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39942" name="Footer Placeholder 5"/>
          <p:cNvSpPr txBox="1">
            <a:spLocks noGrp="1"/>
          </p:cNvSpPr>
          <p:nvPr/>
        </p:nvSpPr>
        <p:spPr bwMode="auto">
          <a:xfrm>
            <a:off x="0" y="6948715"/>
            <a:ext cx="4160937" cy="36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marL="0" marR="0" lvl="0" indent="0" algn="l" defTabSz="990600" rtl="0" eaLnBrk="1" fontAlgn="base" latinLnBrk="0" hangingPunct="1">
              <a:lnSpc>
                <a:spcPct val="100000"/>
              </a:lnSpc>
              <a:spcBef>
                <a:spcPct val="0"/>
              </a:spcBef>
              <a:spcAft>
                <a:spcPct val="0"/>
              </a:spcAft>
              <a:buClrTx/>
              <a:buSzTx/>
              <a:buFontTx/>
              <a:buNone/>
              <a:tabLst/>
              <a:defRPr/>
            </a:pPr>
            <a:r>
              <a:rPr kumimoji="0" lang="en-AU" altLang="en-US" sz="13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t> (c) Monash University</a:t>
            </a:r>
          </a:p>
        </p:txBody>
      </p:sp>
      <p:sp>
        <p:nvSpPr>
          <p:cNvPr id="39943" name="Slide Number Placeholder 6"/>
          <p:cNvSpPr txBox="1">
            <a:spLocks noGrp="1"/>
          </p:cNvSpPr>
          <p:nvPr/>
        </p:nvSpPr>
        <p:spPr bwMode="auto">
          <a:xfrm>
            <a:off x="5440265" y="6948715"/>
            <a:ext cx="4160936" cy="36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C6C5B597-5AFC-4105-BD8A-563A4B0AE64D}" type="slidenum">
              <a:rPr kumimoji="0" lang="en-AU" altLang="en-US" sz="13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90600" rtl="0" eaLnBrk="1" fontAlgn="base" latinLnBrk="0" hangingPunct="1">
                <a:lnSpc>
                  <a:spcPct val="100000"/>
                </a:lnSpc>
                <a:spcBef>
                  <a:spcPct val="0"/>
                </a:spcBef>
                <a:spcAft>
                  <a:spcPct val="0"/>
                </a:spcAft>
                <a:buClrTx/>
                <a:buSzTx/>
                <a:buFontTx/>
                <a:buNone/>
                <a:tabLst/>
                <a:defRPr/>
              </a:pPr>
              <a:t>23</a:t>
            </a:fld>
            <a:endParaRPr kumimoji="0" lang="en-AU" altLang="en-US" sz="13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2" name="Date Placeholder 1"/>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 name="Header Placeholder 3"/>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967117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2973388" y="549275"/>
            <a:ext cx="3654425" cy="2741613"/>
          </a:xfrm>
          <a:ln/>
        </p:spPr>
      </p:sp>
      <p:sp>
        <p:nvSpPr>
          <p:cNvPr id="399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
        <p:nvSpPr>
          <p:cNvPr id="39940" name="Header Placeholder 3"/>
          <p:cNvSpPr txBox="1">
            <a:spLocks noGrp="1"/>
          </p:cNvSpPr>
          <p:nvPr/>
        </p:nvSpPr>
        <p:spPr bwMode="auto">
          <a:xfrm>
            <a:off x="0" y="0"/>
            <a:ext cx="4160937" cy="36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marL="0" marR="0" lvl="0" indent="0" algn="l" defTabSz="990600" rtl="0" eaLnBrk="1" fontAlgn="base" latinLnBrk="0" hangingPunct="1">
              <a:lnSpc>
                <a:spcPct val="100000"/>
              </a:lnSpc>
              <a:spcBef>
                <a:spcPct val="0"/>
              </a:spcBef>
              <a:spcAft>
                <a:spcPct val="0"/>
              </a:spcAft>
              <a:buClrTx/>
              <a:buSzTx/>
              <a:buFontTx/>
              <a:buNone/>
              <a:tabLst/>
              <a:defRPr/>
            </a:pPr>
            <a:r>
              <a:rPr kumimoji="0" lang="en-US" altLang="en-US" sz="13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t>Network Admin - Configuration Management</a:t>
            </a:r>
            <a:endParaRPr kumimoji="0" lang="en-AU" altLang="en-US" sz="13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39941" name="Date Placeholder 4"/>
          <p:cNvSpPr txBox="1">
            <a:spLocks noGrp="1"/>
          </p:cNvSpPr>
          <p:nvPr/>
        </p:nvSpPr>
        <p:spPr bwMode="auto">
          <a:xfrm>
            <a:off x="5440265" y="0"/>
            <a:ext cx="4160936" cy="36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D8C01F3-F211-4CA6-90F9-FB9BCFA4F714}" type="datetime1">
              <a:rPr kumimoji="0" lang="en-US" altLang="en-US" sz="13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pPr marL="0" marR="0" lvl="0" indent="0" algn="r" defTabSz="990600" rtl="0" eaLnBrk="1" fontAlgn="base" latinLnBrk="0" hangingPunct="1">
                <a:lnSpc>
                  <a:spcPct val="100000"/>
                </a:lnSpc>
                <a:spcBef>
                  <a:spcPct val="0"/>
                </a:spcBef>
                <a:spcAft>
                  <a:spcPct val="0"/>
                </a:spcAft>
                <a:buClrTx/>
                <a:buSzTx/>
                <a:buFontTx/>
                <a:buNone/>
                <a:tabLst/>
                <a:defRPr/>
              </a:pPr>
              <a:t>9/8/2022</a:t>
            </a:fld>
            <a:endParaRPr kumimoji="0" lang="en-AU" altLang="en-US" sz="13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39942" name="Footer Placeholder 5"/>
          <p:cNvSpPr txBox="1">
            <a:spLocks noGrp="1"/>
          </p:cNvSpPr>
          <p:nvPr/>
        </p:nvSpPr>
        <p:spPr bwMode="auto">
          <a:xfrm>
            <a:off x="0" y="6948715"/>
            <a:ext cx="4160937" cy="36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marL="0" marR="0" lvl="0" indent="0" algn="l" defTabSz="990600" rtl="0" eaLnBrk="1" fontAlgn="base" latinLnBrk="0" hangingPunct="1">
              <a:lnSpc>
                <a:spcPct val="100000"/>
              </a:lnSpc>
              <a:spcBef>
                <a:spcPct val="0"/>
              </a:spcBef>
              <a:spcAft>
                <a:spcPct val="0"/>
              </a:spcAft>
              <a:buClrTx/>
              <a:buSzTx/>
              <a:buFontTx/>
              <a:buNone/>
              <a:tabLst/>
              <a:defRPr/>
            </a:pPr>
            <a:r>
              <a:rPr kumimoji="0" lang="en-AU" altLang="en-US" sz="13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rPr>
              <a:t> (c) Monash University</a:t>
            </a:r>
          </a:p>
        </p:txBody>
      </p:sp>
      <p:sp>
        <p:nvSpPr>
          <p:cNvPr id="39943" name="Slide Number Placeholder 6"/>
          <p:cNvSpPr txBox="1">
            <a:spLocks noGrp="1"/>
          </p:cNvSpPr>
          <p:nvPr/>
        </p:nvSpPr>
        <p:spPr bwMode="auto">
          <a:xfrm>
            <a:off x="5440265" y="6948715"/>
            <a:ext cx="4160936" cy="36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C6C5B597-5AFC-4105-BD8A-563A4B0AE64D}" type="slidenum">
              <a:rPr kumimoji="0" lang="en-AU" altLang="en-US" sz="13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90600" rtl="0" eaLnBrk="1" fontAlgn="base" latinLnBrk="0" hangingPunct="1">
                <a:lnSpc>
                  <a:spcPct val="100000"/>
                </a:lnSpc>
                <a:spcBef>
                  <a:spcPct val="0"/>
                </a:spcBef>
                <a:spcAft>
                  <a:spcPct val="0"/>
                </a:spcAft>
                <a:buClrTx/>
                <a:buSzTx/>
                <a:buFontTx/>
                <a:buNone/>
                <a:tabLst/>
                <a:defRPr/>
              </a:pPr>
              <a:t>25</a:t>
            </a:fld>
            <a:endParaRPr kumimoji="0" lang="en-AU" altLang="en-US" sz="13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2" name="Date Placeholder 1"/>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 name="Header Placeholder 3"/>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3487255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txBox="1">
            <a:spLocks noGrp="1" noChangeArrowheads="1"/>
          </p:cNvSpPr>
          <p:nvPr/>
        </p:nvSpPr>
        <p:spPr bwMode="auto">
          <a:xfrm>
            <a:off x="5438180" y="6948715"/>
            <a:ext cx="4160937" cy="36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55675">
              <a:defRPr>
                <a:solidFill>
                  <a:schemeClr val="tx1"/>
                </a:solidFill>
                <a:latin typeface="Arial" charset="0"/>
              </a:defRPr>
            </a:lvl1pPr>
            <a:lvl2pPr marL="742950" indent="-285750" defTabSz="955675">
              <a:defRPr>
                <a:solidFill>
                  <a:schemeClr val="tx1"/>
                </a:solidFill>
                <a:latin typeface="Arial" charset="0"/>
              </a:defRPr>
            </a:lvl2pPr>
            <a:lvl3pPr marL="1143000" indent="-228600" defTabSz="955675">
              <a:defRPr>
                <a:solidFill>
                  <a:schemeClr val="tx1"/>
                </a:solidFill>
                <a:latin typeface="Arial" charset="0"/>
              </a:defRPr>
            </a:lvl3pPr>
            <a:lvl4pPr marL="1600200" indent="-228600" defTabSz="955675">
              <a:defRPr>
                <a:solidFill>
                  <a:schemeClr val="tx1"/>
                </a:solidFill>
                <a:latin typeface="Arial" charset="0"/>
              </a:defRPr>
            </a:lvl4pPr>
            <a:lvl5pPr marL="2057400" indent="-228600" defTabSz="955675">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r" eaLnBrk="1" hangingPunct="1"/>
            <a:fld id="{2AE6B5F9-FED8-48C3-A44B-6C6F68056ED9}" type="slidenum">
              <a:rPr lang="en-US" altLang="en-US" sz="1300"/>
              <a:pPr algn="r" eaLnBrk="1" hangingPunct="1"/>
              <a:t>27</a:t>
            </a:fld>
            <a:endParaRPr lang="en-US" altLang="en-US" sz="1300"/>
          </a:p>
        </p:txBody>
      </p:sp>
      <p:sp>
        <p:nvSpPr>
          <p:cNvPr id="35843"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5844" name="Rectangle 3"/>
          <p:cNvSpPr>
            <a:spLocks noGrp="1" noChangeArrowheads="1"/>
          </p:cNvSpPr>
          <p:nvPr>
            <p:ph type="body" idx="1"/>
          </p:nvPr>
        </p:nvSpPr>
        <p:spPr>
          <a:xfrm>
            <a:off x="1279327" y="3473752"/>
            <a:ext cx="7042547" cy="329111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5571" tIns="47786" rIns="95571" bIns="47786"/>
          <a:lstStyle/>
          <a:p>
            <a:endParaRPr lang="en-ZA" altLang="en-US">
              <a:latin typeface="Times New Roman" pitchFamily="18" charset="0"/>
            </a:endParaRP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342590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txBox="1">
            <a:spLocks noGrp="1" noChangeArrowheads="1"/>
          </p:cNvSpPr>
          <p:nvPr/>
        </p:nvSpPr>
        <p:spPr bwMode="auto">
          <a:xfrm>
            <a:off x="5438180" y="6948715"/>
            <a:ext cx="4160937" cy="36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55675">
              <a:defRPr>
                <a:solidFill>
                  <a:schemeClr val="tx1"/>
                </a:solidFill>
                <a:latin typeface="Arial" charset="0"/>
              </a:defRPr>
            </a:lvl1pPr>
            <a:lvl2pPr marL="742950" indent="-285750" defTabSz="955675">
              <a:defRPr>
                <a:solidFill>
                  <a:schemeClr val="tx1"/>
                </a:solidFill>
                <a:latin typeface="Arial" charset="0"/>
              </a:defRPr>
            </a:lvl2pPr>
            <a:lvl3pPr marL="1143000" indent="-228600" defTabSz="955675">
              <a:defRPr>
                <a:solidFill>
                  <a:schemeClr val="tx1"/>
                </a:solidFill>
                <a:latin typeface="Arial" charset="0"/>
              </a:defRPr>
            </a:lvl3pPr>
            <a:lvl4pPr marL="1600200" indent="-228600" defTabSz="955675">
              <a:defRPr>
                <a:solidFill>
                  <a:schemeClr val="tx1"/>
                </a:solidFill>
                <a:latin typeface="Arial" charset="0"/>
              </a:defRPr>
            </a:lvl4pPr>
            <a:lvl5pPr marL="2057400" indent="-228600" defTabSz="955675">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r" eaLnBrk="1" hangingPunct="1"/>
            <a:fld id="{2AE6B5F9-FED8-48C3-A44B-6C6F68056ED9}" type="slidenum">
              <a:rPr lang="en-US" altLang="en-US" sz="1300"/>
              <a:pPr algn="r" eaLnBrk="1" hangingPunct="1"/>
              <a:t>28</a:t>
            </a:fld>
            <a:endParaRPr lang="en-US" altLang="en-US" sz="1300"/>
          </a:p>
        </p:txBody>
      </p:sp>
      <p:sp>
        <p:nvSpPr>
          <p:cNvPr id="35843"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5844" name="Rectangle 3"/>
          <p:cNvSpPr>
            <a:spLocks noGrp="1" noChangeArrowheads="1"/>
          </p:cNvSpPr>
          <p:nvPr>
            <p:ph type="body" idx="1"/>
          </p:nvPr>
        </p:nvSpPr>
        <p:spPr>
          <a:xfrm>
            <a:off x="1279327" y="3473752"/>
            <a:ext cx="7042547" cy="329111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5571" tIns="47786" rIns="95571" bIns="47786"/>
          <a:lstStyle/>
          <a:p>
            <a:endParaRPr lang="en-ZA" altLang="en-US">
              <a:latin typeface="Times New Roman" pitchFamily="18" charset="0"/>
            </a:endParaRP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371800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txBox="1">
            <a:spLocks noGrp="1" noChangeArrowheads="1"/>
          </p:cNvSpPr>
          <p:nvPr/>
        </p:nvSpPr>
        <p:spPr bwMode="auto">
          <a:xfrm>
            <a:off x="5438180" y="6948715"/>
            <a:ext cx="4160937" cy="36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55675">
              <a:defRPr>
                <a:solidFill>
                  <a:schemeClr val="tx1"/>
                </a:solidFill>
                <a:latin typeface="Arial" charset="0"/>
              </a:defRPr>
            </a:lvl1pPr>
            <a:lvl2pPr marL="742950" indent="-285750" defTabSz="955675">
              <a:defRPr>
                <a:solidFill>
                  <a:schemeClr val="tx1"/>
                </a:solidFill>
                <a:latin typeface="Arial" charset="0"/>
              </a:defRPr>
            </a:lvl2pPr>
            <a:lvl3pPr marL="1143000" indent="-228600" defTabSz="955675">
              <a:defRPr>
                <a:solidFill>
                  <a:schemeClr val="tx1"/>
                </a:solidFill>
                <a:latin typeface="Arial" charset="0"/>
              </a:defRPr>
            </a:lvl3pPr>
            <a:lvl4pPr marL="1600200" indent="-228600" defTabSz="955675">
              <a:defRPr>
                <a:solidFill>
                  <a:schemeClr val="tx1"/>
                </a:solidFill>
                <a:latin typeface="Arial" charset="0"/>
              </a:defRPr>
            </a:lvl4pPr>
            <a:lvl5pPr marL="2057400" indent="-228600" defTabSz="955675">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marL="0" marR="0" lvl="0" indent="0" algn="r" defTabSz="955675" rtl="0" eaLnBrk="1" fontAlgn="base" latinLnBrk="0" hangingPunct="1">
              <a:lnSpc>
                <a:spcPct val="100000"/>
              </a:lnSpc>
              <a:spcBef>
                <a:spcPct val="0"/>
              </a:spcBef>
              <a:spcAft>
                <a:spcPct val="0"/>
              </a:spcAft>
              <a:buClrTx/>
              <a:buSzTx/>
              <a:buFontTx/>
              <a:buNone/>
              <a:tabLst/>
              <a:defRPr/>
            </a:pPr>
            <a:fld id="{2AE6B5F9-FED8-48C3-A44B-6C6F68056ED9}" type="slidenum">
              <a:rPr kumimoji="0" lang="en-US" altLang="en-US" sz="13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55675" rtl="0" eaLnBrk="1" fontAlgn="base" latinLnBrk="0" hangingPunct="1">
                <a:lnSpc>
                  <a:spcPct val="100000"/>
                </a:lnSpc>
                <a:spcBef>
                  <a:spcPct val="0"/>
                </a:spcBef>
                <a:spcAft>
                  <a:spcPct val="0"/>
                </a:spcAft>
                <a:buClrTx/>
                <a:buSzTx/>
                <a:buFontTx/>
                <a:buNone/>
                <a:tabLst/>
                <a:defRPr/>
              </a:pPr>
              <a:t>29</a:t>
            </a:fld>
            <a:endParaRPr kumimoji="0" lang="en-US" altLang="en-US" sz="13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5843"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5844" name="Rectangle 3"/>
          <p:cNvSpPr>
            <a:spLocks noGrp="1" noChangeArrowheads="1"/>
          </p:cNvSpPr>
          <p:nvPr>
            <p:ph type="body" idx="1"/>
          </p:nvPr>
        </p:nvSpPr>
        <p:spPr>
          <a:xfrm>
            <a:off x="1279327" y="3473752"/>
            <a:ext cx="7042547" cy="329111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5571" tIns="47786" rIns="95571" bIns="47786"/>
          <a:lstStyle/>
          <a:p>
            <a:endParaRPr lang="en-ZA" altLang="en-US">
              <a:latin typeface="Times New Roman" pitchFamily="18" charset="0"/>
            </a:endParaRPr>
          </a:p>
        </p:txBody>
      </p:sp>
      <p:sp>
        <p:nvSpPr>
          <p:cNvPr id="2" name="Date Placeholder 1"/>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 name="Header Placeholder 3"/>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042141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B7215E5-CA1D-45DE-A75C-CC15B1F52341}" type="slidenum">
              <a:rPr lang="en-AU" altLang="en-US" smtClean="0"/>
              <a:pPr/>
              <a:t>30</a:t>
            </a:fld>
            <a:endParaRPr lang="en-AU" altLang="en-US"/>
          </a:p>
        </p:txBody>
      </p:sp>
      <p:sp>
        <p:nvSpPr>
          <p:cNvPr id="32771" name="Rectangle 7"/>
          <p:cNvSpPr txBox="1">
            <a:spLocks noGrp="1" noChangeArrowheads="1"/>
          </p:cNvSpPr>
          <p:nvPr/>
        </p:nvSpPr>
        <p:spPr bwMode="auto">
          <a:xfrm>
            <a:off x="5440265" y="6948715"/>
            <a:ext cx="4160936" cy="36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nchor="b"/>
          <a:lstStyle>
            <a:lvl1pPr defTabSz="947738">
              <a:defRPr>
                <a:solidFill>
                  <a:schemeClr val="tx1"/>
                </a:solidFill>
                <a:latin typeface="Arial" charset="0"/>
              </a:defRPr>
            </a:lvl1pPr>
            <a:lvl2pPr marL="742950" indent="-285750" defTabSz="947738">
              <a:defRPr>
                <a:solidFill>
                  <a:schemeClr val="tx1"/>
                </a:solidFill>
                <a:latin typeface="Arial" charset="0"/>
              </a:defRPr>
            </a:lvl2pPr>
            <a:lvl3pPr marL="1143000" indent="-228600" defTabSz="947738">
              <a:defRPr>
                <a:solidFill>
                  <a:schemeClr val="tx1"/>
                </a:solidFill>
                <a:latin typeface="Arial" charset="0"/>
              </a:defRPr>
            </a:lvl3pPr>
            <a:lvl4pPr marL="1600200" indent="-228600" defTabSz="947738">
              <a:defRPr>
                <a:solidFill>
                  <a:schemeClr val="tx1"/>
                </a:solidFill>
                <a:latin typeface="Arial" charset="0"/>
              </a:defRPr>
            </a:lvl4pPr>
            <a:lvl5pPr marL="2057400" indent="-228600" defTabSz="947738">
              <a:defRPr>
                <a:solidFill>
                  <a:schemeClr val="tx1"/>
                </a:solidFill>
                <a:latin typeface="Arial" charset="0"/>
              </a:defRPr>
            </a:lvl5pPr>
            <a:lvl6pPr marL="2514600" indent="-228600" defTabSz="947738" eaLnBrk="0" fontAlgn="base" hangingPunct="0">
              <a:spcBef>
                <a:spcPct val="0"/>
              </a:spcBef>
              <a:spcAft>
                <a:spcPct val="0"/>
              </a:spcAft>
              <a:defRPr>
                <a:solidFill>
                  <a:schemeClr val="tx1"/>
                </a:solidFill>
                <a:latin typeface="Arial" charset="0"/>
              </a:defRPr>
            </a:lvl6pPr>
            <a:lvl7pPr marL="2971800" indent="-228600" defTabSz="947738" eaLnBrk="0" fontAlgn="base" hangingPunct="0">
              <a:spcBef>
                <a:spcPct val="0"/>
              </a:spcBef>
              <a:spcAft>
                <a:spcPct val="0"/>
              </a:spcAft>
              <a:defRPr>
                <a:solidFill>
                  <a:schemeClr val="tx1"/>
                </a:solidFill>
                <a:latin typeface="Arial" charset="0"/>
              </a:defRPr>
            </a:lvl7pPr>
            <a:lvl8pPr marL="3429000" indent="-228600" defTabSz="947738" eaLnBrk="0" fontAlgn="base" hangingPunct="0">
              <a:spcBef>
                <a:spcPct val="0"/>
              </a:spcBef>
              <a:spcAft>
                <a:spcPct val="0"/>
              </a:spcAft>
              <a:defRPr>
                <a:solidFill>
                  <a:schemeClr val="tx1"/>
                </a:solidFill>
                <a:latin typeface="Arial" charset="0"/>
              </a:defRPr>
            </a:lvl8pPr>
            <a:lvl9pPr marL="3886200" indent="-228600" defTabSz="947738" eaLnBrk="0" fontAlgn="base" hangingPunct="0">
              <a:spcBef>
                <a:spcPct val="0"/>
              </a:spcBef>
              <a:spcAft>
                <a:spcPct val="0"/>
              </a:spcAft>
              <a:defRPr>
                <a:solidFill>
                  <a:schemeClr val="tx1"/>
                </a:solidFill>
                <a:latin typeface="Arial" charset="0"/>
              </a:defRPr>
            </a:lvl9pPr>
          </a:lstStyle>
          <a:p>
            <a:pPr algn="r" eaLnBrk="1" hangingPunct="1"/>
            <a:fld id="{BE957B83-3C26-426A-98DA-876AA6A3DCD2}" type="slidenum">
              <a:rPr lang="en-AU" altLang="en-US" sz="1200">
                <a:latin typeface="Tahoma" pitchFamily="34" charset="0"/>
                <a:ea typeface="MS PGothic" pitchFamily="34" charset="-128"/>
              </a:rPr>
              <a:pPr algn="r" eaLnBrk="1" hangingPunct="1"/>
              <a:t>30</a:t>
            </a:fld>
            <a:endParaRPr lang="en-AU" altLang="en-US" sz="1200">
              <a:latin typeface="Tahoma" pitchFamily="34" charset="0"/>
              <a:ea typeface="MS PGothic" pitchFamily="34" charset="-128"/>
            </a:endParaRPr>
          </a:p>
        </p:txBody>
      </p:sp>
      <p:sp>
        <p:nvSpPr>
          <p:cNvPr id="32772"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2773" name="Rectangle 3"/>
          <p:cNvSpPr>
            <a:spLocks noGrp="1" noChangeArrowheads="1"/>
          </p:cNvSpPr>
          <p:nvPr>
            <p:ph type="body" idx="1"/>
          </p:nvPr>
        </p:nvSpPr>
        <p:spPr>
          <a:xfrm>
            <a:off x="577157" y="3476172"/>
            <a:ext cx="8446889" cy="3288696"/>
          </a:xfrm>
          <a:solidFill>
            <a:srgbClr val="FFFFFF"/>
          </a:solidFill>
          <a:ln>
            <a:solidFill>
              <a:srgbClr val="000000"/>
            </a:solidFill>
            <a:miter lim="800000"/>
            <a:headEnd/>
            <a:tailEnd/>
          </a:ln>
        </p:spPr>
        <p:txBody>
          <a:bodyPr lIns="94768" tIns="47384" rIns="94768" bIns="47384"/>
          <a:lstStyle/>
          <a:p>
            <a:pPr marL="228600" indent="-228600" eaLnBrk="1" hangingPunct="1">
              <a:buFontTx/>
              <a:buChar char="•"/>
            </a:pPr>
            <a:r>
              <a:rPr lang="en-US" altLang="en-US">
                <a:latin typeface="Times New Roman" pitchFamily="18" charset="0"/>
              </a:rPr>
              <a:t>Many types of network file systems</a:t>
            </a:r>
          </a:p>
          <a:p>
            <a:pPr marL="228600" indent="-228600" eaLnBrk="1" hangingPunct="1">
              <a:buFontTx/>
              <a:buChar char="•"/>
            </a:pPr>
            <a:r>
              <a:rPr lang="en-US" altLang="en-US">
                <a:latin typeface="Times New Roman" pitchFamily="18" charset="0"/>
              </a:rPr>
              <a:t>More features may mean worse performance due to complexity</a:t>
            </a:r>
          </a:p>
          <a:p>
            <a:pPr marL="228600" indent="-228600" eaLnBrk="1" hangingPunct="1">
              <a:buFontTx/>
              <a:buChar char="•"/>
            </a:pPr>
            <a:r>
              <a:rPr lang="en-US" altLang="en-US">
                <a:latin typeface="Times New Roman" pitchFamily="18" charset="0"/>
              </a:rPr>
              <a:t>But some features are important, e.g., versioning</a:t>
            </a:r>
          </a:p>
          <a:p>
            <a:pPr marL="228600" indent="-228600" eaLnBrk="1" hangingPunct="1">
              <a:buFontTx/>
              <a:buChar char="•"/>
            </a:pPr>
            <a:r>
              <a:rPr lang="en-US" altLang="en-US">
                <a:latin typeface="Times New Roman" pitchFamily="18" charset="0"/>
              </a:rPr>
              <a:t>Windows uses Server Message block (SMB) and NTLM for authentication</a:t>
            </a:r>
          </a:p>
          <a:p>
            <a:pPr marL="228600" indent="-228600" eaLnBrk="1" hangingPunct="1">
              <a:buFontTx/>
              <a:buChar char="•"/>
            </a:pPr>
            <a:r>
              <a:rPr lang="en-US" altLang="en-US">
                <a:latin typeface="Times New Roman" pitchFamily="18" charset="0"/>
              </a:rPr>
              <a:t>SMB was renamed to CIFS with new features, e.g., symbolic links</a:t>
            </a:r>
          </a:p>
          <a:p>
            <a:pPr marL="228600" indent="-228600" eaLnBrk="1" hangingPunct="1">
              <a:buFontTx/>
              <a:buChar char="•"/>
            </a:pPr>
            <a:r>
              <a:rPr lang="en-US" altLang="en-US">
                <a:latin typeface="Times New Roman" pitchFamily="18" charset="0"/>
              </a:rPr>
              <a:t>Samba was a convenient way to integrate Windows and Linux systems together</a:t>
            </a:r>
          </a:p>
          <a:p>
            <a:pPr marL="228600" indent="-228600" eaLnBrk="1" hangingPunct="1">
              <a:buFontTx/>
              <a:buChar char="•"/>
            </a:pPr>
            <a:r>
              <a:rPr lang="en-US" altLang="en-US">
                <a:latin typeface="Times New Roman" pitchFamily="18" charset="0"/>
              </a:rPr>
              <a:t>NFS from Sun perhaps is the most widely used file system across networks</a:t>
            </a:r>
          </a:p>
          <a:p>
            <a:pPr marL="685800" lvl="1" indent="-228600" eaLnBrk="1" hangingPunct="1">
              <a:buFontTx/>
              <a:buChar char="•"/>
            </a:pPr>
            <a:r>
              <a:rPr lang="en-US" altLang="en-US">
                <a:latin typeface="Times New Roman" pitchFamily="18" charset="0"/>
              </a:rPr>
              <a:t>Allows mounting a file system across the network</a:t>
            </a:r>
          </a:p>
          <a:p>
            <a:pPr marL="685800" lvl="1" indent="-228600" eaLnBrk="1" hangingPunct="1">
              <a:buFontTx/>
              <a:buChar char="•"/>
            </a:pPr>
            <a:r>
              <a:rPr lang="en-US" altLang="en-US">
                <a:latin typeface="Times New Roman" pitchFamily="18" charset="0"/>
              </a:rPr>
              <a:t>Nice when it works, a pain when it doesn’t</a:t>
            </a:r>
          </a:p>
          <a:p>
            <a:pPr marL="228600" indent="-228600" eaLnBrk="1" hangingPunct="1">
              <a:buFontTx/>
              <a:buChar char="•"/>
            </a:pPr>
            <a:r>
              <a:rPr lang="en-US" altLang="en-US">
                <a:latin typeface="Times New Roman" pitchFamily="18" charset="0"/>
              </a:rPr>
              <a:t>NWFS is FAT-based but supports abstractions such as volumes</a:t>
            </a:r>
          </a:p>
          <a:p>
            <a:pPr marL="228600" indent="-228600" eaLnBrk="1" hangingPunct="1">
              <a:buFontTx/>
              <a:buChar char="•"/>
            </a:pPr>
            <a:r>
              <a:rPr lang="en-US" altLang="en-US">
                <a:latin typeface="Times New Roman" pitchFamily="18" charset="0"/>
              </a:rPr>
              <a:t>NSS is a 64-bit journaling file system</a:t>
            </a:r>
          </a:p>
          <a:p>
            <a:pPr marL="228600" indent="-228600" eaLnBrk="1" hangingPunct="1">
              <a:buFontTx/>
              <a:buChar char="•"/>
            </a:pPr>
            <a:r>
              <a:rPr lang="en-US" altLang="en-US">
                <a:latin typeface="Times New Roman" pitchFamily="18" charset="0"/>
              </a:rPr>
              <a:t>WebDAV allows for version control and collaborative work over files shared across the web using HTTP</a:t>
            </a:r>
          </a:p>
          <a:p>
            <a:pPr marL="228600" indent="-228600" eaLnBrk="1" hangingPunct="1">
              <a:buFontTx/>
              <a:buChar char="•"/>
            </a:pPr>
            <a:r>
              <a:rPr lang="en-US" altLang="en-US">
                <a:latin typeface="Times New Roman" pitchFamily="18" charset="0"/>
              </a:rPr>
              <a:t>AFS is a distributed network file system</a:t>
            </a:r>
          </a:p>
          <a:p>
            <a:pPr marL="685800" lvl="1" indent="-228600" eaLnBrk="1" hangingPunct="1">
              <a:buFontTx/>
              <a:buChar char="•"/>
            </a:pPr>
            <a:r>
              <a:rPr lang="en-US" altLang="en-US">
                <a:latin typeface="Times New Roman" pitchFamily="18" charset="0"/>
              </a:rPr>
              <a:t>Uses caching for limited offline work</a:t>
            </a:r>
          </a:p>
          <a:p>
            <a:pPr marL="685800" lvl="1" indent="-228600" eaLnBrk="1" hangingPunct="1">
              <a:buFontTx/>
              <a:buChar char="•"/>
            </a:pPr>
            <a:r>
              <a:rPr lang="en-US" altLang="en-US">
                <a:latin typeface="Times New Roman" pitchFamily="18" charset="0"/>
              </a:rPr>
              <a:t>Kerberos for authentication</a:t>
            </a: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3218955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05135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82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85833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905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1899036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a:t>Click to edit Master subtitle style</a:t>
            </a:r>
          </a:p>
        </p:txBody>
      </p:sp>
    </p:spTree>
    <p:extLst>
      <p:ext uri="{BB962C8B-B14F-4D97-AF65-F5344CB8AC3E}">
        <p14:creationId xmlns:p14="http://schemas.microsoft.com/office/powerpoint/2010/main" val="326093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782318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70878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996632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291367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22588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46139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010552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2273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0421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874642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1061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4587162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852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836929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0481271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522985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248866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053717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75457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505063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35492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10428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590773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972191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810022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455247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625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8999227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9320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579593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107092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7133107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700165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315410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865719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158394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95211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a:t>Click to edit Master subtitle style</a:t>
            </a:r>
          </a:p>
        </p:txBody>
      </p:sp>
    </p:spTree>
    <p:extLst>
      <p:ext uri="{BB962C8B-B14F-4D97-AF65-F5344CB8AC3E}">
        <p14:creationId xmlns:p14="http://schemas.microsoft.com/office/powerpoint/2010/main" val="414789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3953546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5354499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947743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0902760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457153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9193034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9651111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11811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02672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7647056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494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74036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1989739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5863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5563386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909054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9080620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74016254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6680894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2291629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921686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325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01942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7584401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1740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48992387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98396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162955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939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70882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theme" Target="../theme/theme3.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jpe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image" Target="../media/image1.jpeg"/><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sp>
        <p:nvSpPr>
          <p:cNvPr id="1029"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 id="2147484457" r:id="rId12"/>
    <p:sldLayoutId id="2147484459"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8487215"/>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 id="2147484473"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26286957"/>
      </p:ext>
    </p:extLst>
  </p:cSld>
  <p:clrMap bg1="lt1" tx1="dk1" bg2="lt2" tx2="dk2" accent1="accent1" accent2="accent2" accent3="accent3" accent4="accent4" accent5="accent5" accent6="accent6" hlink="hlink" folHlink="folHlink"/>
  <p:sldLayoutIdLst>
    <p:sldLayoutId id="2147484489" r:id="rId1"/>
    <p:sldLayoutId id="2147484490" r:id="rId2"/>
    <p:sldLayoutId id="2147484491" r:id="rId3"/>
    <p:sldLayoutId id="2147484492" r:id="rId4"/>
    <p:sldLayoutId id="2147484493" r:id="rId5"/>
    <p:sldLayoutId id="2147484494" r:id="rId6"/>
    <p:sldLayoutId id="2147484495" r:id="rId7"/>
    <p:sldLayoutId id="2147484496" r:id="rId8"/>
    <p:sldLayoutId id="2147484497" r:id="rId9"/>
    <p:sldLayoutId id="2147484498" r:id="rId10"/>
    <p:sldLayoutId id="2147484499" r:id="rId11"/>
    <p:sldLayoutId id="2147484500" r:id="rId12"/>
    <p:sldLayoutId id="2147484501" r:id="rId13"/>
    <p:sldLayoutId id="2147484502" r:id="rId14"/>
    <p:sldLayoutId id="2147484503" r:id="rId15"/>
    <p:sldLayoutId id="2147484504" r:id="rId16"/>
    <p:sldLayoutId id="2147484505" r:id="rId17"/>
    <p:sldLayoutId id="2147484506" r:id="rId18"/>
    <p:sldLayoutId id="2147484507" r:id="rId19"/>
    <p:sldLayoutId id="2147484508" r:id="rId20"/>
    <p:sldLayoutId id="2147484509" r:id="rId21"/>
    <p:sldLayoutId id="2147484510"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114339"/>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a:solidFill>
                  <a:srgbClr val="000000"/>
                </a:solidFill>
              </a:rPr>
              <a:t>System &amp; Network Administration</a:t>
            </a:r>
          </a:p>
        </p:txBody>
      </p:sp>
      <p:sp>
        <p:nvSpPr>
          <p:cNvPr id="1029"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6002559"/>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2.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6.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6.xml"/><Relationship Id="rId1" Type="http://schemas.openxmlformats.org/officeDocument/2006/relationships/slideLayout" Target="../slideLayouts/slideLayout73.xml"/><Relationship Id="rId5" Type="http://schemas.openxmlformats.org/officeDocument/2006/relationships/image" Target="../media/image18.wmf"/><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7.xml"/><Relationship Id="rId1" Type="http://schemas.openxmlformats.org/officeDocument/2006/relationships/slideLayout" Target="../slideLayouts/slideLayout73.xml"/><Relationship Id="rId5" Type="http://schemas.openxmlformats.org/officeDocument/2006/relationships/image" Target="../media/image18.wmf"/><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8.xml"/><Relationship Id="rId1" Type="http://schemas.openxmlformats.org/officeDocument/2006/relationships/slideLayout" Target="../slideLayouts/slideLayout26.xml"/><Relationship Id="rId5" Type="http://schemas.openxmlformats.org/officeDocument/2006/relationships/image" Target="../media/image18.wmf"/><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3" Type="http://schemas.openxmlformats.org/officeDocument/2006/relationships/hyperlink" Target="http://redmine.lighttpd.net/projects/1/wiki/Docs_ModWebDAV" TargetMode="External"/><Relationship Id="rId2" Type="http://schemas.openxmlformats.org/officeDocument/2006/relationships/hyperlink" Target="https://www.comparitech.com/net-admin/webdav/https:/en.wikipedia.org/wiki/Comparison_of_WebDAV_software" TargetMode="External"/><Relationship Id="rId1" Type="http://schemas.openxmlformats.org/officeDocument/2006/relationships/slideLayout" Target="../slideLayouts/slideLayout50.xml"/><Relationship Id="rId4" Type="http://schemas.openxmlformats.org/officeDocument/2006/relationships/hyperlink" Target="https://fossies.org/linux/lighttpd/doc/config/conf.d/webdav.conf"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6.xm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hyperlink" Target="http://www.cyberciti.biz/faq/linux-sudo-configuration-howto/" TargetMode="External"/><Relationship Id="rId2" Type="http://schemas.openxmlformats.org/officeDocument/2006/relationships/hyperlink" Target="http://www.linux.com/learn/tutorials/306766:linux-101-introduction-to-sudo" TargetMode="External"/><Relationship Id="rId1" Type="http://schemas.openxmlformats.org/officeDocument/2006/relationships/slideLayout" Target="../slideLayouts/slideLayout15.xml"/><Relationship Id="rId5" Type="http://schemas.openxmlformats.org/officeDocument/2006/relationships/hyperlink" Target="http://www.youtube.com/watch?v=BPMNofGgD4Y" TargetMode="External"/><Relationship Id="rId4" Type="http://schemas.openxmlformats.org/officeDocument/2006/relationships/hyperlink" Target="http://www.youtube.com/watch?v=hv3QxFfkW-8"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2.xml"/><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2.xml"/><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linuxjournal.com/article/5476"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4213" y="1952625"/>
            <a:ext cx="7632700" cy="1470025"/>
          </a:xfrm>
        </p:spPr>
        <p:txBody>
          <a:bodyPr/>
          <a:lstStyle/>
          <a:p>
            <a:pPr marL="0" indent="0"/>
            <a:r>
              <a:rPr lang="en-GB" altLang="en-US">
                <a:solidFill>
                  <a:schemeClr val="tx1"/>
                </a:solidFill>
              </a:rPr>
              <a:t>System and Network Administration</a:t>
            </a:r>
          </a:p>
        </p:txBody>
      </p:sp>
      <p:sp>
        <p:nvSpPr>
          <p:cNvPr id="3075" name="Rectangle 3"/>
          <p:cNvSpPr>
            <a:spLocks noGrp="1" noChangeArrowheads="1"/>
          </p:cNvSpPr>
          <p:nvPr>
            <p:ph type="subTitle" idx="1"/>
          </p:nvPr>
        </p:nvSpPr>
        <p:spPr>
          <a:xfrm>
            <a:off x="2411760" y="3717032"/>
            <a:ext cx="4608512" cy="2952328"/>
          </a:xfrm>
        </p:spPr>
        <p:txBody>
          <a:bodyPr/>
          <a:lstStyle/>
          <a:p>
            <a:pPr>
              <a:spcBef>
                <a:spcPts val="0"/>
              </a:spcBef>
            </a:pPr>
            <a:r>
              <a:rPr lang="en-US" altLang="en-US"/>
              <a:t>Syslog</a:t>
            </a:r>
          </a:p>
          <a:p>
            <a:pPr>
              <a:spcBef>
                <a:spcPts val="0"/>
              </a:spcBef>
            </a:pPr>
            <a:r>
              <a:rPr lang="en-US" altLang="en-US"/>
              <a:t>Shares</a:t>
            </a:r>
          </a:p>
          <a:p>
            <a:pPr>
              <a:spcBef>
                <a:spcPts val="0"/>
              </a:spcBef>
            </a:pP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8569325" cy="640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3675" y="179388"/>
            <a:ext cx="6575425" cy="1023937"/>
          </a:xfrm>
        </p:spPr>
        <p:txBody>
          <a:bodyPr/>
          <a:lstStyle/>
          <a:p>
            <a:r>
              <a:rPr lang="en-US" b="1"/>
              <a:t>Centralized syslog Server</a:t>
            </a:r>
            <a:endParaRPr lang="en-US"/>
          </a:p>
        </p:txBody>
      </p:sp>
      <p:sp>
        <p:nvSpPr>
          <p:cNvPr id="9219" name="Content Placeholder 2"/>
          <p:cNvSpPr>
            <a:spLocks noGrp="1"/>
          </p:cNvSpPr>
          <p:nvPr>
            <p:ph idx="1"/>
          </p:nvPr>
        </p:nvSpPr>
        <p:spPr/>
        <p:txBody>
          <a:bodyPr/>
          <a:lstStyle/>
          <a:p>
            <a:r>
              <a:rPr lang="en-US"/>
              <a:t>A centralized log server that receives and processes log messages from multiple sources can be of great value to a system administrator. </a:t>
            </a:r>
          </a:p>
          <a:p>
            <a:pPr lvl="1"/>
            <a:r>
              <a:rPr lang="en-US"/>
              <a:t>When a hacker breaks into a system, the first thing she will want to do is to hide and stay hidden. To do this, most hackers will modify system logs to remove evidence of their existence.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3675" y="179388"/>
            <a:ext cx="6575425" cy="1023937"/>
          </a:xfrm>
        </p:spPr>
        <p:txBody>
          <a:bodyPr/>
          <a:lstStyle/>
          <a:p>
            <a:r>
              <a:rPr lang="en-US" b="1"/>
              <a:t>Centralized syslog Server</a:t>
            </a:r>
            <a:endParaRPr lang="en-US"/>
          </a:p>
        </p:txBody>
      </p:sp>
      <p:sp>
        <p:nvSpPr>
          <p:cNvPr id="10243" name="Content Placeholder 2"/>
          <p:cNvSpPr>
            <a:spLocks noGrp="1"/>
          </p:cNvSpPr>
          <p:nvPr>
            <p:ph idx="1"/>
          </p:nvPr>
        </p:nvSpPr>
        <p:spPr/>
        <p:txBody>
          <a:bodyPr/>
          <a:lstStyle/>
          <a:p>
            <a:r>
              <a:rPr lang="en-US"/>
              <a:t>You can have the syslog daemon accept remote messages with two steps: </a:t>
            </a:r>
          </a:p>
          <a:p>
            <a:pPr marL="563563" lvl="1" indent="0">
              <a:spcBef>
                <a:spcPts val="1800"/>
              </a:spcBef>
              <a:buFontTx/>
              <a:buNone/>
            </a:pPr>
            <a:r>
              <a:rPr lang="en-US" sz="2400">
                <a:solidFill>
                  <a:srgbClr val="C00000"/>
                </a:solidFill>
                <a:latin typeface="Lucida Console" pitchFamily="49" charset="0"/>
              </a:rPr>
              <a:t>/etc/rc.d/rc.syslog stop</a:t>
            </a:r>
          </a:p>
          <a:p>
            <a:pPr marL="563563" lvl="1" indent="0">
              <a:spcBef>
                <a:spcPts val="1800"/>
              </a:spcBef>
              <a:buFontTx/>
              <a:buNone/>
            </a:pPr>
            <a:r>
              <a:rPr lang="en-US" sz="2400">
                <a:solidFill>
                  <a:srgbClr val="C00000"/>
                </a:solidFill>
                <a:latin typeface="Lucida Console" pitchFamily="49" charset="0"/>
              </a:rPr>
              <a:t>/etc/rc.d/rc.syslog listen</a:t>
            </a:r>
          </a:p>
          <a:p>
            <a:endParaRPr lang="en-US"/>
          </a:p>
          <a:p>
            <a:r>
              <a:rPr lang="en-US"/>
              <a:t>When you check the output of </a:t>
            </a:r>
          </a:p>
          <a:p>
            <a:pPr marL="563563" lvl="1" indent="0">
              <a:buFontTx/>
              <a:buNone/>
            </a:pPr>
            <a:r>
              <a:rPr lang="en-US" sz="2400">
                <a:solidFill>
                  <a:srgbClr val="C00000"/>
                </a:solidFill>
                <a:latin typeface="Lucida Console" pitchFamily="49" charset="0"/>
              </a:rPr>
              <a:t>netstat -tulpn </a:t>
            </a:r>
          </a:p>
          <a:p>
            <a:r>
              <a:rPr lang="en-US"/>
              <a:t>you should see it listening on udp-port 514.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3675" y="179388"/>
            <a:ext cx="6575425" cy="1023937"/>
          </a:xfrm>
        </p:spPr>
        <p:txBody>
          <a:bodyPr/>
          <a:lstStyle/>
          <a:p>
            <a:r>
              <a:rPr lang="en-US" b="1"/>
              <a:t>Centralized syslog Server</a:t>
            </a:r>
            <a:endParaRPr lang="en-US"/>
          </a:p>
        </p:txBody>
      </p:sp>
      <p:sp>
        <p:nvSpPr>
          <p:cNvPr id="3" name="Content Placeholder 2"/>
          <p:cNvSpPr>
            <a:spLocks noGrp="1"/>
          </p:cNvSpPr>
          <p:nvPr>
            <p:ph idx="1"/>
          </p:nvPr>
        </p:nvSpPr>
        <p:spPr>
          <a:xfrm>
            <a:off x="228600" y="1447800"/>
            <a:ext cx="8591550" cy="4860925"/>
          </a:xfrm>
        </p:spPr>
        <p:txBody>
          <a:bodyPr/>
          <a:lstStyle/>
          <a:p>
            <a:pPr>
              <a:defRPr/>
            </a:pPr>
            <a:r>
              <a:rPr lang="en-US" dirty="0"/>
              <a:t>To have a client system send log entries to the syslog server, you need to edit /</a:t>
            </a:r>
            <a:r>
              <a:rPr lang="en-US" dirty="0" err="1"/>
              <a:t>etc</a:t>
            </a:r>
            <a:r>
              <a:rPr lang="en-US" dirty="0"/>
              <a:t>/</a:t>
            </a:r>
            <a:r>
              <a:rPr lang="en-US" dirty="0" err="1"/>
              <a:t>syslog.conf</a:t>
            </a:r>
            <a:r>
              <a:rPr lang="en-US" dirty="0"/>
              <a:t> and change the log target from the name of a file to </a:t>
            </a:r>
            <a:r>
              <a:rPr lang="en-US" b="1" dirty="0">
                <a:solidFill>
                  <a:srgbClr val="C00000"/>
                </a:solidFill>
              </a:rPr>
              <a:t>@server.host.name</a:t>
            </a:r>
            <a:r>
              <a:rPr lang="en-US" dirty="0"/>
              <a:t> </a:t>
            </a:r>
          </a:p>
          <a:p>
            <a:pPr marL="98425" indent="0">
              <a:buFontTx/>
              <a:buNone/>
              <a:defRPr/>
            </a:pPr>
            <a:r>
              <a:rPr lang="en-US" dirty="0"/>
              <a:t>(using the name of your syslog server, of course). </a:t>
            </a:r>
          </a:p>
          <a:p>
            <a:pPr>
              <a:spcBef>
                <a:spcPts val="1800"/>
              </a:spcBef>
              <a:defRPr/>
            </a:pPr>
            <a:r>
              <a:rPr lang="en-US" dirty="0"/>
              <a:t>The messages will be processed according to the facility + priority selectors on the server without regard to origin. </a:t>
            </a:r>
          </a:p>
          <a:p>
            <a:pPr>
              <a:spcBef>
                <a:spcPts val="1800"/>
              </a:spcBef>
              <a:defRPr/>
            </a:pPr>
            <a:r>
              <a:rPr lang="en-US" dirty="0"/>
              <a:t>The source domain name will be logged as part of each message though, which can be longer or shorter: the man pages for syslog and </a:t>
            </a:r>
            <a:r>
              <a:rPr lang="en-US" dirty="0" err="1"/>
              <a:t>syslog.conf</a:t>
            </a:r>
            <a:r>
              <a:rPr lang="en-US" dirty="0"/>
              <a:t> have all the details. </a:t>
            </a:r>
          </a:p>
          <a:p>
            <a:pPr>
              <a:spcBef>
                <a:spcPts val="1800"/>
              </a:spcBef>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23850" y="549275"/>
            <a:ext cx="6335713" cy="768350"/>
          </a:xfrm>
        </p:spPr>
        <p:txBody>
          <a:bodyPr anchor="b"/>
          <a:lstStyle/>
          <a:p>
            <a:pPr eaLnBrk="1" hangingPunct="1"/>
            <a:r>
              <a:rPr lang="en-US" altLang="en-US"/>
              <a:t>Logging Policies</a:t>
            </a:r>
          </a:p>
        </p:txBody>
      </p:sp>
      <p:sp>
        <p:nvSpPr>
          <p:cNvPr id="12291" name="Rectangle 3"/>
          <p:cNvSpPr>
            <a:spLocks noGrp="1" noChangeArrowheads="1"/>
          </p:cNvSpPr>
          <p:nvPr>
            <p:ph type="body" idx="4294967295"/>
          </p:nvPr>
        </p:nvSpPr>
        <p:spPr>
          <a:xfrm>
            <a:off x="323850" y="1916113"/>
            <a:ext cx="8135938" cy="3575050"/>
          </a:xfrm>
        </p:spPr>
        <p:txBody>
          <a:bodyPr/>
          <a:lstStyle/>
          <a:p>
            <a:pPr eaLnBrk="1" hangingPunct="1">
              <a:spcBef>
                <a:spcPts val="1200"/>
              </a:spcBef>
            </a:pPr>
            <a:r>
              <a:rPr lang="en-US" altLang="en-US"/>
              <a:t>Logrotate is designed to ease administration of systems that generate large numbers of log files. It allows automatic rotation, compression, removal, and mailing of log files. </a:t>
            </a:r>
          </a:p>
          <a:p>
            <a:pPr eaLnBrk="1" hangingPunct="1">
              <a:spcBef>
                <a:spcPts val="1200"/>
              </a:spcBef>
            </a:pPr>
            <a:r>
              <a:rPr lang="en-US" altLang="en-US"/>
              <a:t>Each log file may be handled daily, weekly, monthly, or when it grows too large. Normally, logrotate is run as a daily </a:t>
            </a:r>
            <a:r>
              <a:rPr lang="en-US" altLang="en-US" b="1" i="1"/>
              <a:t>cron job</a:t>
            </a:r>
            <a:r>
              <a:rPr lang="en-US" altLang="en-US"/>
              <a:t>. </a:t>
            </a:r>
          </a:p>
          <a:p>
            <a:pPr eaLnBrk="1" hangingPunct="1">
              <a:spcBef>
                <a:spcPts val="1200"/>
              </a:spcBef>
            </a:pPr>
            <a:r>
              <a:rPr lang="en-US" altLang="en-US"/>
              <a:t>Configuration File		 /etc/logrotate.conf</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1583669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6575425" cy="1023937"/>
          </a:xfrm>
        </p:spPr>
        <p:txBody>
          <a:bodyPr/>
          <a:lstStyle/>
          <a:p>
            <a:r>
              <a:rPr lang="en-US"/>
              <a:t>Regular Expressions</a:t>
            </a:r>
          </a:p>
        </p:txBody>
      </p:sp>
      <p:sp>
        <p:nvSpPr>
          <p:cNvPr id="27651" name="Content Placeholder 2"/>
          <p:cNvSpPr>
            <a:spLocks noGrp="1"/>
          </p:cNvSpPr>
          <p:nvPr>
            <p:ph idx="1"/>
          </p:nvPr>
        </p:nvSpPr>
        <p:spPr/>
        <p:txBody>
          <a:bodyPr/>
          <a:lstStyle/>
          <a:p>
            <a:pPr>
              <a:spcBef>
                <a:spcPts val="1800"/>
              </a:spcBef>
            </a:pPr>
            <a:r>
              <a:rPr lang="en-US"/>
              <a:t>Regular expressions allow us to select the output we want to see and ignore the rest, which is super-useful when we work with logfiles.</a:t>
            </a:r>
          </a:p>
          <a:p>
            <a:pPr>
              <a:spcBef>
                <a:spcPts val="1800"/>
              </a:spcBef>
            </a:pPr>
            <a:r>
              <a:rPr lang="en-US"/>
              <a:t>The downside is that regular expressions can be very cryptic when they use multiple wildcard symbols to select sets of words, characters, or numbers, </a:t>
            </a:r>
          </a:p>
          <a:p>
            <a:pPr>
              <a:spcBef>
                <a:spcPts val="1800"/>
              </a:spcBef>
            </a:pPr>
            <a:r>
              <a:rPr lang="en-US"/>
              <a:t>and (as if that isn't enough) we need to be aware that there are a number of regular expression dialects developers can choose to use.</a:t>
            </a:r>
          </a:p>
        </p:txBody>
      </p:sp>
    </p:spTree>
    <p:extLst>
      <p:ext uri="{BB962C8B-B14F-4D97-AF65-F5344CB8AC3E}">
        <p14:creationId xmlns:p14="http://schemas.microsoft.com/office/powerpoint/2010/main" val="642192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6575425" cy="1023937"/>
          </a:xfrm>
        </p:spPr>
        <p:txBody>
          <a:bodyPr/>
          <a:lstStyle/>
          <a:p>
            <a:r>
              <a:rPr lang="en-US"/>
              <a:t>Regular Expressions</a:t>
            </a:r>
          </a:p>
        </p:txBody>
      </p:sp>
      <p:sp>
        <p:nvSpPr>
          <p:cNvPr id="27651" name="Content Placeholder 2"/>
          <p:cNvSpPr>
            <a:spLocks noGrp="1"/>
          </p:cNvSpPr>
          <p:nvPr>
            <p:ph idx="1"/>
          </p:nvPr>
        </p:nvSpPr>
        <p:spPr/>
        <p:txBody>
          <a:bodyPr/>
          <a:lstStyle/>
          <a:p>
            <a:pPr>
              <a:spcBef>
                <a:spcPts val="1800"/>
              </a:spcBef>
            </a:pPr>
            <a:r>
              <a:rPr lang="en-US"/>
              <a:t>The standard unix tool for applying regular expressions is </a:t>
            </a:r>
            <a:r>
              <a:rPr lang="en-US" b="1">
                <a:solidFill>
                  <a:srgbClr val="FF0000"/>
                </a:solidFill>
              </a:rPr>
              <a:t>grep</a:t>
            </a:r>
            <a:r>
              <a:rPr lang="en-US"/>
              <a:t>, which is capable of using three dialects of Regular Expressions: Basic (BRE) which is the default, Extended (ERE) with </a:t>
            </a:r>
            <a:r>
              <a:rPr lang="en-US">
                <a:solidFill>
                  <a:srgbClr val="FF0000"/>
                </a:solidFill>
              </a:rPr>
              <a:t>-E</a:t>
            </a:r>
            <a:r>
              <a:rPr lang="en-US"/>
              <a:t>, and Perl-Compatible (PCRE) with </a:t>
            </a:r>
            <a:r>
              <a:rPr lang="en-US">
                <a:solidFill>
                  <a:srgbClr val="FF0000"/>
                </a:solidFill>
              </a:rPr>
              <a:t>-P</a:t>
            </a:r>
          </a:p>
          <a:p>
            <a:pPr>
              <a:spcBef>
                <a:spcPts val="1800"/>
              </a:spcBef>
            </a:pPr>
            <a:r>
              <a:rPr lang="en-US"/>
              <a:t>The developers of multitail decided to use the "Perl Compatible Regular Expressions" (PCRE) libraries, which have also been adopted by the developers of Python and JavaScript. </a:t>
            </a:r>
          </a:p>
        </p:txBody>
      </p:sp>
    </p:spTree>
    <p:extLst>
      <p:ext uri="{BB962C8B-B14F-4D97-AF65-F5344CB8AC3E}">
        <p14:creationId xmlns:p14="http://schemas.microsoft.com/office/powerpoint/2010/main" val="555195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7258645" cy="1023937"/>
          </a:xfrm>
        </p:spPr>
        <p:txBody>
          <a:bodyPr/>
          <a:lstStyle/>
          <a:p>
            <a:r>
              <a:rPr lang="en-US"/>
              <a:t>Regular Expressions: Logfile Analysis</a:t>
            </a:r>
          </a:p>
        </p:txBody>
      </p:sp>
      <p:sp>
        <p:nvSpPr>
          <p:cNvPr id="27651" name="Content Placeholder 2"/>
          <p:cNvSpPr>
            <a:spLocks noGrp="1"/>
          </p:cNvSpPr>
          <p:nvPr>
            <p:ph idx="1"/>
          </p:nvPr>
        </p:nvSpPr>
        <p:spPr>
          <a:xfrm>
            <a:off x="323528" y="1628800"/>
            <a:ext cx="8001000" cy="4572000"/>
          </a:xfrm>
        </p:spPr>
        <p:txBody>
          <a:bodyPr/>
          <a:lstStyle/>
          <a:p>
            <a:pPr>
              <a:spcBef>
                <a:spcPts val="1800"/>
              </a:spcBef>
            </a:pPr>
            <a:r>
              <a:rPr lang="en-US"/>
              <a:t>In </a:t>
            </a:r>
            <a:r>
              <a:rPr lang="en-US">
                <a:solidFill>
                  <a:schemeClr val="tx1"/>
                </a:solidFill>
              </a:rPr>
              <a:t>/var/log/dnsmasq.log</a:t>
            </a:r>
            <a:r>
              <a:rPr lang="en-US"/>
              <a:t> there are a lot of </a:t>
            </a:r>
            <a:r>
              <a:rPr lang="en-US" i="1">
                <a:solidFill>
                  <a:schemeClr val="tx1"/>
                </a:solidFill>
              </a:rPr>
              <a:t>dnsmasq-dhcp</a:t>
            </a:r>
            <a:r>
              <a:rPr lang="en-US"/>
              <a:t> messages that say "wrong network", "no address available", and "range" (at startup). </a:t>
            </a:r>
          </a:p>
          <a:p>
            <a:pPr>
              <a:spcBef>
                <a:spcPts val="1800"/>
              </a:spcBef>
            </a:pPr>
            <a:r>
              <a:rPr lang="en-US"/>
              <a:t>we want to exclude these when we select lines that start with today's three-letter Month and day and have "-dhcp" in the line.</a:t>
            </a:r>
          </a:p>
          <a:p>
            <a:pPr>
              <a:spcBef>
                <a:spcPts val="1800"/>
              </a:spcBef>
            </a:pPr>
            <a:r>
              <a:rPr lang="en-US"/>
              <a:t>grep searches stdin and writes all of the lines with the search string to stdout. We have to use  -e  to protect a pattern that begins with  -  because grep is aggressive about its command line arguments (it does not respect the quotes alone).</a:t>
            </a:r>
          </a:p>
        </p:txBody>
      </p:sp>
    </p:spTree>
    <p:extLst>
      <p:ext uri="{BB962C8B-B14F-4D97-AF65-F5344CB8AC3E}">
        <p14:creationId xmlns:p14="http://schemas.microsoft.com/office/powerpoint/2010/main" val="1307614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7171985" cy="1023937"/>
          </a:xfrm>
        </p:spPr>
        <p:txBody>
          <a:bodyPr/>
          <a:lstStyle/>
          <a:p>
            <a:r>
              <a:rPr lang="en-US"/>
              <a:t>Regular Expressions: Logfile Analysis</a:t>
            </a:r>
          </a:p>
        </p:txBody>
      </p:sp>
      <p:sp>
        <p:nvSpPr>
          <p:cNvPr id="27651" name="Content Placeholder 2"/>
          <p:cNvSpPr>
            <a:spLocks noGrp="1"/>
          </p:cNvSpPr>
          <p:nvPr>
            <p:ph idx="1"/>
          </p:nvPr>
        </p:nvSpPr>
        <p:spPr>
          <a:xfrm>
            <a:off x="170882" y="3356992"/>
            <a:ext cx="8001000" cy="425475"/>
          </a:xfrm>
        </p:spPr>
        <p:txBody>
          <a:bodyPr/>
          <a:lstStyle/>
          <a:p>
            <a:pPr>
              <a:spcBef>
                <a:spcPts val="1800"/>
              </a:spcBef>
            </a:pPr>
            <a:r>
              <a:rPr lang="en-US" sz="2000"/>
              <a:t>reduced with regular expression:</a:t>
            </a:r>
          </a:p>
        </p:txBody>
      </p:sp>
      <p:sp>
        <p:nvSpPr>
          <p:cNvPr id="2" name="TextBox 1"/>
          <p:cNvSpPr txBox="1"/>
          <p:nvPr/>
        </p:nvSpPr>
        <p:spPr>
          <a:xfrm>
            <a:off x="207931" y="3782467"/>
            <a:ext cx="7157729" cy="646331"/>
          </a:xfrm>
          <a:prstGeom prst="rect">
            <a:avLst/>
          </a:prstGeom>
          <a:noFill/>
        </p:spPr>
        <p:txBody>
          <a:bodyPr wrap="none" rtlCol="0">
            <a:spAutoFit/>
          </a:bodyPr>
          <a:lstStyle/>
          <a:p>
            <a:r>
              <a:rPr lang="en-MY" sz="1200">
                <a:latin typeface="Lucida Console" panose="020B0609040504020204" pitchFamily="49" charset="0"/>
              </a:rPr>
              <a:t># can use cat and a pipe or input redirection to get started</a:t>
            </a:r>
          </a:p>
          <a:p>
            <a:r>
              <a:rPr lang="en-MY" sz="1200">
                <a:latin typeface="Lucida Console" panose="020B0609040504020204" pitchFamily="49" charset="0"/>
              </a:rPr>
              <a:t>bd="$(date +%b' '%d)"; \</a:t>
            </a:r>
          </a:p>
          <a:p>
            <a:r>
              <a:rPr lang="en-MY" sz="1200">
                <a:latin typeface="Lucida Console" panose="020B0609040504020204" pitchFamily="49" charset="0"/>
              </a:rPr>
              <a:t>grep "^$bd" &lt; dnsmasq.log |grep -e '-dhcp' |grep -v "no addr\|wrong\|range"</a:t>
            </a:r>
          </a:p>
        </p:txBody>
      </p:sp>
      <p:sp>
        <p:nvSpPr>
          <p:cNvPr id="6" name="Content Placeholder 2"/>
          <p:cNvSpPr txBox="1">
            <a:spLocks/>
          </p:cNvSpPr>
          <p:nvPr/>
        </p:nvSpPr>
        <p:spPr bwMode="auto">
          <a:xfrm>
            <a:off x="228600" y="1447800"/>
            <a:ext cx="8001000" cy="9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1800"/>
              </a:spcBef>
            </a:pPr>
            <a:r>
              <a:rPr lang="en-US" sz="2000" kern="0"/>
              <a:t>Using grep we cannot select and exclude lines at the same time, so we need to pipe several command together to filter the output of each one, like this:</a:t>
            </a:r>
          </a:p>
        </p:txBody>
      </p:sp>
      <p:sp>
        <p:nvSpPr>
          <p:cNvPr id="7" name="TextBox 6"/>
          <p:cNvSpPr txBox="1"/>
          <p:nvPr/>
        </p:nvSpPr>
        <p:spPr>
          <a:xfrm>
            <a:off x="210748" y="2564904"/>
            <a:ext cx="9017212" cy="646331"/>
          </a:xfrm>
          <a:prstGeom prst="rect">
            <a:avLst/>
          </a:prstGeom>
          <a:noFill/>
        </p:spPr>
        <p:txBody>
          <a:bodyPr wrap="none" rtlCol="0">
            <a:spAutoFit/>
          </a:bodyPr>
          <a:lstStyle/>
          <a:p>
            <a:r>
              <a:rPr lang="en-MY" sz="1200">
                <a:latin typeface="Lucida Console" panose="020B0609040504020204" pitchFamily="49" charset="0"/>
              </a:rPr>
              <a:t># can use cat and a pipe or input redirection to get started</a:t>
            </a:r>
          </a:p>
          <a:p>
            <a:r>
              <a:rPr lang="en-MY" sz="1200">
                <a:latin typeface="Lucida Console" panose="020B0609040504020204" pitchFamily="49" charset="0"/>
              </a:rPr>
              <a:t>bd="$(date +%b' '%d)"; \</a:t>
            </a:r>
          </a:p>
          <a:p>
            <a:r>
              <a:rPr lang="en-MY" sz="1200">
                <a:latin typeface="Lucida Console" panose="020B0609040504020204" pitchFamily="49" charset="0"/>
              </a:rPr>
              <a:t>grep "^$bd" &lt; dnsmasq.log |grep -e '-dhcp' |grep -v 'no addr' |grep -v 'wrong' |grep -v 'range'</a:t>
            </a:r>
          </a:p>
        </p:txBody>
      </p:sp>
    </p:spTree>
    <p:extLst>
      <p:ext uri="{BB962C8B-B14F-4D97-AF65-F5344CB8AC3E}">
        <p14:creationId xmlns:p14="http://schemas.microsoft.com/office/powerpoint/2010/main" val="188885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4294967295"/>
          </p:nvPr>
        </p:nvSpPr>
        <p:spPr>
          <a:xfrm>
            <a:off x="468313" y="4365625"/>
            <a:ext cx="4030662" cy="1989138"/>
          </a:xfrm>
          <a:ln w="25400">
            <a:solidFill>
              <a:srgbClr val="C00000"/>
            </a:solidFill>
            <a:miter lim="800000"/>
            <a:headEnd/>
            <a:tailEnd/>
          </a:ln>
        </p:spPr>
        <p:txBody>
          <a:bodyPr/>
          <a:lstStyle/>
          <a:p>
            <a:r>
              <a:rPr lang="en-US" altLang="en-US" sz="2100"/>
              <a:t>Adding and Removing Users</a:t>
            </a:r>
          </a:p>
          <a:p>
            <a:r>
              <a:rPr lang="en-US" altLang="en-US" sz="2100"/>
              <a:t>Adding and Removing Hardware</a:t>
            </a:r>
          </a:p>
          <a:p>
            <a:r>
              <a:rPr lang="en-US" altLang="en-US" sz="2100"/>
              <a:t>Performing Backups</a:t>
            </a:r>
          </a:p>
          <a:p>
            <a:r>
              <a:rPr lang="en-US" altLang="en-US" sz="2100"/>
              <a:t>Installing New Software</a:t>
            </a:r>
          </a:p>
          <a:p>
            <a:endParaRPr lang="en-US" altLang="en-US" sz="2100"/>
          </a:p>
        </p:txBody>
      </p:sp>
      <p:sp>
        <p:nvSpPr>
          <p:cNvPr id="9219" name="Rectangle 4"/>
          <p:cNvSpPr>
            <a:spLocks noGrp="1" noChangeArrowheads="1"/>
          </p:cNvSpPr>
          <p:nvPr>
            <p:ph type="body" sz="half" idx="4294967295"/>
          </p:nvPr>
        </p:nvSpPr>
        <p:spPr>
          <a:xfrm>
            <a:off x="4987925" y="4221163"/>
            <a:ext cx="3562350" cy="2278062"/>
          </a:xfrm>
          <a:ln w="25400">
            <a:solidFill>
              <a:srgbClr val="C00000"/>
            </a:solidFill>
            <a:miter lim="800000"/>
            <a:headEnd/>
            <a:tailEnd/>
          </a:ln>
        </p:spPr>
        <p:txBody>
          <a:bodyPr/>
          <a:lstStyle/>
          <a:p>
            <a:r>
              <a:rPr lang="en-US" altLang="en-US" sz="2100"/>
              <a:t>Monitoring the System</a:t>
            </a:r>
          </a:p>
          <a:p>
            <a:r>
              <a:rPr lang="en-US" altLang="en-US" sz="2100"/>
              <a:t>Troubleshooting</a:t>
            </a:r>
          </a:p>
          <a:p>
            <a:r>
              <a:rPr lang="en-US" altLang="en-US" sz="2100"/>
              <a:t>Maintaining Local Documentation</a:t>
            </a:r>
          </a:p>
          <a:p>
            <a:r>
              <a:rPr lang="en-US" altLang="en-US" sz="2100"/>
              <a:t>Auditing Security</a:t>
            </a:r>
          </a:p>
          <a:p>
            <a:r>
              <a:rPr lang="en-US" altLang="en-US" sz="2100"/>
              <a:t>Helping Users</a:t>
            </a:r>
          </a:p>
          <a:p>
            <a:endParaRPr lang="en-US" altLang="en-US" sz="2100"/>
          </a:p>
        </p:txBody>
      </p:sp>
      <p:sp>
        <p:nvSpPr>
          <p:cNvPr id="5" name="Rectangle 5"/>
          <p:cNvSpPr txBox="1">
            <a:spLocks noChangeArrowheads="1"/>
          </p:cNvSpPr>
          <p:nvPr/>
        </p:nvSpPr>
        <p:spPr>
          <a:xfrm>
            <a:off x="827088" y="1484313"/>
            <a:ext cx="6748462" cy="2520950"/>
          </a:xfrm>
          <a:prstGeom prst="rect">
            <a:avLst/>
          </a:prstGeom>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defRPr/>
            </a:pPr>
            <a:r>
              <a:rPr lang="en-AU" altLang="en-US" kern="0" dirty="0"/>
              <a:t>Configuration – </a:t>
            </a:r>
            <a:br>
              <a:rPr lang="en-AU" altLang="en-US" kern="0" dirty="0"/>
            </a:br>
            <a:r>
              <a:rPr lang="en-AU" altLang="en-US" kern="0" dirty="0"/>
              <a:t>How to initially setup system as required</a:t>
            </a:r>
          </a:p>
          <a:p>
            <a:pPr>
              <a:defRPr/>
            </a:pPr>
            <a:r>
              <a:rPr lang="en-AU" altLang="en-US" kern="0" dirty="0"/>
              <a:t>Maintenance – </a:t>
            </a:r>
            <a:br>
              <a:rPr lang="en-AU" altLang="en-US" kern="0" dirty="0"/>
            </a:br>
            <a:r>
              <a:rPr lang="en-AU" altLang="en-US" kern="0" dirty="0"/>
              <a:t>How to keep it that way!!</a:t>
            </a:r>
          </a:p>
          <a:p>
            <a:pPr lvl="1">
              <a:defRPr/>
            </a:pPr>
            <a:r>
              <a:rPr lang="en-AU" altLang="en-US" kern="0" dirty="0"/>
              <a:t>Systems tend towards disorder during use</a:t>
            </a:r>
          </a:p>
          <a:p>
            <a:pPr lvl="1">
              <a:defRPr/>
            </a:pPr>
            <a:r>
              <a:rPr lang="en-AU" altLang="en-US" kern="0" dirty="0"/>
              <a:t>There are many ways for disorder to occur</a:t>
            </a:r>
          </a:p>
        </p:txBody>
      </p:sp>
      <p:sp>
        <p:nvSpPr>
          <p:cNvPr id="6" name="Rectangle 4"/>
          <p:cNvSpPr txBox="1">
            <a:spLocks noChangeArrowheads="1"/>
          </p:cNvSpPr>
          <p:nvPr/>
        </p:nvSpPr>
        <p:spPr>
          <a:xfrm>
            <a:off x="193675" y="476250"/>
            <a:ext cx="6575425" cy="727075"/>
          </a:xfrm>
          <a:prstGeom prst="rect">
            <a:avLst/>
          </a:prstGeom>
        </p:spPr>
        <p:txBody>
          <a:bodyPr/>
          <a:lst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a:lstStyle>
          <a:p>
            <a:pPr>
              <a:defRPr/>
            </a:pPr>
            <a:r>
              <a:rPr lang="en-AU" altLang="en-US" kern="0" dirty="0">
                <a:solidFill>
                  <a:srgbClr val="000000"/>
                </a:solidFill>
              </a:rPr>
              <a:t>Configuration and Maintenance</a:t>
            </a:r>
          </a:p>
        </p:txBody>
      </p:sp>
    </p:spTree>
    <p:extLst>
      <p:ext uri="{BB962C8B-B14F-4D97-AF65-F5344CB8AC3E}">
        <p14:creationId xmlns:p14="http://schemas.microsoft.com/office/powerpoint/2010/main" val="2136466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7114629" cy="1023937"/>
          </a:xfrm>
        </p:spPr>
        <p:txBody>
          <a:bodyPr/>
          <a:lstStyle/>
          <a:p>
            <a:r>
              <a:rPr lang="en-US"/>
              <a:t>Regular Expressions: Logfile Analysis</a:t>
            </a:r>
          </a:p>
        </p:txBody>
      </p:sp>
      <p:sp>
        <p:nvSpPr>
          <p:cNvPr id="27651" name="Content Placeholder 2"/>
          <p:cNvSpPr>
            <a:spLocks noGrp="1"/>
          </p:cNvSpPr>
          <p:nvPr>
            <p:ph idx="1"/>
          </p:nvPr>
        </p:nvSpPr>
        <p:spPr>
          <a:xfrm>
            <a:off x="262107" y="3956661"/>
            <a:ext cx="8001000" cy="425475"/>
          </a:xfrm>
        </p:spPr>
        <p:txBody>
          <a:bodyPr/>
          <a:lstStyle/>
          <a:p>
            <a:pPr>
              <a:spcBef>
                <a:spcPts val="1800"/>
              </a:spcBef>
            </a:pPr>
            <a:r>
              <a:rPr lang="en-US" sz="2000"/>
              <a:t>reduced with regular expression:</a:t>
            </a:r>
          </a:p>
        </p:txBody>
      </p:sp>
      <p:sp>
        <p:nvSpPr>
          <p:cNvPr id="6" name="Content Placeholder 2"/>
          <p:cNvSpPr txBox="1">
            <a:spLocks/>
          </p:cNvSpPr>
          <p:nvPr/>
        </p:nvSpPr>
        <p:spPr bwMode="auto">
          <a:xfrm>
            <a:off x="228600" y="1447800"/>
            <a:ext cx="8519864" cy="9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1800"/>
              </a:spcBef>
            </a:pPr>
            <a:r>
              <a:rPr lang="en-US" sz="2000" kern="0"/>
              <a:t>Using multitail we can select and exclude lines at the same time, as long as we follow the rules: [1] You can have multiple  </a:t>
            </a:r>
            <a:r>
              <a:rPr lang="en-US" sz="2000" kern="0">
                <a:solidFill>
                  <a:srgbClr val="FF0000"/>
                </a:solidFill>
              </a:rPr>
              <a:t>-ev</a:t>
            </a:r>
            <a:r>
              <a:rPr lang="en-US" sz="2000" kern="0"/>
              <a:t>  (exclude) but only one  </a:t>
            </a:r>
            <a:r>
              <a:rPr lang="en-US" sz="2000" kern="0">
                <a:solidFill>
                  <a:srgbClr val="FF0000"/>
                </a:solidFill>
              </a:rPr>
              <a:t>-e</a:t>
            </a:r>
            <a:r>
              <a:rPr lang="en-US" sz="2000" kern="0"/>
              <a:t>  (select) [2] All  </a:t>
            </a:r>
            <a:r>
              <a:rPr lang="en-US" sz="2000" kern="0">
                <a:solidFill>
                  <a:srgbClr val="FF0000"/>
                </a:solidFill>
              </a:rPr>
              <a:t>-ev</a:t>
            </a:r>
            <a:r>
              <a:rPr lang="en-US" sz="2000" kern="0"/>
              <a:t>  must come before  </a:t>
            </a:r>
            <a:r>
              <a:rPr lang="en-US" sz="2000" kern="0">
                <a:solidFill>
                  <a:srgbClr val="FF0000"/>
                </a:solidFill>
              </a:rPr>
              <a:t>-e </a:t>
            </a:r>
          </a:p>
        </p:txBody>
      </p:sp>
      <p:sp>
        <p:nvSpPr>
          <p:cNvPr id="7" name="TextBox 6"/>
          <p:cNvSpPr txBox="1"/>
          <p:nvPr/>
        </p:nvSpPr>
        <p:spPr>
          <a:xfrm>
            <a:off x="262107" y="4427211"/>
            <a:ext cx="7994496" cy="461665"/>
          </a:xfrm>
          <a:prstGeom prst="rect">
            <a:avLst/>
          </a:prstGeom>
          <a:noFill/>
        </p:spPr>
        <p:txBody>
          <a:bodyPr wrap="none" rtlCol="0">
            <a:spAutoFit/>
          </a:bodyPr>
          <a:lstStyle/>
          <a:p>
            <a:r>
              <a:rPr lang="en-US" sz="1200">
                <a:latin typeface="Lucida Console" panose="020B0609040504020204" pitchFamily="49" charset="0"/>
              </a:rPr>
              <a:t>bd="$(date +%b' '%d)"; \</a:t>
            </a:r>
          </a:p>
          <a:p>
            <a:r>
              <a:rPr lang="en-US" sz="1200">
                <a:latin typeface="Lucida Console" panose="020B0609040504020204" pitchFamily="49" charset="0"/>
              </a:rPr>
              <a:t>multitail -ev ".*no addr+|.*wrong+|.*range" -e ^$bd".*-dhcp" dnsmasq.log </a:t>
            </a:r>
            <a:r>
              <a:rPr lang="en-MY" sz="1200" i="1">
                <a:solidFill>
                  <a:srgbClr val="00B0F0"/>
                </a:solidFill>
                <a:latin typeface="Lucida Console" panose="020B0609040504020204" pitchFamily="49" charset="0"/>
              </a:rPr>
              <a:t>next window</a:t>
            </a:r>
          </a:p>
        </p:txBody>
      </p:sp>
      <p:sp>
        <p:nvSpPr>
          <p:cNvPr id="8" name="Content Placeholder 2"/>
          <p:cNvSpPr txBox="1">
            <a:spLocks/>
          </p:cNvSpPr>
          <p:nvPr/>
        </p:nvSpPr>
        <p:spPr bwMode="auto">
          <a:xfrm>
            <a:off x="193675" y="2610767"/>
            <a:ext cx="8001000" cy="4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1800"/>
              </a:spcBef>
            </a:pPr>
            <a:r>
              <a:rPr lang="en-US" sz="2000" kern="0"/>
              <a:t>multitail equivalents of the grep examples:</a:t>
            </a:r>
          </a:p>
        </p:txBody>
      </p:sp>
      <p:sp>
        <p:nvSpPr>
          <p:cNvPr id="9" name="TextBox 8"/>
          <p:cNvSpPr txBox="1"/>
          <p:nvPr/>
        </p:nvSpPr>
        <p:spPr>
          <a:xfrm>
            <a:off x="262107" y="3125677"/>
            <a:ext cx="8366393" cy="646331"/>
          </a:xfrm>
          <a:prstGeom prst="rect">
            <a:avLst/>
          </a:prstGeom>
          <a:noFill/>
        </p:spPr>
        <p:txBody>
          <a:bodyPr wrap="none" rtlCol="0">
            <a:spAutoFit/>
          </a:bodyPr>
          <a:lstStyle/>
          <a:p>
            <a:r>
              <a:rPr lang="en-US" sz="1200">
                <a:latin typeface="Lucida Console" panose="020B0609040504020204" pitchFamily="49" charset="0"/>
              </a:rPr>
              <a:t># series of exclude filters: (only one -e is allowed, so that MUST be a regex)</a:t>
            </a:r>
          </a:p>
          <a:p>
            <a:r>
              <a:rPr lang="en-US" sz="1200">
                <a:latin typeface="Lucida Console" panose="020B0609040504020204" pitchFamily="49" charset="0"/>
              </a:rPr>
              <a:t>bd="$(date +%b' '%d)"; \</a:t>
            </a:r>
          </a:p>
          <a:p>
            <a:r>
              <a:rPr lang="en-US" sz="1200">
                <a:latin typeface="Lucida Console" panose="020B0609040504020204" pitchFamily="49" charset="0"/>
              </a:rPr>
              <a:t>multitail -ev "no addr" -ev "wrong" -ev "range" -e ^$bd".*-dhcp" dnsmasq.log </a:t>
            </a:r>
            <a:r>
              <a:rPr lang="en-MY" sz="1200" i="1">
                <a:solidFill>
                  <a:srgbClr val="00B0F0"/>
                </a:solidFill>
                <a:latin typeface="Lucida Console" panose="020B0609040504020204" pitchFamily="49" charset="0"/>
              </a:rPr>
              <a:t>next window</a:t>
            </a:r>
          </a:p>
        </p:txBody>
      </p:sp>
    </p:spTree>
    <p:extLst>
      <p:ext uri="{BB962C8B-B14F-4D97-AF65-F5344CB8AC3E}">
        <p14:creationId xmlns:p14="http://schemas.microsoft.com/office/powerpoint/2010/main" val="3021756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7042621" cy="1023937"/>
          </a:xfrm>
        </p:spPr>
        <p:txBody>
          <a:bodyPr/>
          <a:lstStyle/>
          <a:p>
            <a:r>
              <a:rPr lang="en-US"/>
              <a:t>Regular Expressions: Logfile Analysis</a:t>
            </a:r>
          </a:p>
        </p:txBody>
      </p:sp>
      <p:sp>
        <p:nvSpPr>
          <p:cNvPr id="27651" name="Content Placeholder 2"/>
          <p:cNvSpPr>
            <a:spLocks noGrp="1"/>
          </p:cNvSpPr>
          <p:nvPr>
            <p:ph idx="1"/>
          </p:nvPr>
        </p:nvSpPr>
        <p:spPr>
          <a:xfrm>
            <a:off x="262107" y="5843284"/>
            <a:ext cx="8001000" cy="425475"/>
          </a:xfrm>
        </p:spPr>
        <p:txBody>
          <a:bodyPr/>
          <a:lstStyle/>
          <a:p>
            <a:pPr>
              <a:spcBef>
                <a:spcPts val="1800"/>
              </a:spcBef>
            </a:pPr>
            <a:r>
              <a:rPr lang="en-US" sz="2000"/>
              <a:t>Call the script</a:t>
            </a:r>
          </a:p>
        </p:txBody>
      </p:sp>
      <p:sp>
        <p:nvSpPr>
          <p:cNvPr id="6" name="Content Placeholder 2"/>
          <p:cNvSpPr txBox="1">
            <a:spLocks/>
          </p:cNvSpPr>
          <p:nvPr/>
        </p:nvSpPr>
        <p:spPr bwMode="auto">
          <a:xfrm>
            <a:off x="228600" y="1447800"/>
            <a:ext cx="8519864" cy="469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1800"/>
              </a:spcBef>
            </a:pPr>
            <a:r>
              <a:rPr lang="en-US" sz="2000" kern="0"/>
              <a:t>Script on the remote server </a:t>
            </a:r>
            <a:r>
              <a:rPr lang="en-US" sz="2000" kern="0">
                <a:solidFill>
                  <a:schemeClr val="tx1"/>
                </a:solidFill>
              </a:rPr>
              <a:t>/usr/local/sbin/showlog</a:t>
            </a:r>
          </a:p>
        </p:txBody>
      </p:sp>
      <p:sp>
        <p:nvSpPr>
          <p:cNvPr id="7" name="TextBox 6"/>
          <p:cNvSpPr txBox="1"/>
          <p:nvPr/>
        </p:nvSpPr>
        <p:spPr>
          <a:xfrm>
            <a:off x="1043608" y="3952222"/>
            <a:ext cx="5040560" cy="1815882"/>
          </a:xfrm>
          <a:prstGeom prst="rect">
            <a:avLst/>
          </a:prstGeom>
          <a:noFill/>
        </p:spPr>
        <p:txBody>
          <a:bodyPr wrap="square" rtlCol="0">
            <a:spAutoFit/>
          </a:bodyPr>
          <a:lstStyle/>
          <a:p>
            <a:r>
              <a:rPr lang="en-US" sz="1400">
                <a:latin typeface="Lucida Console" panose="020B0609040504020204" pitchFamily="49" charset="0"/>
              </a:rPr>
              <a:t>#!/bin/bash</a:t>
            </a:r>
          </a:p>
          <a:p>
            <a:r>
              <a:rPr lang="en-US" sz="1400">
                <a:latin typeface="Lucida Console" panose="020B0609040504020204" pitchFamily="49" charset="0"/>
              </a:rPr>
              <a:t># /usr/local/sbin/dhcpActivity ETH HOST PORT</a:t>
            </a:r>
          </a:p>
          <a:p>
            <a:r>
              <a:rPr lang="en-US" sz="1400">
                <a:latin typeface="Lucida Console" panose="020B0609040504020204" pitchFamily="49" charset="0"/>
              </a:rPr>
              <a:t> </a:t>
            </a:r>
          </a:p>
          <a:p>
            <a:r>
              <a:rPr lang="en-US" sz="1400">
                <a:latin typeface="Lucida Console" panose="020B0609040504020204" pitchFamily="49" charset="0"/>
              </a:rPr>
              <a:t> bd="$(date +%b' '%d)"; multitail -s 2 \</a:t>
            </a:r>
          </a:p>
          <a:p>
            <a:r>
              <a:rPr lang="en-US" sz="1400">
                <a:latin typeface="Lucida Console" panose="020B0609040504020204" pitchFamily="49" charset="0"/>
              </a:rPr>
              <a:t> -ev ".*no addr+|.*wrong+|.*range" \</a:t>
            </a:r>
          </a:p>
          <a:p>
            <a:r>
              <a:rPr lang="en-US" sz="1400">
                <a:latin typeface="Lucida Console" panose="020B0609040504020204" pitchFamily="49" charset="0"/>
              </a:rPr>
              <a:t> -e "^$bd+.*-dhcp+.*eth$1" \</a:t>
            </a:r>
          </a:p>
          <a:p>
            <a:r>
              <a:rPr lang="en-US" sz="1400">
                <a:latin typeface="Lucida Console" panose="020B0609040504020204" pitchFamily="49" charset="0"/>
              </a:rPr>
              <a:t> /var/log/dnsmasq.log \</a:t>
            </a:r>
          </a:p>
          <a:p>
            <a:r>
              <a:rPr lang="en-US" sz="1400">
                <a:latin typeface="Lucida Console" panose="020B0609040504020204" pitchFamily="49" charset="0"/>
              </a:rPr>
              <a:t> -l "echo dhcpcd-log |nc -w 300 $2 $3"</a:t>
            </a:r>
            <a:endParaRPr lang="en-MY" sz="1400" i="1">
              <a:solidFill>
                <a:srgbClr val="00B0F0"/>
              </a:solidFill>
              <a:latin typeface="Lucida Console" panose="020B0609040504020204" pitchFamily="49" charset="0"/>
            </a:endParaRPr>
          </a:p>
        </p:txBody>
      </p:sp>
      <p:sp>
        <p:nvSpPr>
          <p:cNvPr id="8" name="Content Placeholder 2"/>
          <p:cNvSpPr txBox="1">
            <a:spLocks/>
          </p:cNvSpPr>
          <p:nvPr/>
        </p:nvSpPr>
        <p:spPr bwMode="auto">
          <a:xfrm>
            <a:off x="193675" y="2734819"/>
            <a:ext cx="8069432" cy="71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1800"/>
              </a:spcBef>
            </a:pPr>
            <a:r>
              <a:rPr lang="en-US" sz="2000" kern="0"/>
              <a:t>Set up a listener on the remote host using </a:t>
            </a:r>
            <a:r>
              <a:rPr lang="en-US" sz="2000" kern="0">
                <a:solidFill>
                  <a:schemeClr val="tx1"/>
                </a:solidFill>
              </a:rPr>
              <a:t>xinetd</a:t>
            </a:r>
            <a:r>
              <a:rPr lang="en-US" sz="2000" kern="0"/>
              <a:t> or </a:t>
            </a:r>
            <a:r>
              <a:rPr lang="en-US" sz="2000" kern="0">
                <a:solidFill>
                  <a:schemeClr val="tx1"/>
                </a:solidFill>
              </a:rPr>
              <a:t>netcat</a:t>
            </a:r>
          </a:p>
          <a:p>
            <a:pPr lvl="1">
              <a:spcBef>
                <a:spcPts val="600"/>
              </a:spcBef>
            </a:pPr>
            <a:r>
              <a:rPr lang="en-US" sz="1600" kern="0"/>
              <a:t>SSH is a bit more complicated, and not really necessary for logfiles</a:t>
            </a:r>
            <a:endParaRPr lang="en-US" sz="1600" kern="0">
              <a:solidFill>
                <a:schemeClr val="tx1"/>
              </a:solidFill>
            </a:endParaRPr>
          </a:p>
        </p:txBody>
      </p:sp>
      <p:sp>
        <p:nvSpPr>
          <p:cNvPr id="9" name="TextBox 8"/>
          <p:cNvSpPr txBox="1"/>
          <p:nvPr/>
        </p:nvSpPr>
        <p:spPr>
          <a:xfrm>
            <a:off x="1043608" y="1916832"/>
            <a:ext cx="3728906" cy="738664"/>
          </a:xfrm>
          <a:prstGeom prst="rect">
            <a:avLst/>
          </a:prstGeom>
          <a:noFill/>
        </p:spPr>
        <p:txBody>
          <a:bodyPr wrap="none" rtlCol="0">
            <a:spAutoFit/>
          </a:bodyPr>
          <a:lstStyle/>
          <a:p>
            <a:r>
              <a:rPr lang="en-US" sz="1400">
                <a:latin typeface="Lucida Console" panose="020B0609040504020204" pitchFamily="49" charset="0"/>
              </a:rPr>
              <a:t>#!/bin/bash</a:t>
            </a:r>
          </a:p>
          <a:p>
            <a:r>
              <a:rPr lang="en-US" sz="1400">
                <a:latin typeface="Lucida Console" panose="020B0609040504020204" pitchFamily="49" charset="0"/>
              </a:rPr>
              <a:t> read FILE theRest</a:t>
            </a:r>
          </a:p>
          <a:p>
            <a:r>
              <a:rPr lang="en-US" sz="1400">
                <a:latin typeface="Lucida Console" panose="020B0609040504020204" pitchFamily="49" charset="0"/>
              </a:rPr>
              <a:t> /usr/bin/tail -f /var/log/$FILE </a:t>
            </a:r>
          </a:p>
        </p:txBody>
      </p:sp>
      <p:sp>
        <p:nvSpPr>
          <p:cNvPr id="10" name="Content Placeholder 2"/>
          <p:cNvSpPr txBox="1">
            <a:spLocks/>
          </p:cNvSpPr>
          <p:nvPr/>
        </p:nvSpPr>
        <p:spPr bwMode="auto">
          <a:xfrm>
            <a:off x="227235" y="3526747"/>
            <a:ext cx="8001000" cy="4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spcBef>
                <a:spcPts val="1800"/>
              </a:spcBef>
            </a:pPr>
            <a:r>
              <a:rPr lang="en-US" sz="2000" kern="0"/>
              <a:t>View the filtered local file and the remote file in multitail:</a:t>
            </a:r>
          </a:p>
        </p:txBody>
      </p:sp>
      <p:sp>
        <p:nvSpPr>
          <p:cNvPr id="11" name="TextBox 10"/>
          <p:cNvSpPr txBox="1"/>
          <p:nvPr/>
        </p:nvSpPr>
        <p:spPr>
          <a:xfrm>
            <a:off x="1187624" y="6237312"/>
            <a:ext cx="5876930" cy="307777"/>
          </a:xfrm>
          <a:prstGeom prst="rect">
            <a:avLst/>
          </a:prstGeom>
          <a:noFill/>
        </p:spPr>
        <p:txBody>
          <a:bodyPr wrap="none" rtlCol="0">
            <a:spAutoFit/>
          </a:bodyPr>
          <a:lstStyle/>
          <a:p>
            <a:r>
              <a:rPr lang="en-US" sz="1400">
                <a:latin typeface="Lucida Console" panose="020B0609040504020204" pitchFamily="49" charset="0"/>
              </a:rPr>
              <a:t>/usr/local/sbin/dhcpActivity</a:t>
            </a:r>
            <a:r>
              <a:rPr lang="en-US" sz="1400" i="1">
                <a:solidFill>
                  <a:srgbClr val="00B0F0"/>
                </a:solidFill>
                <a:latin typeface="Lucida Console" panose="020B0609040504020204" pitchFamily="49" charset="0"/>
              </a:rPr>
              <a:t> </a:t>
            </a:r>
            <a:r>
              <a:rPr lang="en-US" sz="1400">
                <a:latin typeface="Lucida Console" panose="020B0609040504020204" pitchFamily="49" charset="0"/>
              </a:rPr>
              <a:t>3</a:t>
            </a:r>
            <a:r>
              <a:rPr lang="en-US" sz="1400" i="1">
                <a:solidFill>
                  <a:srgbClr val="00B0F0"/>
                </a:solidFill>
                <a:latin typeface="Lucida Console" panose="020B0609040504020204" pitchFamily="49" charset="0"/>
              </a:rPr>
              <a:t> </a:t>
            </a:r>
            <a:r>
              <a:rPr lang="en-US" sz="1400">
                <a:latin typeface="Lucida Console" panose="020B0609040504020204" pitchFamily="49" charset="0"/>
              </a:rPr>
              <a:t>mail.tinynet.edu 23435</a:t>
            </a:r>
          </a:p>
        </p:txBody>
      </p:sp>
    </p:spTree>
    <p:extLst>
      <p:ext uri="{BB962C8B-B14F-4D97-AF65-F5344CB8AC3E}">
        <p14:creationId xmlns:p14="http://schemas.microsoft.com/office/powerpoint/2010/main" val="526385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634736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250825" y="404813"/>
            <a:ext cx="8229600" cy="768350"/>
          </a:xfrm>
        </p:spPr>
        <p:txBody>
          <a:bodyPr/>
          <a:lstStyle/>
          <a:p>
            <a:r>
              <a:rPr lang="en-AU" altLang="en-US" dirty="0"/>
              <a:t>Virtual servers, NFS, and </a:t>
            </a:r>
            <a:r>
              <a:rPr lang="en-AU" altLang="en-US" dirty="0" err="1"/>
              <a:t>cron</a:t>
            </a:r>
            <a:endParaRPr lang="en-AU" altLang="en-US" dirty="0"/>
          </a:p>
        </p:txBody>
      </p:sp>
      <p:sp>
        <p:nvSpPr>
          <p:cNvPr id="12291" name="Rectangle 3"/>
          <p:cNvSpPr>
            <a:spLocks noGrp="1" noChangeArrowheads="1"/>
          </p:cNvSpPr>
          <p:nvPr>
            <p:ph type="body" idx="4294967295"/>
          </p:nvPr>
        </p:nvSpPr>
        <p:spPr>
          <a:xfrm>
            <a:off x="251520" y="1556792"/>
            <a:ext cx="8640960" cy="4896544"/>
          </a:xfrm>
        </p:spPr>
        <p:txBody>
          <a:bodyPr/>
          <a:lstStyle/>
          <a:p>
            <a:r>
              <a:rPr lang="en-AU" altLang="en-US" dirty="0"/>
              <a:t>‘Virtual Hosts’ allow the webserver to serve multiple sites with different domain names</a:t>
            </a:r>
          </a:p>
          <a:p>
            <a:pPr lvl="1"/>
            <a:r>
              <a:rPr lang="en-AU" altLang="en-US" dirty="0"/>
              <a:t>Separate </a:t>
            </a:r>
            <a:r>
              <a:rPr lang="en-AU" altLang="en-US" dirty="0" err="1"/>
              <a:t>DocumentRoot</a:t>
            </a:r>
            <a:r>
              <a:rPr lang="en-AU" altLang="en-US" dirty="0"/>
              <a:t>, </a:t>
            </a:r>
            <a:r>
              <a:rPr lang="en-AU" altLang="en-US" dirty="0" err="1"/>
              <a:t>ScriptAlias</a:t>
            </a:r>
            <a:r>
              <a:rPr lang="en-AU" altLang="en-US" dirty="0"/>
              <a:t>, </a:t>
            </a:r>
            <a:r>
              <a:rPr lang="en-AU" altLang="en-US" dirty="0" err="1"/>
              <a:t>IndexDefault</a:t>
            </a:r>
            <a:endParaRPr lang="en-AU" altLang="en-US" dirty="0"/>
          </a:p>
          <a:p>
            <a:pPr lvl="1"/>
            <a:r>
              <a:rPr lang="en-AU" altLang="en-US" dirty="0"/>
              <a:t>Requires a </a:t>
            </a:r>
            <a:r>
              <a:rPr lang="en-AU" altLang="en-US" dirty="0" err="1"/>
              <a:t>cname</a:t>
            </a:r>
            <a:r>
              <a:rPr lang="en-AU" altLang="en-US" dirty="0"/>
              <a:t> in the DNS</a:t>
            </a:r>
          </a:p>
          <a:p>
            <a:pPr>
              <a:spcBef>
                <a:spcPts val="1800"/>
              </a:spcBef>
            </a:pPr>
            <a:r>
              <a:rPr lang="en-AU" altLang="en-US" dirty="0"/>
              <a:t>Users upload their files to a separate server in the “DMZ”</a:t>
            </a:r>
          </a:p>
          <a:p>
            <a:pPr lvl="1"/>
            <a:r>
              <a:rPr lang="en-AU" altLang="en-US" dirty="0"/>
              <a:t>No user accounts on the main webserver</a:t>
            </a:r>
          </a:p>
          <a:p>
            <a:pPr lvl="1"/>
            <a:r>
              <a:rPr lang="en-AU" altLang="en-US" dirty="0"/>
              <a:t>Firewall rules: webserver only internal network except http, https</a:t>
            </a:r>
          </a:p>
          <a:p>
            <a:pPr lvl="1"/>
            <a:r>
              <a:rPr lang="en-AU" altLang="en-US" dirty="0"/>
              <a:t>Users upload to their home directory: minimal privileges</a:t>
            </a:r>
          </a:p>
          <a:p>
            <a:pPr>
              <a:spcBef>
                <a:spcPts val="1800"/>
              </a:spcBef>
            </a:pPr>
            <a:r>
              <a:rPr lang="en-AU" altLang="en-US" dirty="0" err="1"/>
              <a:t>cron</a:t>
            </a:r>
            <a:r>
              <a:rPr lang="en-AU" altLang="en-US" dirty="0"/>
              <a:t> job moves files to exported directory</a:t>
            </a:r>
          </a:p>
          <a:p>
            <a:pPr lvl="1"/>
            <a:r>
              <a:rPr lang="en-AU" altLang="en-US" dirty="0"/>
              <a:t>Webserver mounts exported directory as </a:t>
            </a:r>
            <a:r>
              <a:rPr lang="en-AU" altLang="en-US" dirty="0" err="1"/>
              <a:t>DocumentRoot</a:t>
            </a:r>
            <a:r>
              <a:rPr lang="en-AU" altLang="en-US" dirty="0"/>
              <a:t> for the </a:t>
            </a:r>
            <a:r>
              <a:rPr lang="en-AU" altLang="en-US" dirty="0" err="1"/>
              <a:t>VirtualHost</a:t>
            </a:r>
            <a:r>
              <a:rPr lang="en-AU" altLang="en-US" dirty="0"/>
              <a:t> websites</a:t>
            </a:r>
          </a:p>
          <a:p>
            <a:pPr lvl="1"/>
            <a:r>
              <a:rPr lang="en-AU" altLang="en-US" dirty="0"/>
              <a:t>Short delay to see updates</a:t>
            </a:r>
          </a:p>
        </p:txBody>
      </p:sp>
    </p:spTree>
    <p:extLst>
      <p:ext uri="{BB962C8B-B14F-4D97-AF65-F5344CB8AC3E}">
        <p14:creationId xmlns:p14="http://schemas.microsoft.com/office/powerpoint/2010/main" val="3485678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9" name="Picture 2" descr="http://www.sans.org/resources/malwarefaq/images/guestbook_clip_image002_0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88" y="115888"/>
            <a:ext cx="6545262" cy="405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ular Callout 6"/>
          <p:cNvSpPr>
            <a:spLocks noChangeArrowheads="1"/>
          </p:cNvSpPr>
          <p:nvPr/>
        </p:nvSpPr>
        <p:spPr bwMode="auto">
          <a:xfrm>
            <a:off x="900113" y="3816350"/>
            <a:ext cx="2303462" cy="908050"/>
          </a:xfrm>
          <a:prstGeom prst="wedgeRectCallout">
            <a:avLst>
              <a:gd name="adj1" fmla="val 109046"/>
              <a:gd name="adj2" fmla="val -44889"/>
            </a:avLst>
          </a:prstGeom>
          <a:solidFill>
            <a:schemeClr val="accent6">
              <a:lumMod val="20000"/>
              <a:lumOff val="80000"/>
            </a:schemeClr>
          </a:solidFill>
          <a:ln w="12700" algn="ctr">
            <a:solidFill>
              <a:schemeClr val="tx1"/>
            </a:solidFill>
            <a:round/>
            <a:headEnd/>
            <a:tailEnd/>
          </a:ln>
        </p:spPr>
        <p:txBody>
          <a:bodyPr/>
          <a:lstStyle>
            <a:lvl1pPr>
              <a:spcBef>
                <a:spcPct val="20000"/>
              </a:spcBef>
              <a:buChar char="•"/>
              <a:defRPr sz="2400">
                <a:solidFill>
                  <a:srgbClr val="00528B"/>
                </a:solidFill>
                <a:latin typeface="Arial" pitchFamily="34" charset="0"/>
              </a:defRPr>
            </a:lvl1pPr>
            <a:lvl2pPr marL="742950" indent="-285750">
              <a:spcBef>
                <a:spcPct val="20000"/>
              </a:spcBef>
              <a:buChar char="–"/>
              <a:defRPr sz="2000">
                <a:solidFill>
                  <a:srgbClr val="00528B"/>
                </a:solidFill>
                <a:latin typeface="Arial" pitchFamily="34" charset="0"/>
              </a:defRPr>
            </a:lvl2pPr>
            <a:lvl3pPr marL="1143000" indent="-228600">
              <a:spcBef>
                <a:spcPct val="20000"/>
              </a:spcBef>
              <a:buFont typeface="Times" pitchFamily="18" charset="0"/>
              <a:buChar char="•"/>
              <a:defRPr>
                <a:solidFill>
                  <a:srgbClr val="00528B"/>
                </a:solidFill>
                <a:latin typeface="Arial" pitchFamily="34" charset="0"/>
              </a:defRPr>
            </a:lvl3pPr>
            <a:lvl4pPr marL="1600200" indent="-228600">
              <a:spcBef>
                <a:spcPct val="20000"/>
              </a:spcBef>
              <a:buChar char="-"/>
              <a:defRPr sz="1600">
                <a:solidFill>
                  <a:srgbClr val="00528B"/>
                </a:solidFill>
                <a:latin typeface="Arial" pitchFamily="34" charset="0"/>
              </a:defRPr>
            </a:lvl4pPr>
            <a:lvl5pPr marL="2057400" indent="-228600">
              <a:spcBef>
                <a:spcPct val="20000"/>
              </a:spcBef>
              <a:buFont typeface="Times" pitchFamily="18" charset="0"/>
              <a:buChar char="•"/>
              <a:defRPr sz="1600">
                <a:solidFill>
                  <a:srgbClr val="00528B"/>
                </a:solidFill>
                <a:latin typeface="Arial" pitchFamily="34" charset="0"/>
              </a:defRPr>
            </a:lvl5pPr>
            <a:lvl6pPr marL="2514600" indent="-228600" eaLnBrk="0" fontAlgn="base" hangingPunct="0">
              <a:spcBef>
                <a:spcPct val="20000"/>
              </a:spcBef>
              <a:spcAft>
                <a:spcPct val="0"/>
              </a:spcAft>
              <a:buFont typeface="Times" pitchFamily="18" charset="0"/>
              <a:buChar char="•"/>
              <a:defRPr sz="1600">
                <a:solidFill>
                  <a:srgbClr val="00528B"/>
                </a:solidFill>
                <a:latin typeface="Arial" pitchFamily="34" charset="0"/>
              </a:defRPr>
            </a:lvl6pPr>
            <a:lvl7pPr marL="2971800" indent="-228600" eaLnBrk="0" fontAlgn="base" hangingPunct="0">
              <a:spcBef>
                <a:spcPct val="20000"/>
              </a:spcBef>
              <a:spcAft>
                <a:spcPct val="0"/>
              </a:spcAft>
              <a:buFont typeface="Times" pitchFamily="18" charset="0"/>
              <a:buChar char="•"/>
              <a:defRPr sz="1600">
                <a:solidFill>
                  <a:srgbClr val="00528B"/>
                </a:solidFill>
                <a:latin typeface="Arial" pitchFamily="34" charset="0"/>
              </a:defRPr>
            </a:lvl7pPr>
            <a:lvl8pPr marL="3429000" indent="-228600" eaLnBrk="0" fontAlgn="base" hangingPunct="0">
              <a:spcBef>
                <a:spcPct val="20000"/>
              </a:spcBef>
              <a:spcAft>
                <a:spcPct val="0"/>
              </a:spcAft>
              <a:buFont typeface="Times" pitchFamily="18" charset="0"/>
              <a:buChar char="•"/>
              <a:defRPr sz="1600">
                <a:solidFill>
                  <a:srgbClr val="00528B"/>
                </a:solidFill>
                <a:latin typeface="Arial" pitchFamily="34" charset="0"/>
              </a:defRPr>
            </a:lvl8pPr>
            <a:lvl9pPr marL="3886200" indent="-228600" eaLnBrk="0" fontAlgn="base" hangingPunct="0">
              <a:spcBef>
                <a:spcPct val="20000"/>
              </a:spcBef>
              <a:spcAft>
                <a:spcPct val="0"/>
              </a:spcAft>
              <a:buFont typeface="Times" pitchFamily="18" charset="0"/>
              <a:buChar char="•"/>
              <a:defRPr sz="1600">
                <a:solidFill>
                  <a:srgbClr val="00528B"/>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itchFamily="34" charset="0"/>
                <a:ea typeface="+mn-ea"/>
                <a:cs typeface="+mn-cs"/>
              </a:rPr>
              <a:t>Webserver itself only serves HTML pages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itchFamily="34" charset="0"/>
                <a:ea typeface="+mn-ea"/>
                <a:cs typeface="+mn-cs"/>
              </a:rPr>
              <a:t>(</a:t>
            </a:r>
            <a:r>
              <a:rPr kumimoji="0" lang="en-US" altLang="en-US" sz="1800" b="0" i="0" u="none" strike="noStrike" kern="1200" cap="none" spc="0" normalizeH="0" baseline="0" noProof="0" dirty="0" err="1">
                <a:ln>
                  <a:noFill/>
                </a:ln>
                <a:solidFill>
                  <a:srgbClr val="000000"/>
                </a:solidFill>
                <a:effectLst/>
                <a:uLnTx/>
                <a:uFillTx/>
                <a:latin typeface="Arial" pitchFamily="34" charset="0"/>
                <a:ea typeface="+mn-ea"/>
                <a:cs typeface="+mn-cs"/>
              </a:rPr>
              <a:t>DocumentRoot</a:t>
            </a:r>
            <a:r>
              <a:rPr kumimoji="0" lang="en-US" altLang="en-US" sz="1800" b="0" i="0" u="none" strike="noStrike" kern="1200" cap="none" spc="0" normalizeH="0" baseline="0" noProof="0" dirty="0">
                <a:ln>
                  <a:noFill/>
                </a:ln>
                <a:solidFill>
                  <a:srgbClr val="000000"/>
                </a:solidFill>
                <a:effectLst/>
                <a:uLnTx/>
                <a:uFillTx/>
                <a:latin typeface="Arial" pitchFamily="34" charset="0"/>
                <a:ea typeface="+mn-ea"/>
                <a:cs typeface="+mn-cs"/>
              </a:rPr>
              <a:t>)</a:t>
            </a:r>
            <a:endParaRPr kumimoji="0" lang="en-GB" altLang="en-US" sz="18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8" name="Content Placeholder 2"/>
          <p:cNvSpPr txBox="1">
            <a:spLocks/>
          </p:cNvSpPr>
          <p:nvPr/>
        </p:nvSpPr>
        <p:spPr bwMode="auto">
          <a:xfrm>
            <a:off x="554038" y="5114925"/>
            <a:ext cx="2879725" cy="1416050"/>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0" cap="none" spc="0" normalizeH="0" baseline="0" noProof="0">
                <a:ln>
                  <a:noFill/>
                </a:ln>
                <a:solidFill>
                  <a:srgbClr val="C00000"/>
                </a:solidFill>
                <a:effectLst/>
                <a:uLnTx/>
                <a:uFillTx/>
                <a:latin typeface="Arial"/>
                <a:ea typeface="+mn-ea"/>
                <a:cs typeface="+mn-cs"/>
              </a:rPr>
              <a:t>Virtual Hosts :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0" cap="none" spc="0" normalizeH="0" baseline="0" noProof="0">
                <a:ln>
                  <a:noFill/>
                </a:ln>
                <a:solidFill>
                  <a:srgbClr val="00528B"/>
                </a:solidFill>
                <a:effectLst/>
                <a:uLnTx/>
                <a:uFillTx/>
                <a:latin typeface="Arial"/>
                <a:ea typeface="+mn-ea"/>
                <a:cs typeface="+mn-cs"/>
              </a:rPr>
              <a:t>Multiple Web sites managed by a single server</a:t>
            </a:r>
            <a:endParaRPr kumimoji="0" lang="en-US" sz="2400" b="1" i="0" u="none" strike="noStrike" kern="0" cap="none" spc="0" normalizeH="0" baseline="0" noProof="0">
              <a:ln>
                <a:noFill/>
              </a:ln>
              <a:solidFill>
                <a:srgbClr val="00528B"/>
              </a:solidFill>
              <a:effectLst/>
              <a:uLnTx/>
              <a:uFillTx/>
              <a:latin typeface="Arial"/>
              <a:ea typeface="+mn-ea"/>
              <a:cs typeface="+mn-cs"/>
            </a:endParaRPr>
          </a:p>
          <a:p>
            <a:pPr marL="441325"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a:ln>
                <a:noFill/>
              </a:ln>
              <a:solidFill>
                <a:srgbClr val="00528B"/>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a:ln>
                <a:noFill/>
              </a:ln>
              <a:solidFill>
                <a:srgbClr val="00528B"/>
              </a:solidFill>
              <a:effectLst/>
              <a:uLnTx/>
              <a:uFillTx/>
              <a:latin typeface="Arial"/>
              <a:ea typeface="+mn-ea"/>
              <a:cs typeface="+mn-cs"/>
            </a:endParaRPr>
          </a:p>
          <a:p>
            <a:pPr marL="441325"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a:ln>
                <a:noFill/>
              </a:ln>
              <a:solidFill>
                <a:srgbClr val="00528B"/>
              </a:solidFill>
              <a:effectLst/>
              <a:uLnTx/>
              <a:uFillTx/>
              <a:latin typeface="Arial"/>
              <a:ea typeface="+mn-ea"/>
              <a:cs typeface="+mn-cs"/>
            </a:endParaRPr>
          </a:p>
          <a:p>
            <a:pPr marL="441325"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GB" sz="2400" b="0" i="0" u="none" strike="noStrike" kern="0" cap="none" spc="0" normalizeH="0" baseline="0" noProof="0" dirty="0">
              <a:ln>
                <a:noFill/>
              </a:ln>
              <a:solidFill>
                <a:srgbClr val="00528B"/>
              </a:solidFill>
              <a:effectLst/>
              <a:uLnTx/>
              <a:uFillTx/>
              <a:latin typeface="Arial"/>
              <a:ea typeface="+mn-ea"/>
              <a:cs typeface="+mn-cs"/>
            </a:endParaRPr>
          </a:p>
        </p:txBody>
      </p:sp>
      <p:sp>
        <p:nvSpPr>
          <p:cNvPr id="2" name="Rectangle: Rounded Corners 1">
            <a:extLst>
              <a:ext uri="{FF2B5EF4-FFF2-40B4-BE49-F238E27FC236}">
                <a16:creationId xmlns:a16="http://schemas.microsoft.com/office/drawing/2014/main" id="{07B8971C-13E2-4776-8D27-685483A12CAA}"/>
              </a:ext>
            </a:extLst>
          </p:cNvPr>
          <p:cNvSpPr/>
          <p:nvPr/>
        </p:nvSpPr>
        <p:spPr bwMode="auto">
          <a:xfrm>
            <a:off x="4499994" y="908720"/>
            <a:ext cx="2448270" cy="3384376"/>
          </a:xfrm>
          <a:prstGeom prst="round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AC329D39-97DE-4F3A-ACDB-C58370D5275C}"/>
              </a:ext>
            </a:extLst>
          </p:cNvPr>
          <p:cNvSpPr txBox="1"/>
          <p:nvPr/>
        </p:nvSpPr>
        <p:spPr>
          <a:xfrm>
            <a:off x="5292080" y="4724400"/>
            <a:ext cx="3403496" cy="646331"/>
          </a:xfrm>
          <a:prstGeom prst="rect">
            <a:avLst/>
          </a:prstGeom>
          <a:noFill/>
        </p:spPr>
        <p:txBody>
          <a:bodyPr wrap="none" rtlCol="0">
            <a:spAutoFit/>
          </a:bodyPr>
          <a:lstStyle/>
          <a:p>
            <a:r>
              <a:rPr lang="en-US"/>
              <a:t>Put all this on a different server</a:t>
            </a:r>
          </a:p>
          <a:p>
            <a:r>
              <a:rPr lang="en-US"/>
              <a:t>And share it with the webserver</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250825" y="404813"/>
            <a:ext cx="8229600" cy="768350"/>
          </a:xfrm>
        </p:spPr>
        <p:txBody>
          <a:bodyPr/>
          <a:lstStyle/>
          <a:p>
            <a:r>
              <a:rPr lang="en-AU" altLang="en-US"/>
              <a:t>Executing Scheduled Tasks</a:t>
            </a:r>
          </a:p>
        </p:txBody>
      </p:sp>
      <p:sp>
        <p:nvSpPr>
          <p:cNvPr id="12291" name="Rectangle 3"/>
          <p:cNvSpPr>
            <a:spLocks noGrp="1" noChangeArrowheads="1"/>
          </p:cNvSpPr>
          <p:nvPr>
            <p:ph type="body" idx="4294967295"/>
          </p:nvPr>
        </p:nvSpPr>
        <p:spPr>
          <a:xfrm>
            <a:off x="611188" y="1844675"/>
            <a:ext cx="7669212" cy="4176713"/>
          </a:xfrm>
        </p:spPr>
        <p:txBody>
          <a:bodyPr/>
          <a:lstStyle/>
          <a:p>
            <a:r>
              <a:rPr lang="en-AU" altLang="en-US" dirty="0"/>
              <a:t>Most host management systems require regular execution of housekeeping tasks</a:t>
            </a:r>
          </a:p>
          <a:p>
            <a:pPr lvl="1"/>
            <a:r>
              <a:rPr lang="en-AU" altLang="en-US" dirty="0"/>
              <a:t>This is a key feature in most configuration management systems</a:t>
            </a:r>
          </a:p>
          <a:p>
            <a:r>
              <a:rPr lang="en-AU" altLang="en-US" dirty="0"/>
              <a:t>Unix </a:t>
            </a:r>
            <a:r>
              <a:rPr lang="en-AU" altLang="en-US" dirty="0" err="1"/>
              <a:t>cron</a:t>
            </a:r>
            <a:r>
              <a:rPr lang="en-AU" altLang="en-US" dirty="0"/>
              <a:t> service</a:t>
            </a:r>
          </a:p>
          <a:p>
            <a:pPr lvl="1"/>
            <a:r>
              <a:rPr lang="en-AU" altLang="en-US" dirty="0" err="1"/>
              <a:t>crontab</a:t>
            </a:r>
            <a:r>
              <a:rPr lang="en-AU" altLang="en-US" dirty="0"/>
              <a:t> command</a:t>
            </a:r>
          </a:p>
          <a:p>
            <a:pPr lvl="1"/>
            <a:r>
              <a:rPr lang="en-AU" altLang="en-US" dirty="0"/>
              <a:t>/</a:t>
            </a:r>
            <a:r>
              <a:rPr lang="en-AU" altLang="en-US" dirty="0" err="1"/>
              <a:t>etc</a:t>
            </a:r>
            <a:r>
              <a:rPr lang="en-AU" altLang="en-US" dirty="0"/>
              <a:t>/</a:t>
            </a:r>
            <a:r>
              <a:rPr lang="en-AU" altLang="en-US" dirty="0" err="1"/>
              <a:t>crontab</a:t>
            </a:r>
            <a:r>
              <a:rPr lang="en-AU" altLang="en-US" dirty="0"/>
              <a:t> file format</a:t>
            </a:r>
          </a:p>
          <a:p>
            <a:r>
              <a:rPr lang="en-AU" altLang="en-US" dirty="0"/>
              <a:t>Windows Schedule service</a:t>
            </a:r>
          </a:p>
          <a:p>
            <a:pPr lvl="1"/>
            <a:r>
              <a:rPr lang="en-AU" altLang="en-US" dirty="0"/>
              <a:t>Corresponds to </a:t>
            </a:r>
            <a:r>
              <a:rPr lang="en-AU" altLang="en-US" dirty="0" err="1"/>
              <a:t>linux</a:t>
            </a:r>
            <a:r>
              <a:rPr lang="en-AU" altLang="en-US" dirty="0"/>
              <a:t> at command</a:t>
            </a:r>
          </a:p>
        </p:txBody>
      </p:sp>
    </p:spTree>
    <p:extLst>
      <p:ext uri="{BB962C8B-B14F-4D97-AF65-F5344CB8AC3E}">
        <p14:creationId xmlns:p14="http://schemas.microsoft.com/office/powerpoint/2010/main" val="194429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3B59EAE-0128-4DB5-A22D-A9268B7D2076}"/>
              </a:ext>
            </a:extLst>
          </p:cNvPr>
          <p:cNvSpPr/>
          <p:nvPr/>
        </p:nvSpPr>
        <p:spPr bwMode="auto">
          <a:xfrm>
            <a:off x="4580457" y="1083858"/>
            <a:ext cx="1440160" cy="122413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webserver</a:t>
            </a:r>
            <a:endParaRPr kumimoji="0" lang="en-GB" sz="1800" b="0" i="0" u="none" strike="noStrike" cap="none" normalizeH="0" baseline="0">
              <a:ln>
                <a:noFill/>
              </a:ln>
              <a:solidFill>
                <a:schemeClr val="tx1"/>
              </a:solidFill>
              <a:effectLst/>
              <a:latin typeface="Arial" charset="0"/>
            </a:endParaRPr>
          </a:p>
        </p:txBody>
      </p:sp>
      <p:sp>
        <p:nvSpPr>
          <p:cNvPr id="5" name="Rectangle: Rounded Corners 4">
            <a:extLst>
              <a:ext uri="{FF2B5EF4-FFF2-40B4-BE49-F238E27FC236}">
                <a16:creationId xmlns:a16="http://schemas.microsoft.com/office/drawing/2014/main" id="{FD7FC478-EA40-4A41-AB5D-197A63B5039B}"/>
              </a:ext>
            </a:extLst>
          </p:cNvPr>
          <p:cNvSpPr/>
          <p:nvPr/>
        </p:nvSpPr>
        <p:spPr bwMode="auto">
          <a:xfrm>
            <a:off x="2339752" y="1052736"/>
            <a:ext cx="1440160" cy="122413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User Server</a:t>
            </a:r>
            <a:endParaRPr kumimoji="0" lang="en-GB" sz="1800" b="0" i="0" u="none" strike="noStrike" cap="none" normalizeH="0" baseline="0">
              <a:ln>
                <a:noFill/>
              </a:ln>
              <a:solidFill>
                <a:schemeClr val="tx1"/>
              </a:solidFill>
              <a:effectLst/>
              <a:latin typeface="Arial" charset="0"/>
            </a:endParaRPr>
          </a:p>
        </p:txBody>
      </p:sp>
      <p:sp>
        <p:nvSpPr>
          <p:cNvPr id="6" name="TextBox 5">
            <a:extLst>
              <a:ext uri="{FF2B5EF4-FFF2-40B4-BE49-F238E27FC236}">
                <a16:creationId xmlns:a16="http://schemas.microsoft.com/office/drawing/2014/main" id="{56216B67-9260-4744-9C70-DB9FBDCE7024}"/>
              </a:ext>
            </a:extLst>
          </p:cNvPr>
          <p:cNvSpPr txBox="1"/>
          <p:nvPr/>
        </p:nvSpPr>
        <p:spPr>
          <a:xfrm>
            <a:off x="395536" y="2092206"/>
            <a:ext cx="710451" cy="369332"/>
          </a:xfrm>
          <a:prstGeom prst="rect">
            <a:avLst/>
          </a:prstGeom>
          <a:noFill/>
        </p:spPr>
        <p:txBody>
          <a:bodyPr wrap="none" rtlCol="0">
            <a:spAutoFit/>
          </a:bodyPr>
          <a:lstStyle/>
          <a:p>
            <a:r>
              <a:rPr lang="en-US"/>
              <a:t>Betty</a:t>
            </a:r>
            <a:endParaRPr lang="en-GB"/>
          </a:p>
        </p:txBody>
      </p:sp>
      <p:sp>
        <p:nvSpPr>
          <p:cNvPr id="7" name="TextBox 6">
            <a:extLst>
              <a:ext uri="{FF2B5EF4-FFF2-40B4-BE49-F238E27FC236}">
                <a16:creationId xmlns:a16="http://schemas.microsoft.com/office/drawing/2014/main" id="{2F889BAA-B4F4-4D9C-9216-C2E59B6611E3}"/>
              </a:ext>
            </a:extLst>
          </p:cNvPr>
          <p:cNvSpPr txBox="1"/>
          <p:nvPr/>
        </p:nvSpPr>
        <p:spPr>
          <a:xfrm>
            <a:off x="395536" y="1556792"/>
            <a:ext cx="723275" cy="369332"/>
          </a:xfrm>
          <a:prstGeom prst="rect">
            <a:avLst/>
          </a:prstGeom>
          <a:noFill/>
        </p:spPr>
        <p:txBody>
          <a:bodyPr wrap="none" rtlCol="0">
            <a:spAutoFit/>
          </a:bodyPr>
          <a:lstStyle/>
          <a:p>
            <a:r>
              <a:rPr lang="en-US"/>
              <a:t>Arnie</a:t>
            </a:r>
            <a:endParaRPr lang="en-GB"/>
          </a:p>
        </p:txBody>
      </p:sp>
      <p:cxnSp>
        <p:nvCxnSpPr>
          <p:cNvPr id="9" name="Straight Arrow Connector 8">
            <a:extLst>
              <a:ext uri="{FF2B5EF4-FFF2-40B4-BE49-F238E27FC236}">
                <a16:creationId xmlns:a16="http://schemas.microsoft.com/office/drawing/2014/main" id="{17FF562E-BAEC-481D-B227-31BFA114386D}"/>
              </a:ext>
            </a:extLst>
          </p:cNvPr>
          <p:cNvCxnSpPr/>
          <p:nvPr/>
        </p:nvCxnSpPr>
        <p:spPr bwMode="auto">
          <a:xfrm flipV="1">
            <a:off x="1105987" y="1927865"/>
            <a:ext cx="1220941" cy="32868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0AE8D388-BCF5-4E80-9ED1-DB31712574FF}"/>
              </a:ext>
            </a:extLst>
          </p:cNvPr>
          <p:cNvCxnSpPr/>
          <p:nvPr/>
        </p:nvCxnSpPr>
        <p:spPr bwMode="auto">
          <a:xfrm flipV="1">
            <a:off x="1118811" y="1412776"/>
            <a:ext cx="1220941" cy="32868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rrow: Right 10">
            <a:extLst>
              <a:ext uri="{FF2B5EF4-FFF2-40B4-BE49-F238E27FC236}">
                <a16:creationId xmlns:a16="http://schemas.microsoft.com/office/drawing/2014/main" id="{06216805-6273-49EC-B7FB-CBD83C33D720}"/>
              </a:ext>
            </a:extLst>
          </p:cNvPr>
          <p:cNvSpPr/>
          <p:nvPr/>
        </p:nvSpPr>
        <p:spPr bwMode="auto">
          <a:xfrm>
            <a:off x="3779912" y="1268760"/>
            <a:ext cx="783632" cy="82344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NFS</a:t>
            </a:r>
            <a:endParaRPr kumimoji="0" lang="en-GB" sz="16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8219F370-43CA-E7E1-493B-0FF4626322CA}"/>
              </a:ext>
            </a:extLst>
          </p:cNvPr>
          <p:cNvSpPr/>
          <p:nvPr/>
        </p:nvSpPr>
        <p:spPr bwMode="auto">
          <a:xfrm>
            <a:off x="3789424" y="2780928"/>
            <a:ext cx="2520280" cy="230425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39830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Box 18"/>
          <p:cNvSpPr txBox="1">
            <a:spLocks noChangeArrowheads="1"/>
          </p:cNvSpPr>
          <p:nvPr/>
        </p:nvSpPr>
        <p:spPr bwMode="auto">
          <a:xfrm>
            <a:off x="5991225" y="2076919"/>
            <a:ext cx="2954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dirty="0">
                <a:solidFill>
                  <a:srgbClr val="FA1C27"/>
                </a:solidFill>
                <a:latin typeface="Arial Unicode MS" pitchFamily="34" charset="-128"/>
              </a:rPr>
              <a:t>DMZ: demilitarized zone</a:t>
            </a:r>
          </a:p>
        </p:txBody>
      </p:sp>
      <p:sp>
        <p:nvSpPr>
          <p:cNvPr id="10243" name="Text Box 12"/>
          <p:cNvSpPr txBox="1">
            <a:spLocks noChangeArrowheads="1"/>
          </p:cNvSpPr>
          <p:nvPr/>
        </p:nvSpPr>
        <p:spPr bwMode="auto">
          <a:xfrm>
            <a:off x="3938588" y="911225"/>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a:t>DMZ</a:t>
            </a:r>
            <a:endParaRPr lang="en-US" altLang="en-US" sz="2400"/>
          </a:p>
        </p:txBody>
      </p:sp>
      <p:grpSp>
        <p:nvGrpSpPr>
          <p:cNvPr id="10273" name="Group 6"/>
          <p:cNvGrpSpPr>
            <a:grpSpLocks/>
          </p:cNvGrpSpPr>
          <p:nvPr/>
        </p:nvGrpSpPr>
        <p:grpSpPr bwMode="auto">
          <a:xfrm>
            <a:off x="409575" y="911252"/>
            <a:ext cx="1655763" cy="1152967"/>
            <a:chOff x="113" y="1434"/>
            <a:chExt cx="1043" cy="726"/>
          </a:xfrm>
        </p:grpSpPr>
        <p:pic>
          <p:nvPicPr>
            <p:cNvPr id="1028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 y="1434"/>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90" name="Text Box 4"/>
            <p:cNvSpPr txBox="1">
              <a:spLocks noChangeArrowheads="1"/>
            </p:cNvSpPr>
            <p:nvPr/>
          </p:nvSpPr>
          <p:spPr bwMode="auto">
            <a:xfrm>
              <a:off x="295" y="1616"/>
              <a:ext cx="74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Enterprise</a:t>
              </a:r>
            </a:p>
            <a:p>
              <a:r>
                <a:rPr lang="en-US" altLang="en-US" sz="1600" b="1"/>
                <a:t>Network</a:t>
              </a:r>
              <a:endParaRPr lang="en-US" altLang="en-US" sz="1600"/>
            </a:p>
          </p:txBody>
        </p:sp>
      </p:grpSp>
      <p:sp>
        <p:nvSpPr>
          <p:cNvPr id="10274" name="Line 5"/>
          <p:cNvSpPr>
            <a:spLocks noChangeShapeType="1"/>
          </p:cNvSpPr>
          <p:nvPr/>
        </p:nvSpPr>
        <p:spPr bwMode="auto">
          <a:xfrm flipV="1">
            <a:off x="2714625" y="1417859"/>
            <a:ext cx="4032250" cy="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7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3900" y="1200288"/>
            <a:ext cx="776288" cy="5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78" name="Group 13"/>
          <p:cNvGrpSpPr>
            <a:grpSpLocks/>
          </p:cNvGrpSpPr>
          <p:nvPr/>
        </p:nvGrpSpPr>
        <p:grpSpPr bwMode="auto">
          <a:xfrm>
            <a:off x="6746875" y="839788"/>
            <a:ext cx="1698625" cy="1152967"/>
            <a:chOff x="295" y="2387"/>
            <a:chExt cx="1070" cy="726"/>
          </a:xfrm>
        </p:grpSpPr>
        <p:pic>
          <p:nvPicPr>
            <p:cNvPr id="1028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387"/>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8" name="Text Box 4"/>
            <p:cNvSpPr txBox="1">
              <a:spLocks noChangeArrowheads="1"/>
            </p:cNvSpPr>
            <p:nvPr/>
          </p:nvSpPr>
          <p:spPr bwMode="auto">
            <a:xfrm>
              <a:off x="567" y="2478"/>
              <a:ext cx="79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Internet Service Provider</a:t>
              </a:r>
              <a:endParaRPr lang="en-US" altLang="en-US" sz="1600"/>
            </a:p>
          </p:txBody>
        </p:sp>
      </p:grpSp>
      <p:sp>
        <p:nvSpPr>
          <p:cNvPr id="10282" name="Line 7"/>
          <p:cNvSpPr>
            <a:spLocks noChangeShapeType="1"/>
          </p:cNvSpPr>
          <p:nvPr/>
        </p:nvSpPr>
        <p:spPr bwMode="auto">
          <a:xfrm flipH="1" flipV="1">
            <a:off x="4370388" y="1416271"/>
            <a:ext cx="1588" cy="533604"/>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85"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3225" y="1675132"/>
            <a:ext cx="314325" cy="50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86"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4650" y="1699748"/>
            <a:ext cx="314325" cy="50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0" name="Oval 23"/>
          <p:cNvSpPr>
            <a:spLocks noChangeArrowheads="1"/>
          </p:cNvSpPr>
          <p:nvPr/>
        </p:nvSpPr>
        <p:spPr bwMode="auto">
          <a:xfrm>
            <a:off x="3203848" y="839788"/>
            <a:ext cx="2215777" cy="1883568"/>
          </a:xfrm>
          <a:prstGeom prst="ellipse">
            <a:avLst/>
          </a:prstGeom>
          <a:noFill/>
          <a:ln w="57150">
            <a:solidFill>
              <a:srgbClr val="FA1C2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cxnSp>
        <p:nvCxnSpPr>
          <p:cNvPr id="3" name="Straight Connector 2"/>
          <p:cNvCxnSpPr/>
          <p:nvPr/>
        </p:nvCxnSpPr>
        <p:spPr bwMode="auto">
          <a:xfrm>
            <a:off x="1993900" y="1925259"/>
            <a:ext cx="2219325" cy="0"/>
          </a:xfrm>
          <a:prstGeom prst="line">
            <a:avLst/>
          </a:prstGeom>
          <a:solidFill>
            <a:schemeClr val="accent1"/>
          </a:solidFill>
          <a:ln w="3810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13"/>
          <p:cNvSpPr txBox="1">
            <a:spLocks noChangeArrowheads="1"/>
          </p:cNvSpPr>
          <p:nvPr/>
        </p:nvSpPr>
        <p:spPr bwMode="auto">
          <a:xfrm>
            <a:off x="3708314" y="2205623"/>
            <a:ext cx="13273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err="1"/>
              <a:t>UserServer</a:t>
            </a:r>
            <a:endParaRPr lang="en-US" altLang="en-US" sz="1600" dirty="0"/>
          </a:p>
        </p:txBody>
      </p:sp>
      <p:sp>
        <p:nvSpPr>
          <p:cNvPr id="56" name="Rectangular Callout 55"/>
          <p:cNvSpPr/>
          <p:nvPr/>
        </p:nvSpPr>
        <p:spPr bwMode="auto">
          <a:xfrm>
            <a:off x="2148632" y="245871"/>
            <a:ext cx="1094370" cy="665354"/>
          </a:xfrm>
          <a:prstGeom prst="wedgeRectCallout">
            <a:avLst>
              <a:gd name="adj1" fmla="val -30700"/>
              <a:gd name="adj2" fmla="val 9151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Tinynet</a:t>
            </a:r>
            <a:r>
              <a:rPr kumimoji="0" lang="en-US" sz="1800" b="0" i="0" u="none" strike="noStrike" cap="none" normalizeH="0" baseline="0" dirty="0">
                <a:ln>
                  <a:noFill/>
                </a:ln>
                <a:solidFill>
                  <a:schemeClr val="tx1"/>
                </a:solidFill>
                <a:effectLst/>
                <a:latin typeface="Arial" charset="0"/>
              </a:rPr>
              <a:t> Gateway</a:t>
            </a:r>
          </a:p>
        </p:txBody>
      </p:sp>
      <p:sp>
        <p:nvSpPr>
          <p:cNvPr id="10275" name="Text Box 13"/>
          <p:cNvSpPr txBox="1">
            <a:spLocks noChangeArrowheads="1"/>
          </p:cNvSpPr>
          <p:nvPr/>
        </p:nvSpPr>
        <p:spPr bwMode="auto">
          <a:xfrm>
            <a:off x="608336" y="2256098"/>
            <a:ext cx="13273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err="1"/>
              <a:t>WebServer</a:t>
            </a:r>
            <a:endParaRPr lang="en-US" altLang="en-US" sz="1600" dirty="0"/>
          </a:p>
        </p:txBody>
      </p:sp>
      <p:sp>
        <p:nvSpPr>
          <p:cNvPr id="5" name="Speech Bubble: Rectangle with Corners Rounded 4">
            <a:extLst>
              <a:ext uri="{FF2B5EF4-FFF2-40B4-BE49-F238E27FC236}">
                <a16:creationId xmlns:a16="http://schemas.microsoft.com/office/drawing/2014/main" id="{DDDB7782-A8A9-35F0-A162-FB5C15748F8D}"/>
              </a:ext>
            </a:extLst>
          </p:cNvPr>
          <p:cNvSpPr/>
          <p:nvPr/>
        </p:nvSpPr>
        <p:spPr bwMode="auto">
          <a:xfrm>
            <a:off x="778598" y="3539456"/>
            <a:ext cx="2100949" cy="1038071"/>
          </a:xfrm>
          <a:prstGeom prst="wedgeRoundRectCallout">
            <a:avLst>
              <a:gd name="adj1" fmla="val 451"/>
              <a:gd name="adj2" fmla="val -179045"/>
              <a:gd name="adj3" fmla="val 16667"/>
            </a:avLst>
          </a:prstGeom>
          <a:solidFill>
            <a:srgbClr val="FFFF00"/>
          </a:solid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mn-ea"/>
                <a:cs typeface="+mn-cs"/>
              </a:rPr>
              <a:t>Main Webserver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a:ln>
                  <a:noFill/>
                </a:ln>
                <a:solidFill>
                  <a:srgbClr val="000000"/>
                </a:solidFill>
                <a:effectLst/>
                <a:uLnTx/>
                <a:uFillTx/>
                <a:latin typeface="Arial" charset="0"/>
                <a:ea typeface="+mn-ea"/>
                <a:cs typeface="+mn-cs"/>
              </a:rPr>
              <a:t>No user accounts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a:ln>
                  <a:noFill/>
                </a:ln>
                <a:solidFill>
                  <a:srgbClr val="000000"/>
                </a:solidFill>
                <a:effectLst/>
                <a:uLnTx/>
                <a:uFillTx/>
                <a:latin typeface="Arial" charset="0"/>
                <a:ea typeface="+mn-ea"/>
                <a:cs typeface="+mn-cs"/>
              </a:rPr>
              <a:t>PHP-CGI for Mail</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800" b="0" i="1" u="none" strike="noStrike" kern="1200" cap="none" spc="0" normalizeH="0" baseline="0" noProof="0">
              <a:ln>
                <a:noFill/>
              </a:ln>
              <a:solidFill>
                <a:srgbClr val="000000"/>
              </a:solidFill>
              <a:effectLst/>
              <a:uLnTx/>
              <a:uFillTx/>
              <a:latin typeface="Arial" charset="0"/>
              <a:ea typeface="+mn-ea"/>
              <a:cs typeface="+mn-cs"/>
            </a:endParaRPr>
          </a:p>
        </p:txBody>
      </p:sp>
      <p:sp>
        <p:nvSpPr>
          <p:cNvPr id="8" name="Speech Bubble: Rectangle with Corners Rounded 7">
            <a:extLst>
              <a:ext uri="{FF2B5EF4-FFF2-40B4-BE49-F238E27FC236}">
                <a16:creationId xmlns:a16="http://schemas.microsoft.com/office/drawing/2014/main" id="{FB3097B0-6238-0C08-7FE2-9432BBAAC9B4}"/>
              </a:ext>
            </a:extLst>
          </p:cNvPr>
          <p:cNvSpPr/>
          <p:nvPr/>
        </p:nvSpPr>
        <p:spPr bwMode="auto">
          <a:xfrm>
            <a:off x="4855766" y="2974856"/>
            <a:ext cx="4089796" cy="1656184"/>
          </a:xfrm>
          <a:prstGeom prst="wedgeRoundRectCallout">
            <a:avLst>
              <a:gd name="adj1" fmla="val -47126"/>
              <a:gd name="adj2" fmla="val -86034"/>
              <a:gd name="adj3" fmla="val 16667"/>
            </a:avLst>
          </a:prstGeom>
          <a:solidFill>
            <a:srgbClr val="FFFF00"/>
          </a:solid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mn-ea"/>
                <a:cs typeface="+mn-cs"/>
              </a:rPr>
              <a:t>UserServer in DMZ</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mn-ea"/>
                <a:cs typeface="+mn-cs"/>
              </a:rPr>
              <a:t>Users have accounts for file upload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mn-ea"/>
                <a:cs typeface="+mn-cs"/>
              </a:rPr>
              <a:t>Phase 1:</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mn-ea"/>
                <a:cs typeface="+mn-cs"/>
              </a:rPr>
              <a:t>WebServer Virtualhosts on the UserServer (requires cnames!)  </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 name="Rectangular Callout 57">
            <a:extLst>
              <a:ext uri="{FF2B5EF4-FFF2-40B4-BE49-F238E27FC236}">
                <a16:creationId xmlns:a16="http://schemas.microsoft.com/office/drawing/2014/main" id="{11CBA6E0-D080-2051-D128-6930CEE43735}"/>
              </a:ext>
            </a:extLst>
          </p:cNvPr>
          <p:cNvSpPr/>
          <p:nvPr/>
        </p:nvSpPr>
        <p:spPr bwMode="auto">
          <a:xfrm>
            <a:off x="2542631" y="2533298"/>
            <a:ext cx="835422" cy="645259"/>
          </a:xfrm>
          <a:prstGeom prst="wedgeRectCallout">
            <a:avLst>
              <a:gd name="adj1" fmla="val -50856"/>
              <a:gd name="adj2" fmla="val -13517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NFS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Mount</a:t>
            </a:r>
          </a:p>
        </p:txBody>
      </p:sp>
    </p:spTree>
    <p:extLst>
      <p:ext uri="{BB962C8B-B14F-4D97-AF65-F5344CB8AC3E}">
        <p14:creationId xmlns:p14="http://schemas.microsoft.com/office/powerpoint/2010/main" val="1097498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Box 18"/>
          <p:cNvSpPr txBox="1">
            <a:spLocks noChangeArrowheads="1"/>
          </p:cNvSpPr>
          <p:nvPr/>
        </p:nvSpPr>
        <p:spPr bwMode="auto">
          <a:xfrm>
            <a:off x="5991225" y="2076919"/>
            <a:ext cx="2954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dirty="0">
                <a:solidFill>
                  <a:srgbClr val="FA1C27"/>
                </a:solidFill>
                <a:latin typeface="Arial Unicode MS" pitchFamily="34" charset="-128"/>
              </a:rPr>
              <a:t>DMZ: demilitarized zone</a:t>
            </a:r>
          </a:p>
        </p:txBody>
      </p:sp>
      <p:sp>
        <p:nvSpPr>
          <p:cNvPr id="10243" name="Text Box 12"/>
          <p:cNvSpPr txBox="1">
            <a:spLocks noChangeArrowheads="1"/>
          </p:cNvSpPr>
          <p:nvPr/>
        </p:nvSpPr>
        <p:spPr bwMode="auto">
          <a:xfrm>
            <a:off x="3938588" y="911225"/>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a:t>DMZ</a:t>
            </a:r>
            <a:endParaRPr lang="en-US" altLang="en-US" sz="2400"/>
          </a:p>
        </p:txBody>
      </p:sp>
      <p:grpSp>
        <p:nvGrpSpPr>
          <p:cNvPr id="10273" name="Group 6"/>
          <p:cNvGrpSpPr>
            <a:grpSpLocks/>
          </p:cNvGrpSpPr>
          <p:nvPr/>
        </p:nvGrpSpPr>
        <p:grpSpPr bwMode="auto">
          <a:xfrm>
            <a:off x="409575" y="911252"/>
            <a:ext cx="1655763" cy="1152967"/>
            <a:chOff x="113" y="1434"/>
            <a:chExt cx="1043" cy="726"/>
          </a:xfrm>
        </p:grpSpPr>
        <p:pic>
          <p:nvPicPr>
            <p:cNvPr id="1028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 y="1434"/>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90" name="Text Box 4"/>
            <p:cNvSpPr txBox="1">
              <a:spLocks noChangeArrowheads="1"/>
            </p:cNvSpPr>
            <p:nvPr/>
          </p:nvSpPr>
          <p:spPr bwMode="auto">
            <a:xfrm>
              <a:off x="295" y="1616"/>
              <a:ext cx="74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Enterprise</a:t>
              </a:r>
            </a:p>
            <a:p>
              <a:r>
                <a:rPr lang="en-US" altLang="en-US" sz="1600" b="1"/>
                <a:t>Network</a:t>
              </a:r>
              <a:endParaRPr lang="en-US" altLang="en-US" sz="1600"/>
            </a:p>
          </p:txBody>
        </p:sp>
      </p:grpSp>
      <p:sp>
        <p:nvSpPr>
          <p:cNvPr id="10274" name="Line 5"/>
          <p:cNvSpPr>
            <a:spLocks noChangeShapeType="1"/>
          </p:cNvSpPr>
          <p:nvPr/>
        </p:nvSpPr>
        <p:spPr bwMode="auto">
          <a:xfrm flipV="1">
            <a:off x="2714625" y="1417859"/>
            <a:ext cx="4032250" cy="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7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3900" y="1200288"/>
            <a:ext cx="776288" cy="5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78" name="Group 13"/>
          <p:cNvGrpSpPr>
            <a:grpSpLocks/>
          </p:cNvGrpSpPr>
          <p:nvPr/>
        </p:nvGrpSpPr>
        <p:grpSpPr bwMode="auto">
          <a:xfrm>
            <a:off x="6746875" y="839788"/>
            <a:ext cx="1698625" cy="1152967"/>
            <a:chOff x="295" y="2387"/>
            <a:chExt cx="1070" cy="726"/>
          </a:xfrm>
        </p:grpSpPr>
        <p:pic>
          <p:nvPicPr>
            <p:cNvPr id="1028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387"/>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8" name="Text Box 4"/>
            <p:cNvSpPr txBox="1">
              <a:spLocks noChangeArrowheads="1"/>
            </p:cNvSpPr>
            <p:nvPr/>
          </p:nvSpPr>
          <p:spPr bwMode="auto">
            <a:xfrm>
              <a:off x="567" y="2478"/>
              <a:ext cx="79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Internet Service Provider</a:t>
              </a:r>
              <a:endParaRPr lang="en-US" altLang="en-US" sz="1600"/>
            </a:p>
          </p:txBody>
        </p:sp>
      </p:grpSp>
      <p:sp>
        <p:nvSpPr>
          <p:cNvPr id="10282" name="Line 7"/>
          <p:cNvSpPr>
            <a:spLocks noChangeShapeType="1"/>
          </p:cNvSpPr>
          <p:nvPr/>
        </p:nvSpPr>
        <p:spPr bwMode="auto">
          <a:xfrm flipH="1" flipV="1">
            <a:off x="4370388" y="1416271"/>
            <a:ext cx="1588" cy="533604"/>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85"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3225" y="1675132"/>
            <a:ext cx="314325" cy="50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86"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4650" y="1699748"/>
            <a:ext cx="314325" cy="50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0" name="Oval 23"/>
          <p:cNvSpPr>
            <a:spLocks noChangeArrowheads="1"/>
          </p:cNvSpPr>
          <p:nvPr/>
        </p:nvSpPr>
        <p:spPr bwMode="auto">
          <a:xfrm>
            <a:off x="3203848" y="839788"/>
            <a:ext cx="2215777" cy="1883568"/>
          </a:xfrm>
          <a:prstGeom prst="ellipse">
            <a:avLst/>
          </a:prstGeom>
          <a:noFill/>
          <a:ln w="57150">
            <a:solidFill>
              <a:srgbClr val="FA1C2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cxnSp>
        <p:nvCxnSpPr>
          <p:cNvPr id="3" name="Straight Connector 2"/>
          <p:cNvCxnSpPr/>
          <p:nvPr/>
        </p:nvCxnSpPr>
        <p:spPr bwMode="auto">
          <a:xfrm>
            <a:off x="1993900" y="1925259"/>
            <a:ext cx="2219325" cy="0"/>
          </a:xfrm>
          <a:prstGeom prst="line">
            <a:avLst/>
          </a:prstGeom>
          <a:solidFill>
            <a:schemeClr val="accent1"/>
          </a:solidFill>
          <a:ln w="3810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13"/>
          <p:cNvSpPr txBox="1">
            <a:spLocks noChangeArrowheads="1"/>
          </p:cNvSpPr>
          <p:nvPr/>
        </p:nvSpPr>
        <p:spPr bwMode="auto">
          <a:xfrm>
            <a:off x="3708314" y="2205623"/>
            <a:ext cx="13273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err="1"/>
              <a:t>UserServer</a:t>
            </a:r>
            <a:endParaRPr lang="en-US" altLang="en-US" sz="1600" dirty="0"/>
          </a:p>
        </p:txBody>
      </p:sp>
      <p:sp>
        <p:nvSpPr>
          <p:cNvPr id="56" name="Rectangular Callout 55"/>
          <p:cNvSpPr/>
          <p:nvPr/>
        </p:nvSpPr>
        <p:spPr bwMode="auto">
          <a:xfrm>
            <a:off x="2148632" y="245871"/>
            <a:ext cx="1094370" cy="665354"/>
          </a:xfrm>
          <a:prstGeom prst="wedgeRectCallout">
            <a:avLst>
              <a:gd name="adj1" fmla="val -30700"/>
              <a:gd name="adj2" fmla="val 9151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Tinynet</a:t>
            </a:r>
            <a:r>
              <a:rPr kumimoji="0" lang="en-US" sz="1800" b="0" i="0" u="none" strike="noStrike" cap="none" normalizeH="0" baseline="0" dirty="0">
                <a:ln>
                  <a:noFill/>
                </a:ln>
                <a:solidFill>
                  <a:schemeClr val="tx1"/>
                </a:solidFill>
                <a:effectLst/>
                <a:latin typeface="Arial" charset="0"/>
              </a:rPr>
              <a:t> Gateway</a:t>
            </a:r>
          </a:p>
        </p:txBody>
      </p:sp>
      <p:sp>
        <p:nvSpPr>
          <p:cNvPr id="10275" name="Text Box 13"/>
          <p:cNvSpPr txBox="1">
            <a:spLocks noChangeArrowheads="1"/>
          </p:cNvSpPr>
          <p:nvPr/>
        </p:nvSpPr>
        <p:spPr bwMode="auto">
          <a:xfrm>
            <a:off x="608336" y="2256098"/>
            <a:ext cx="13273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err="1"/>
              <a:t>WebServer</a:t>
            </a:r>
            <a:endParaRPr lang="en-US" altLang="en-US" sz="1600" dirty="0"/>
          </a:p>
        </p:txBody>
      </p:sp>
      <p:sp>
        <p:nvSpPr>
          <p:cNvPr id="58" name="Rectangular Callout 57"/>
          <p:cNvSpPr/>
          <p:nvPr/>
        </p:nvSpPr>
        <p:spPr bwMode="auto">
          <a:xfrm>
            <a:off x="2542631" y="2533298"/>
            <a:ext cx="835422" cy="645259"/>
          </a:xfrm>
          <a:prstGeom prst="wedgeRectCallout">
            <a:avLst>
              <a:gd name="adj1" fmla="val -50856"/>
              <a:gd name="adj2" fmla="val -13517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NFS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Mount</a:t>
            </a:r>
          </a:p>
        </p:txBody>
      </p:sp>
      <p:sp>
        <p:nvSpPr>
          <p:cNvPr id="5" name="Speech Bubble: Rectangle with Corners Rounded 4">
            <a:extLst>
              <a:ext uri="{FF2B5EF4-FFF2-40B4-BE49-F238E27FC236}">
                <a16:creationId xmlns:a16="http://schemas.microsoft.com/office/drawing/2014/main" id="{9F2ACEE9-E89F-D5EB-C973-F8DBDD1D795A}"/>
              </a:ext>
            </a:extLst>
          </p:cNvPr>
          <p:cNvSpPr/>
          <p:nvPr/>
        </p:nvSpPr>
        <p:spPr bwMode="auto">
          <a:xfrm>
            <a:off x="4643285" y="3382414"/>
            <a:ext cx="4089796" cy="1883563"/>
          </a:xfrm>
          <a:prstGeom prst="wedgeRoundRectCallout">
            <a:avLst>
              <a:gd name="adj1" fmla="val -42253"/>
              <a:gd name="adj2" fmla="val -102314"/>
              <a:gd name="adj3" fmla="val 16667"/>
            </a:avLst>
          </a:prstGeom>
          <a:solidFill>
            <a:srgbClr val="FFFF00"/>
          </a:solid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UserServer in DMZ</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Users have accounts for file upload</a:t>
            </a:r>
          </a:p>
          <a:p>
            <a:pPr marL="0" marR="0" indent="0" algn="l" defTabSz="914400" rtl="0" eaLnBrk="0" fontAlgn="base" latinLnBrk="0" hangingPunct="0">
              <a:lnSpc>
                <a:spcPct val="100000"/>
              </a:lnSpc>
              <a:spcBef>
                <a:spcPts val="6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Phase 2:</a:t>
            </a:r>
          </a:p>
          <a:p>
            <a:pPr marL="0" marR="0" indent="0" algn="ctr" defTabSz="914400" rtl="0" eaLnBrk="0" fontAlgn="base" latinLnBrk="0" hangingPunct="0">
              <a:lnSpc>
                <a:spcPct val="100000"/>
              </a:lnSpc>
              <a:spcBef>
                <a:spcPct val="0"/>
              </a:spcBef>
              <a:spcAft>
                <a:spcPct val="0"/>
              </a:spcAft>
              <a:buClrTx/>
              <a:buSzTx/>
              <a:buFontTx/>
              <a:buNone/>
              <a:tabLst/>
            </a:pPr>
            <a:r>
              <a:rPr lang="en-US"/>
              <a:t>Fileserver - Export user VirtualHost directory as Shard Folder (change cnames!)  </a:t>
            </a:r>
            <a:endParaRPr kumimoji="0" lang="en-GB" sz="1800" b="0" i="0" u="none" strike="noStrike" cap="none" normalizeH="0" baseline="0">
              <a:ln>
                <a:noFill/>
              </a:ln>
              <a:solidFill>
                <a:schemeClr val="tx1"/>
              </a:solidFill>
              <a:effectLst/>
              <a:latin typeface="Arial" charset="0"/>
            </a:endParaRPr>
          </a:p>
        </p:txBody>
      </p:sp>
      <p:sp>
        <p:nvSpPr>
          <p:cNvPr id="8" name="Speech Bubble: Rectangle with Corners Rounded 7">
            <a:extLst>
              <a:ext uri="{FF2B5EF4-FFF2-40B4-BE49-F238E27FC236}">
                <a16:creationId xmlns:a16="http://schemas.microsoft.com/office/drawing/2014/main" id="{F3314953-9362-96BF-FDBD-AC1E18E1F314}"/>
              </a:ext>
            </a:extLst>
          </p:cNvPr>
          <p:cNvSpPr/>
          <p:nvPr/>
        </p:nvSpPr>
        <p:spPr bwMode="auto">
          <a:xfrm>
            <a:off x="1340824" y="3511852"/>
            <a:ext cx="2345997" cy="2262207"/>
          </a:xfrm>
          <a:prstGeom prst="wedgeRoundRectCallout">
            <a:avLst>
              <a:gd name="adj1" fmla="val -26400"/>
              <a:gd name="adj2" fmla="val -105367"/>
              <a:gd name="adj3" fmla="val 16667"/>
            </a:avLst>
          </a:prstGeom>
          <a:solidFill>
            <a:srgbClr val="FFFF00"/>
          </a:solid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Main Webserver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Arial" charset="0"/>
              </a:rPr>
              <a:t>No user accounts</a:t>
            </a:r>
          </a:p>
          <a:p>
            <a:pPr marL="0" marR="0" indent="0" algn="l" defTabSz="914400" rtl="0" eaLnBrk="0" fontAlgn="base" latinLnBrk="0" hangingPunct="0">
              <a:lnSpc>
                <a:spcPct val="100000"/>
              </a:lnSpc>
              <a:spcBef>
                <a:spcPct val="0"/>
              </a:spcBef>
              <a:spcAft>
                <a:spcPct val="0"/>
              </a:spcAft>
              <a:buClrTx/>
              <a:buSzTx/>
              <a:buFontTx/>
              <a:buNone/>
              <a:tabLst/>
            </a:pPr>
            <a:r>
              <a:rPr lang="en-US" i="1"/>
              <a:t>PHP-CGI for Mail</a:t>
            </a:r>
          </a:p>
          <a:p>
            <a:pPr marL="0" marR="0" indent="0" algn="l" defTabSz="914400" rtl="0" eaLnBrk="0" fontAlgn="base" latinLnBrk="0" hangingPunct="0">
              <a:lnSpc>
                <a:spcPct val="100000"/>
              </a:lnSpc>
              <a:spcBef>
                <a:spcPts val="600"/>
              </a:spcBef>
              <a:spcAft>
                <a:spcPct val="0"/>
              </a:spcAft>
              <a:buClrTx/>
              <a:buSzTx/>
              <a:buFontTx/>
              <a:buNone/>
              <a:tabLst/>
            </a:pPr>
            <a:r>
              <a:rPr lang="en-US"/>
              <a:t>Phase 2:</a:t>
            </a:r>
          </a:p>
          <a:p>
            <a:pPr marL="0" marR="0" indent="0" algn="l" defTabSz="914400" rtl="0" eaLnBrk="0" fontAlgn="base" latinLnBrk="0" hangingPunct="0">
              <a:lnSpc>
                <a:spcPct val="100000"/>
              </a:lnSpc>
              <a:spcBef>
                <a:spcPts val="0"/>
              </a:spcBef>
              <a:spcAft>
                <a:spcPct val="0"/>
              </a:spcAft>
              <a:buClrTx/>
              <a:buSzTx/>
              <a:buFontTx/>
              <a:buNone/>
              <a:tabLst/>
            </a:pPr>
            <a:r>
              <a:rPr kumimoji="0" lang="en-US" sz="1800" b="0" u="none" strike="noStrike" cap="none" normalizeH="0" baseline="0">
                <a:ln>
                  <a:noFill/>
                </a:ln>
                <a:solidFill>
                  <a:schemeClr val="tx1"/>
                </a:solidFill>
                <a:effectLst/>
                <a:latin typeface="Arial" charset="0"/>
              </a:rPr>
              <a:t>Imports (attaches) shared directory to the file system</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1"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22539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Box 18"/>
          <p:cNvSpPr txBox="1">
            <a:spLocks noChangeArrowheads="1"/>
          </p:cNvSpPr>
          <p:nvPr/>
        </p:nvSpPr>
        <p:spPr bwMode="auto">
          <a:xfrm>
            <a:off x="5991225" y="2076919"/>
            <a:ext cx="2954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FA1C27"/>
                </a:solidFill>
                <a:effectLst/>
                <a:uLnTx/>
                <a:uFillTx/>
                <a:latin typeface="Arial Unicode MS" pitchFamily="34" charset="-128"/>
                <a:ea typeface="+mn-ea"/>
                <a:cs typeface="+mn-cs"/>
              </a:rPr>
              <a:t>DMZ: demilitarized zone</a:t>
            </a:r>
          </a:p>
        </p:txBody>
      </p:sp>
      <p:sp>
        <p:nvSpPr>
          <p:cNvPr id="10243" name="Text Box 12"/>
          <p:cNvSpPr txBox="1">
            <a:spLocks noChangeArrowheads="1"/>
          </p:cNvSpPr>
          <p:nvPr/>
        </p:nvSpPr>
        <p:spPr bwMode="auto">
          <a:xfrm>
            <a:off x="3938588" y="911225"/>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Arial" charset="0"/>
                <a:ea typeface="+mn-ea"/>
                <a:cs typeface="+mn-cs"/>
              </a:rPr>
              <a:t>DMZ</a:t>
            </a:r>
            <a:endParaRPr kumimoji="0" lang="en-US" altLang="en-US" sz="2400" b="0" i="0" u="none" strike="noStrike" kern="1200" cap="none" spc="0" normalizeH="0" baseline="0" noProof="0">
              <a:ln>
                <a:noFill/>
              </a:ln>
              <a:solidFill>
                <a:srgbClr val="000000"/>
              </a:solidFill>
              <a:effectLst/>
              <a:uLnTx/>
              <a:uFillTx/>
              <a:latin typeface="Arial" charset="0"/>
              <a:ea typeface="+mn-ea"/>
              <a:cs typeface="+mn-cs"/>
            </a:endParaRPr>
          </a:p>
        </p:txBody>
      </p:sp>
      <p:grpSp>
        <p:nvGrpSpPr>
          <p:cNvPr id="10273" name="Group 6"/>
          <p:cNvGrpSpPr>
            <a:grpSpLocks/>
          </p:cNvGrpSpPr>
          <p:nvPr/>
        </p:nvGrpSpPr>
        <p:grpSpPr bwMode="auto">
          <a:xfrm>
            <a:off x="409575" y="911252"/>
            <a:ext cx="1655763" cy="1152967"/>
            <a:chOff x="113" y="1434"/>
            <a:chExt cx="1043" cy="726"/>
          </a:xfrm>
        </p:grpSpPr>
        <p:pic>
          <p:nvPicPr>
            <p:cNvPr id="1028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 y="1434"/>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90" name="Text Box 4"/>
            <p:cNvSpPr txBox="1">
              <a:spLocks noChangeArrowheads="1"/>
            </p:cNvSpPr>
            <p:nvPr/>
          </p:nvSpPr>
          <p:spPr bwMode="auto">
            <a:xfrm>
              <a:off x="295" y="1616"/>
              <a:ext cx="74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mn-ea"/>
                  <a:cs typeface="+mn-cs"/>
                </a:rPr>
                <a:t>Enterprise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mn-ea"/>
                  <a:cs typeface="+mn-cs"/>
                </a:rPr>
                <a:t>Network</a:t>
              </a:r>
              <a:endParaRPr kumimoji="0" lang="en-US" altLang="en-US" sz="1600" b="0"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10274" name="Line 5"/>
          <p:cNvSpPr>
            <a:spLocks noChangeShapeType="1"/>
          </p:cNvSpPr>
          <p:nvPr/>
        </p:nvSpPr>
        <p:spPr bwMode="auto">
          <a:xfrm flipV="1">
            <a:off x="2714625" y="1417859"/>
            <a:ext cx="4032250" cy="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pic>
        <p:nvPicPr>
          <p:cNvPr id="1027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3900" y="1200288"/>
            <a:ext cx="776288" cy="5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78" name="Group 13"/>
          <p:cNvGrpSpPr>
            <a:grpSpLocks/>
          </p:cNvGrpSpPr>
          <p:nvPr/>
        </p:nvGrpSpPr>
        <p:grpSpPr bwMode="auto">
          <a:xfrm>
            <a:off x="6746875" y="839788"/>
            <a:ext cx="1698625" cy="1152967"/>
            <a:chOff x="295" y="2387"/>
            <a:chExt cx="1070" cy="726"/>
          </a:xfrm>
        </p:grpSpPr>
        <p:pic>
          <p:nvPicPr>
            <p:cNvPr id="1028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387"/>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8" name="Text Box 4"/>
            <p:cNvSpPr txBox="1">
              <a:spLocks noChangeArrowheads="1"/>
            </p:cNvSpPr>
            <p:nvPr/>
          </p:nvSpPr>
          <p:spPr bwMode="auto">
            <a:xfrm>
              <a:off x="567" y="2478"/>
              <a:ext cx="79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mn-ea"/>
                  <a:cs typeface="+mn-cs"/>
                </a:rPr>
                <a:t>Internet Service Provider</a:t>
              </a:r>
              <a:endParaRPr kumimoji="0" lang="en-US" altLang="en-US" sz="1600" b="0"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10282" name="Line 7"/>
          <p:cNvSpPr>
            <a:spLocks noChangeShapeType="1"/>
          </p:cNvSpPr>
          <p:nvPr/>
        </p:nvSpPr>
        <p:spPr bwMode="auto">
          <a:xfrm flipH="1" flipV="1">
            <a:off x="4370388" y="1416271"/>
            <a:ext cx="1588" cy="533604"/>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pic>
        <p:nvPicPr>
          <p:cNvPr id="10285"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3225" y="1675132"/>
            <a:ext cx="314325" cy="50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86"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4650" y="1699748"/>
            <a:ext cx="314325" cy="50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0" name="Oval 23"/>
          <p:cNvSpPr>
            <a:spLocks noChangeArrowheads="1"/>
          </p:cNvSpPr>
          <p:nvPr/>
        </p:nvSpPr>
        <p:spPr bwMode="auto">
          <a:xfrm>
            <a:off x="3203848" y="839788"/>
            <a:ext cx="2215777" cy="1883568"/>
          </a:xfrm>
          <a:prstGeom prst="ellipse">
            <a:avLst/>
          </a:prstGeom>
          <a:noFill/>
          <a:ln w="57150">
            <a:solidFill>
              <a:srgbClr val="FA1C2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charset="0"/>
              <a:ea typeface="+mn-ea"/>
              <a:cs typeface="+mn-cs"/>
            </a:endParaRPr>
          </a:p>
        </p:txBody>
      </p:sp>
      <p:cxnSp>
        <p:nvCxnSpPr>
          <p:cNvPr id="3" name="Straight Connector 2"/>
          <p:cNvCxnSpPr/>
          <p:nvPr/>
        </p:nvCxnSpPr>
        <p:spPr bwMode="auto">
          <a:xfrm>
            <a:off x="1993900" y="1925259"/>
            <a:ext cx="2219325" cy="0"/>
          </a:xfrm>
          <a:prstGeom prst="line">
            <a:avLst/>
          </a:prstGeom>
          <a:solidFill>
            <a:schemeClr val="accent1"/>
          </a:solidFill>
          <a:ln w="3810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13"/>
          <p:cNvSpPr txBox="1">
            <a:spLocks noChangeArrowheads="1"/>
          </p:cNvSpPr>
          <p:nvPr/>
        </p:nvSpPr>
        <p:spPr bwMode="auto">
          <a:xfrm>
            <a:off x="3708314" y="2205623"/>
            <a:ext cx="13273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err="1">
                <a:ln>
                  <a:noFill/>
                </a:ln>
                <a:solidFill>
                  <a:srgbClr val="000000"/>
                </a:solidFill>
                <a:effectLst/>
                <a:uLnTx/>
                <a:uFillTx/>
                <a:latin typeface="Arial" charset="0"/>
                <a:ea typeface="+mn-ea"/>
                <a:cs typeface="+mn-cs"/>
              </a:rPr>
              <a:t>UserServer</a:t>
            </a:r>
            <a:endParaRPr kumimoji="0" lang="en-US" altLang="en-US" sz="16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4" name="Rectangular Callout 3"/>
          <p:cNvSpPr/>
          <p:nvPr/>
        </p:nvSpPr>
        <p:spPr bwMode="auto">
          <a:xfrm>
            <a:off x="269825" y="3487258"/>
            <a:ext cx="2934023" cy="1199756"/>
          </a:xfrm>
          <a:prstGeom prst="wedgeRectCallout">
            <a:avLst>
              <a:gd name="adj1" fmla="val 3612"/>
              <a:gd name="adj2" fmla="val -151692"/>
            </a:avLst>
          </a:prstGeom>
          <a:solidFill>
            <a:srgbClr val="D7FBC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Deny All except</a:t>
            </a:r>
          </a:p>
          <a:p>
            <a:pPr marL="285750" marR="0" lvl="0" indent="-285750" algn="l" defTabSz="914400" rtl="0" eaLnBrk="0" fontAlgn="base" latinLnBrk="0" hangingPunct="0">
              <a:lnSpc>
                <a:spcPct val="100000"/>
              </a:lnSpc>
              <a:spcBef>
                <a:spcPct val="0"/>
              </a:spcBef>
              <a:spcAft>
                <a:spcPct val="0"/>
              </a:spcAft>
              <a:buClrTx/>
              <a:buSzTx/>
              <a:buFont typeface="Courier New" pitchFamily="49" charset="0"/>
              <a:buChar char="o"/>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Anyone to port 80, 443</a:t>
            </a:r>
          </a:p>
          <a:p>
            <a:pPr marL="285750" marR="0" lvl="0" indent="-285750" algn="l" defTabSz="914400" rtl="0" eaLnBrk="0" fontAlgn="base" latinLnBrk="0" hangingPunct="0">
              <a:lnSpc>
                <a:spcPct val="100000"/>
              </a:lnSpc>
              <a:spcBef>
                <a:spcPct val="0"/>
              </a:spcBef>
              <a:spcAft>
                <a:spcPct val="0"/>
              </a:spcAft>
              <a:buClrTx/>
              <a:buSzTx/>
              <a:buFont typeface="Courier New" pitchFamily="49" charset="0"/>
              <a:buChar char="o"/>
              <a:tabLst/>
              <a:defRPr/>
            </a:pPr>
            <a:r>
              <a:rPr kumimoji="0" lang="en-US" sz="1800" b="0" i="0" u="none" strike="noStrike" kern="1200" cap="none" spc="0" normalizeH="0" baseline="0" noProof="0" dirty="0" err="1">
                <a:ln>
                  <a:noFill/>
                </a:ln>
                <a:solidFill>
                  <a:srgbClr val="000000"/>
                </a:solidFill>
                <a:effectLst/>
                <a:uLnTx/>
                <a:uFillTx/>
                <a:latin typeface="Arial" charset="0"/>
                <a:ea typeface="+mn-ea"/>
                <a:cs typeface="+mn-cs"/>
              </a:rPr>
              <a:t>Portmap</a:t>
            </a:r>
            <a:r>
              <a:rPr kumimoji="0" lang="en-US" sz="1800" b="0" i="0" u="none" strike="noStrike" kern="1200" cap="none" spc="0" normalizeH="0" baseline="0" noProof="0" dirty="0">
                <a:ln>
                  <a:noFill/>
                </a:ln>
                <a:solidFill>
                  <a:srgbClr val="000000"/>
                </a:solidFill>
                <a:effectLst/>
                <a:uLnTx/>
                <a:uFillTx/>
                <a:latin typeface="Arial" charset="0"/>
                <a:ea typeface="+mn-ea"/>
                <a:cs typeface="+mn-cs"/>
              </a:rPr>
              <a:t> to </a:t>
            </a:r>
            <a:r>
              <a:rPr kumimoji="0" lang="en-US" sz="1800" b="0" i="0" u="none" strike="noStrike" kern="1200" cap="none" spc="0" normalizeH="0" baseline="0" noProof="0" dirty="0" err="1">
                <a:ln>
                  <a:noFill/>
                </a:ln>
                <a:solidFill>
                  <a:srgbClr val="000000"/>
                </a:solidFill>
                <a:effectLst/>
                <a:uLnTx/>
                <a:uFillTx/>
                <a:latin typeface="Arial" charset="0"/>
                <a:ea typeface="+mn-ea"/>
                <a:cs typeface="+mn-cs"/>
              </a:rPr>
              <a:t>userserver</a:t>
            </a:r>
            <a:endParaRPr kumimoji="0" lang="en-US" sz="1800" b="0" i="0" u="none" strike="noStrike" kern="1200" cap="none" spc="0" normalizeH="0" baseline="0" noProof="0" dirty="0">
              <a:ln>
                <a:noFill/>
              </a:ln>
              <a:solidFill>
                <a:srgbClr val="000000"/>
              </a:solidFill>
              <a:effectLst/>
              <a:uLnTx/>
              <a:uFillTx/>
              <a:latin typeface="Arial" charset="0"/>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Courier New" pitchFamily="49" charset="0"/>
              <a:buChar char="o"/>
              <a:tabLst/>
              <a:defRPr/>
            </a:pPr>
            <a:r>
              <a:rPr kumimoji="0" lang="en-US" sz="1800" b="0" i="0" u="none" strike="noStrike" kern="1200" cap="none" spc="0" normalizeH="0" baseline="0" noProof="0">
                <a:ln>
                  <a:noFill/>
                </a:ln>
                <a:solidFill>
                  <a:srgbClr val="000000"/>
                </a:solidFill>
                <a:effectLst/>
                <a:uLnTx/>
                <a:uFillTx/>
                <a:latin typeface="Arial" charset="0"/>
                <a:ea typeface="+mn-ea"/>
                <a:cs typeface="+mn-cs"/>
              </a:rPr>
              <a:t>Any netA</a:t>
            </a:r>
            <a:r>
              <a:rPr kumimoji="0" lang="en-US" sz="1800" b="0" i="0" u="none" strike="noStrike" kern="1200" cap="none" spc="0" normalizeH="0" baseline="0" noProof="0" dirty="0">
                <a:ln>
                  <a:noFill/>
                </a:ln>
                <a:solidFill>
                  <a:srgbClr val="000000"/>
                </a:solidFill>
                <a:effectLst/>
                <a:uLnTx/>
                <a:uFillTx/>
                <a:latin typeface="Arial"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Arial" charset="0"/>
                <a:ea typeface="+mn-ea"/>
                <a:cs typeface="+mn-cs"/>
              </a:rPr>
              <a:t>netB</a:t>
            </a:r>
            <a:r>
              <a:rPr kumimoji="0" lang="en-US" sz="1800" b="0" i="0" u="none" strike="noStrike" kern="1200" cap="none" spc="0" normalizeH="0" baseline="0" noProof="0" dirty="0">
                <a:ln>
                  <a:noFill/>
                </a:ln>
                <a:solidFill>
                  <a:srgbClr val="000000"/>
                </a:solidFill>
                <a:effectLst/>
                <a:uLnTx/>
                <a:uFillTx/>
                <a:latin typeface="Arial"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Arial" charset="0"/>
                <a:ea typeface="+mn-ea"/>
                <a:cs typeface="+mn-cs"/>
              </a:rPr>
              <a:t>netC</a:t>
            </a:r>
            <a:endParaRPr kumimoji="0" lang="en-US"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6" name="Rectangular Callout 55"/>
          <p:cNvSpPr/>
          <p:nvPr/>
        </p:nvSpPr>
        <p:spPr bwMode="auto">
          <a:xfrm>
            <a:off x="2148632" y="245871"/>
            <a:ext cx="1094370" cy="665354"/>
          </a:xfrm>
          <a:prstGeom prst="wedgeRectCallout">
            <a:avLst>
              <a:gd name="adj1" fmla="val -30700"/>
              <a:gd name="adj2" fmla="val 9151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Arial" charset="0"/>
                <a:ea typeface="+mn-ea"/>
                <a:cs typeface="+mn-cs"/>
              </a:rPr>
              <a:t>Tinynet</a:t>
            </a:r>
            <a:r>
              <a:rPr kumimoji="0" lang="en-US" sz="1800" b="0" i="0" u="none" strike="noStrike" kern="1200" cap="none" spc="0" normalizeH="0" baseline="0" noProof="0" dirty="0">
                <a:ln>
                  <a:noFill/>
                </a:ln>
                <a:solidFill>
                  <a:srgbClr val="000000"/>
                </a:solidFill>
                <a:effectLst/>
                <a:uLnTx/>
                <a:uFillTx/>
                <a:latin typeface="Arial" charset="0"/>
                <a:ea typeface="+mn-ea"/>
                <a:cs typeface="+mn-cs"/>
              </a:rPr>
              <a:t> Gateway</a:t>
            </a:r>
          </a:p>
        </p:txBody>
      </p:sp>
      <p:sp>
        <p:nvSpPr>
          <p:cNvPr id="57" name="Rectangular Callout 56"/>
          <p:cNvSpPr/>
          <p:nvPr/>
        </p:nvSpPr>
        <p:spPr bwMode="auto">
          <a:xfrm>
            <a:off x="5419625" y="3429000"/>
            <a:ext cx="2752775" cy="959349"/>
          </a:xfrm>
          <a:prstGeom prst="wedgeRectCallout">
            <a:avLst>
              <a:gd name="adj1" fmla="val -80526"/>
              <a:gd name="adj2" fmla="val -150761"/>
            </a:avLst>
          </a:prstGeom>
          <a:solidFill>
            <a:srgbClr val="D7FBC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Deny All except</a:t>
            </a:r>
          </a:p>
          <a:p>
            <a:pPr marL="285750" marR="0" lvl="0" indent="-285750" algn="l" defTabSz="914400" rtl="0" eaLnBrk="0" fontAlgn="base" latinLnBrk="0" hangingPunct="0">
              <a:lnSpc>
                <a:spcPct val="100000"/>
              </a:lnSpc>
              <a:spcBef>
                <a:spcPct val="0"/>
              </a:spcBef>
              <a:spcAft>
                <a:spcPct val="0"/>
              </a:spcAft>
              <a:buClrTx/>
              <a:buSzTx/>
              <a:buFont typeface="Courier New" pitchFamily="49" charset="0"/>
              <a:buChar char="o"/>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Incoming </a:t>
            </a:r>
            <a:r>
              <a:rPr kumimoji="0" lang="en-US" sz="1800" b="0" i="0" u="none" strike="noStrike" kern="1200" cap="none" spc="0" normalizeH="0" baseline="0" noProof="0" dirty="0" err="1">
                <a:ln>
                  <a:noFill/>
                </a:ln>
                <a:solidFill>
                  <a:srgbClr val="000000"/>
                </a:solidFill>
                <a:effectLst/>
                <a:uLnTx/>
                <a:uFillTx/>
                <a:latin typeface="Arial" charset="0"/>
                <a:ea typeface="+mn-ea"/>
                <a:cs typeface="+mn-cs"/>
              </a:rPr>
              <a:t>ssh</a:t>
            </a:r>
            <a:endParaRPr kumimoji="0" lang="en-US" sz="1800" b="0" i="0" u="none" strike="noStrike" kern="1200" cap="none" spc="0" normalizeH="0" baseline="0" noProof="0" dirty="0">
              <a:ln>
                <a:noFill/>
              </a:ln>
              <a:solidFill>
                <a:srgbClr val="000000"/>
              </a:solidFill>
              <a:effectLst/>
              <a:uLnTx/>
              <a:uFillTx/>
              <a:latin typeface="Arial" charset="0"/>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Courier New" pitchFamily="49" charset="0"/>
              <a:buChar char="o"/>
              <a:tabLst/>
              <a:defRPr/>
            </a:pPr>
            <a:r>
              <a:rPr kumimoji="0" lang="en-US" sz="1800" b="0" i="0" u="none" strike="noStrike" kern="1200" cap="none" spc="0" normalizeH="0" baseline="0" noProof="0" dirty="0" err="1">
                <a:ln>
                  <a:noFill/>
                </a:ln>
                <a:solidFill>
                  <a:srgbClr val="000000"/>
                </a:solidFill>
                <a:effectLst/>
                <a:uLnTx/>
                <a:uFillTx/>
                <a:latin typeface="Arial" charset="0"/>
                <a:ea typeface="+mn-ea"/>
                <a:cs typeface="+mn-cs"/>
              </a:rPr>
              <a:t>Portmap</a:t>
            </a:r>
            <a:r>
              <a:rPr kumimoji="0" lang="en-US" sz="1800" b="0" i="0" u="none" strike="noStrike" kern="1200" cap="none" spc="0" normalizeH="0" baseline="0" noProof="0" dirty="0">
                <a:ln>
                  <a:noFill/>
                </a:ln>
                <a:solidFill>
                  <a:srgbClr val="000000"/>
                </a:solidFill>
                <a:effectLst/>
                <a:uLnTx/>
                <a:uFillTx/>
                <a:latin typeface="Arial" charset="0"/>
                <a:ea typeface="+mn-ea"/>
                <a:cs typeface="+mn-cs"/>
              </a:rPr>
              <a:t> to webserver</a:t>
            </a:r>
          </a:p>
        </p:txBody>
      </p:sp>
      <p:sp>
        <p:nvSpPr>
          <p:cNvPr id="10275" name="Text Box 13"/>
          <p:cNvSpPr txBox="1">
            <a:spLocks noChangeArrowheads="1"/>
          </p:cNvSpPr>
          <p:nvPr/>
        </p:nvSpPr>
        <p:spPr bwMode="auto">
          <a:xfrm>
            <a:off x="608336" y="2256098"/>
            <a:ext cx="13273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err="1">
                <a:ln>
                  <a:noFill/>
                </a:ln>
                <a:solidFill>
                  <a:srgbClr val="000000"/>
                </a:solidFill>
                <a:effectLst/>
                <a:uLnTx/>
                <a:uFillTx/>
                <a:latin typeface="Arial" charset="0"/>
                <a:ea typeface="+mn-ea"/>
                <a:cs typeface="+mn-cs"/>
              </a:rPr>
              <a:t>WebServer</a:t>
            </a:r>
            <a:endParaRPr kumimoji="0" lang="en-US" altLang="en-US" sz="16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TextBox 5"/>
          <p:cNvSpPr txBox="1"/>
          <p:nvPr/>
        </p:nvSpPr>
        <p:spPr>
          <a:xfrm>
            <a:off x="4572000" y="223829"/>
            <a:ext cx="3655809" cy="369332"/>
          </a:xfrm>
          <a:prstGeom prst="rect">
            <a:avLst/>
          </a:prstGeom>
          <a:solidFill>
            <a:srgbClr val="FF00FF"/>
          </a:solidFill>
          <a:ln w="38100">
            <a:solidFill>
              <a:srgbClr val="0070C0"/>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1" u="none" strike="noStrike" kern="1200" cap="none" spc="0" normalizeH="0" baseline="0" noProof="0" dirty="0">
                <a:ln>
                  <a:noFill/>
                </a:ln>
                <a:solidFill>
                  <a:srgbClr val="000000"/>
                </a:solidFill>
                <a:effectLst/>
                <a:uLnTx/>
                <a:uFillTx/>
                <a:latin typeface="Arial" charset="0"/>
                <a:ea typeface="+mn-ea"/>
                <a:cs typeface="+mn-cs"/>
              </a:rPr>
              <a:t>RHEL Guide: Securing </a:t>
            </a:r>
            <a:r>
              <a:rPr kumimoji="0" lang="en-US" sz="1800" b="1" i="1" u="none" strike="noStrike" kern="1200" cap="none" spc="0" normalizeH="0" baseline="0" noProof="0" dirty="0" err="1">
                <a:ln>
                  <a:noFill/>
                </a:ln>
                <a:solidFill>
                  <a:srgbClr val="000000"/>
                </a:solidFill>
                <a:effectLst/>
                <a:uLnTx/>
                <a:uFillTx/>
                <a:latin typeface="Arial" charset="0"/>
                <a:ea typeface="+mn-ea"/>
                <a:cs typeface="+mn-cs"/>
              </a:rPr>
              <a:t>Portmap</a:t>
            </a:r>
            <a:endParaRPr kumimoji="0" lang="en-US" sz="1800" b="1" i="1"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Rectangular Callout 57">
            <a:extLst>
              <a:ext uri="{FF2B5EF4-FFF2-40B4-BE49-F238E27FC236}">
                <a16:creationId xmlns:a16="http://schemas.microsoft.com/office/drawing/2014/main" id="{252E45DA-09A2-F59B-2BF5-23FAC512EA84}"/>
              </a:ext>
            </a:extLst>
          </p:cNvPr>
          <p:cNvSpPr/>
          <p:nvPr/>
        </p:nvSpPr>
        <p:spPr bwMode="auto">
          <a:xfrm>
            <a:off x="2612344" y="2530476"/>
            <a:ext cx="835422" cy="645259"/>
          </a:xfrm>
          <a:prstGeom prst="wedgeRectCallout">
            <a:avLst>
              <a:gd name="adj1" fmla="val -50856"/>
              <a:gd name="adj2" fmla="val -13517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NFS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Mount</a:t>
            </a:r>
          </a:p>
        </p:txBody>
      </p:sp>
    </p:spTree>
    <p:extLst>
      <p:ext uri="{BB962C8B-B14F-4D97-AF65-F5344CB8AC3E}">
        <p14:creationId xmlns:p14="http://schemas.microsoft.com/office/powerpoint/2010/main" val="422060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382588" y="620713"/>
            <a:ext cx="7596187" cy="1344612"/>
          </a:xfrm>
        </p:spPr>
        <p:txBody>
          <a:bodyPr anchor="b"/>
          <a:lstStyle/>
          <a:p>
            <a:r>
              <a:rPr lang="en-AU" altLang="en-US"/>
              <a:t>Things of Special interest to SysAdmins</a:t>
            </a:r>
            <a:endParaRPr lang="en-US" altLang="en-US"/>
          </a:p>
        </p:txBody>
      </p:sp>
      <p:sp>
        <p:nvSpPr>
          <p:cNvPr id="10243" name="Rectangle 3"/>
          <p:cNvSpPr>
            <a:spLocks noGrp="1" noChangeArrowheads="1"/>
          </p:cNvSpPr>
          <p:nvPr>
            <p:ph type="body" idx="4294967295"/>
          </p:nvPr>
        </p:nvSpPr>
        <p:spPr>
          <a:xfrm>
            <a:off x="1258888" y="2205038"/>
            <a:ext cx="6748462" cy="3384550"/>
          </a:xfrm>
        </p:spPr>
        <p:txBody>
          <a:bodyPr/>
          <a:lstStyle/>
          <a:p>
            <a:pPr>
              <a:buFontTx/>
              <a:buNone/>
            </a:pPr>
            <a:r>
              <a:rPr lang="en-US" altLang="en-US" b="1">
                <a:solidFill>
                  <a:srgbClr val="653579"/>
                </a:solidFill>
              </a:rPr>
              <a:t>Procedures</a:t>
            </a:r>
          </a:p>
          <a:p>
            <a:r>
              <a:rPr lang="en-US" altLang="en-US"/>
              <a:t>Chores are always done the same way</a:t>
            </a:r>
          </a:p>
          <a:p>
            <a:r>
              <a:rPr lang="en-US" altLang="en-US"/>
              <a:t>Checklists reduce errors and forgotten steps</a:t>
            </a:r>
          </a:p>
          <a:p>
            <a:r>
              <a:rPr lang="en-US" altLang="en-US"/>
              <a:t>It’s faster to work from a recipe</a:t>
            </a:r>
          </a:p>
          <a:p>
            <a:r>
              <a:rPr lang="en-US" altLang="en-US"/>
              <a:t>Changes are self-documenting</a:t>
            </a:r>
          </a:p>
          <a:p>
            <a:r>
              <a:rPr lang="en-US" altLang="en-US"/>
              <a:t>Measurable standard of correctness</a:t>
            </a:r>
          </a:p>
          <a:p>
            <a:endParaRPr lang="en-US" altLang="en-US"/>
          </a:p>
        </p:txBody>
      </p:sp>
    </p:spTree>
    <p:extLst>
      <p:ext uri="{BB962C8B-B14F-4D97-AF65-F5344CB8AC3E}">
        <p14:creationId xmlns:p14="http://schemas.microsoft.com/office/powerpoint/2010/main" val="2376681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79388" y="333375"/>
            <a:ext cx="8229600" cy="768350"/>
          </a:xfrm>
        </p:spPr>
        <p:txBody>
          <a:bodyPr/>
          <a:lstStyle/>
          <a:p>
            <a:pPr eaLnBrk="1" hangingPunct="1"/>
            <a:r>
              <a:rPr lang="en-AU" altLang="en-US"/>
              <a:t>Network File Systems</a:t>
            </a:r>
          </a:p>
        </p:txBody>
      </p:sp>
      <p:sp>
        <p:nvSpPr>
          <p:cNvPr id="21507" name="Rectangle 3"/>
          <p:cNvSpPr>
            <a:spLocks noGrp="1" noChangeArrowheads="1"/>
          </p:cNvSpPr>
          <p:nvPr>
            <p:ph type="body" idx="4294967295"/>
          </p:nvPr>
        </p:nvSpPr>
        <p:spPr>
          <a:xfrm>
            <a:off x="395288" y="1557338"/>
            <a:ext cx="8223250" cy="4175125"/>
          </a:xfrm>
        </p:spPr>
        <p:txBody>
          <a:bodyPr/>
          <a:lstStyle/>
          <a:p>
            <a:pPr eaLnBrk="1" hangingPunct="1">
              <a:buFontTx/>
              <a:buNone/>
            </a:pPr>
            <a:r>
              <a:rPr lang="en-US" altLang="en-US" sz="2200" b="1" dirty="0">
                <a:solidFill>
                  <a:schemeClr val="tx1"/>
                </a:solidFill>
              </a:rPr>
              <a:t>Mounting remote </a:t>
            </a:r>
            <a:r>
              <a:rPr lang="en-US" altLang="en-US" sz="2200" b="1" dirty="0" err="1">
                <a:solidFill>
                  <a:schemeClr val="tx1"/>
                </a:solidFill>
              </a:rPr>
              <a:t>filesystems</a:t>
            </a:r>
            <a:r>
              <a:rPr lang="en-US" altLang="en-US" sz="2200" b="1" dirty="0">
                <a:solidFill>
                  <a:schemeClr val="tx1"/>
                </a:solidFill>
              </a:rPr>
              <a:t> locally</a:t>
            </a:r>
          </a:p>
          <a:p>
            <a:pPr lvl="1" eaLnBrk="1" hangingPunct="1">
              <a:spcAft>
                <a:spcPts val="1800"/>
              </a:spcAft>
            </a:pPr>
            <a:r>
              <a:rPr lang="en-US" altLang="en-US" sz="2200" dirty="0">
                <a:solidFill>
                  <a:schemeClr val="tx1"/>
                </a:solidFill>
              </a:rPr>
              <a:t>e.g., home directory, data files</a:t>
            </a:r>
          </a:p>
          <a:p>
            <a:pPr eaLnBrk="1" hangingPunct="1">
              <a:buFont typeface="Wingdings" pitchFamily="2" charset="2"/>
              <a:buChar char="ü"/>
            </a:pPr>
            <a:r>
              <a:rPr lang="en-AU" altLang="en-US" sz="2200" dirty="0"/>
              <a:t>SSH (FUSE / FISH) </a:t>
            </a:r>
            <a:endParaRPr lang="en-US" altLang="en-US" sz="2200" dirty="0">
              <a:solidFill>
                <a:schemeClr val="tx1"/>
              </a:solidFill>
            </a:endParaRPr>
          </a:p>
          <a:p>
            <a:pPr eaLnBrk="1" hangingPunct="1">
              <a:spcBef>
                <a:spcPts val="1200"/>
              </a:spcBef>
              <a:buFont typeface="Wingdings" pitchFamily="2" charset="2"/>
              <a:buChar char="ü"/>
            </a:pPr>
            <a:r>
              <a:rPr lang="en-AU" altLang="en-US" sz="2200" dirty="0"/>
              <a:t>Network File System (originally by SUN)</a:t>
            </a:r>
          </a:p>
          <a:p>
            <a:pPr lvl="1" eaLnBrk="1" hangingPunct="1">
              <a:buFont typeface="Wingdings" pitchFamily="2" charset="2"/>
              <a:buChar char="§"/>
            </a:pPr>
            <a:r>
              <a:rPr lang="en-US" altLang="en-US" sz="2200" dirty="0"/>
              <a:t>Uses Remote Procedure Calls (RPC)</a:t>
            </a:r>
            <a:endParaRPr lang="en-AU" altLang="en-US" sz="2200" dirty="0"/>
          </a:p>
          <a:p>
            <a:pPr eaLnBrk="1" hangingPunct="1">
              <a:spcBef>
                <a:spcPts val="1800"/>
              </a:spcBef>
              <a:buFont typeface="Courier New" pitchFamily="49" charset="0"/>
              <a:buChar char="o"/>
            </a:pPr>
            <a:r>
              <a:rPr lang="en-AU" altLang="en-US" sz="2200" dirty="0"/>
              <a:t>Windows</a:t>
            </a:r>
          </a:p>
          <a:p>
            <a:pPr lvl="1" eaLnBrk="1" hangingPunct="1">
              <a:buFont typeface="Arial" charset="0"/>
              <a:buChar char="•"/>
            </a:pPr>
            <a:r>
              <a:rPr lang="en-AU" altLang="en-US" sz="2200" dirty="0"/>
              <a:t>NT LAN Manager, Workgroups (SMB) aka “samba”</a:t>
            </a:r>
          </a:p>
          <a:p>
            <a:pPr lvl="1" eaLnBrk="1" hangingPunct="1">
              <a:buFont typeface="Arial" charset="0"/>
              <a:buChar char="•"/>
            </a:pPr>
            <a:r>
              <a:rPr lang="en-AU" altLang="en-US" sz="2200" dirty="0"/>
              <a:t>Common Internet File System (CIFS) </a:t>
            </a:r>
          </a:p>
          <a:p>
            <a:pPr eaLnBrk="1" hangingPunct="1">
              <a:spcBef>
                <a:spcPts val="1200"/>
              </a:spcBef>
              <a:buFont typeface="Courier New" pitchFamily="49" charset="0"/>
              <a:buChar char="o"/>
            </a:pPr>
            <a:r>
              <a:rPr lang="en-AU" altLang="en-US" sz="2200" dirty="0"/>
              <a:t>Web-based Distributed Authoring and Versioning (WebDAV)</a:t>
            </a:r>
          </a:p>
        </p:txBody>
      </p:sp>
    </p:spTree>
    <p:extLst>
      <p:ext uri="{BB962C8B-B14F-4D97-AF65-F5344CB8AC3E}">
        <p14:creationId xmlns:p14="http://schemas.microsoft.com/office/powerpoint/2010/main" val="1053096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93675" y="179388"/>
            <a:ext cx="6575425" cy="1023937"/>
          </a:xfrm>
        </p:spPr>
        <p:txBody>
          <a:bodyPr/>
          <a:lstStyle/>
          <a:p>
            <a:r>
              <a:rPr lang="en-US" altLang="en-US"/>
              <a:t>SSH</a:t>
            </a:r>
          </a:p>
        </p:txBody>
      </p:sp>
      <p:sp>
        <p:nvSpPr>
          <p:cNvPr id="21507" name="Content Placeholder 2"/>
          <p:cNvSpPr>
            <a:spLocks noGrp="1"/>
          </p:cNvSpPr>
          <p:nvPr>
            <p:ph idx="1"/>
          </p:nvPr>
        </p:nvSpPr>
        <p:spPr>
          <a:xfrm>
            <a:off x="228600" y="1447800"/>
            <a:ext cx="8520113" cy="4572000"/>
          </a:xfrm>
        </p:spPr>
        <p:txBody>
          <a:bodyPr/>
          <a:lstStyle/>
          <a:p>
            <a:pPr marL="98425" indent="0">
              <a:buFontTx/>
              <a:buNone/>
              <a:defRPr/>
            </a:pPr>
            <a:r>
              <a:rPr lang="en-US" altLang="en-US" dirty="0"/>
              <a:t>Remote access: start the </a:t>
            </a:r>
            <a:r>
              <a:rPr lang="en-US" altLang="en-US" dirty="0" err="1"/>
              <a:t>ssh</a:t>
            </a:r>
            <a:r>
              <a:rPr lang="en-US" altLang="en-US" dirty="0"/>
              <a:t> service on two VMs </a:t>
            </a:r>
          </a:p>
          <a:p>
            <a:pPr>
              <a:defRPr/>
            </a:pPr>
            <a:r>
              <a:rPr lang="en-US" altLang="en-US" dirty="0"/>
              <a:t>Then </a:t>
            </a:r>
            <a:r>
              <a:rPr lang="en-US" altLang="en-US" sz="2000" dirty="0" err="1">
                <a:solidFill>
                  <a:schemeClr val="tx1"/>
                </a:solidFill>
                <a:latin typeface="Lucida Console" panose="020B0609040504020204" pitchFamily="49" charset="0"/>
              </a:rPr>
              <a:t>ssh</a:t>
            </a:r>
            <a:r>
              <a:rPr lang="en-US" altLang="en-US" sz="2000" dirty="0">
                <a:solidFill>
                  <a:schemeClr val="tx1"/>
                </a:solidFill>
                <a:latin typeface="Lucida Console" panose="020B0609040504020204" pitchFamily="49" charset="0"/>
              </a:rPr>
              <a:t> </a:t>
            </a:r>
            <a:r>
              <a:rPr lang="en-US" altLang="en-US" sz="2000" dirty="0" err="1">
                <a:solidFill>
                  <a:schemeClr val="tx1"/>
                </a:solidFill>
                <a:latin typeface="Lucida Console" panose="020B0609040504020204" pitchFamily="49" charset="0"/>
              </a:rPr>
              <a:t>ipaddress</a:t>
            </a:r>
            <a:r>
              <a:rPr lang="en-US" altLang="en-US" sz="2000" dirty="0">
                <a:solidFill>
                  <a:schemeClr val="tx1"/>
                </a:solidFill>
                <a:latin typeface="Lucida Console" panose="020B0609040504020204" pitchFamily="49" charset="0"/>
              </a:rPr>
              <a:t> </a:t>
            </a:r>
            <a:r>
              <a:rPr lang="en-US" altLang="en-US" dirty="0"/>
              <a:t>or  </a:t>
            </a:r>
            <a:r>
              <a:rPr lang="en-US" altLang="en-US" sz="2000" dirty="0" err="1">
                <a:solidFill>
                  <a:schemeClr val="tx1"/>
                </a:solidFill>
              </a:rPr>
              <a:t>ssh</a:t>
            </a:r>
            <a:r>
              <a:rPr lang="en-US" altLang="en-US" sz="2000" dirty="0">
                <a:solidFill>
                  <a:schemeClr val="tx1"/>
                </a:solidFill>
              </a:rPr>
              <a:t> </a:t>
            </a:r>
            <a:r>
              <a:rPr lang="en-US" altLang="en-US" sz="2000" dirty="0">
                <a:solidFill>
                  <a:schemeClr val="tx1"/>
                </a:solidFill>
                <a:latin typeface="Lucida Console" panose="020B0609040504020204" pitchFamily="49" charset="0"/>
              </a:rPr>
              <a:t>hostname</a:t>
            </a:r>
          </a:p>
          <a:p>
            <a:pPr lvl="1">
              <a:defRPr/>
            </a:pPr>
            <a:r>
              <a:rPr lang="en-US" altLang="en-US" dirty="0"/>
              <a:t>To get a login shell </a:t>
            </a:r>
          </a:p>
          <a:p>
            <a:pPr>
              <a:spcBef>
                <a:spcPts val="1200"/>
              </a:spcBef>
              <a:defRPr/>
            </a:pPr>
            <a:endParaRPr lang="en-US" altLang="en-US" dirty="0"/>
          </a:p>
          <a:p>
            <a:pPr>
              <a:spcBef>
                <a:spcPts val="1200"/>
              </a:spcBef>
              <a:defRPr/>
            </a:pPr>
            <a:r>
              <a:rPr lang="en-US" altLang="en-US" dirty="0"/>
              <a:t>Use mc and “Shell Link” { [F9] then Left or Right  }</a:t>
            </a:r>
          </a:p>
          <a:p>
            <a:pPr lvl="1">
              <a:defRPr/>
            </a:pPr>
            <a:r>
              <a:rPr lang="en-US" altLang="en-US" dirty="0"/>
              <a:t>Note that this is a one-way connection: </a:t>
            </a:r>
          </a:p>
          <a:p>
            <a:pPr lvl="1">
              <a:defRPr/>
            </a:pPr>
            <a:r>
              <a:rPr lang="en-US" altLang="en-US" dirty="0"/>
              <a:t>can copy FROM the remote directory, but not TO it</a:t>
            </a:r>
          </a:p>
          <a:p>
            <a:pPr>
              <a:spcBef>
                <a:spcPts val="1200"/>
              </a:spcBef>
              <a:defRPr/>
            </a:pPr>
            <a:endParaRPr lang="en-US" altLang="en-US" dirty="0"/>
          </a:p>
          <a:p>
            <a:pPr>
              <a:spcBef>
                <a:spcPts val="1200"/>
              </a:spcBef>
              <a:defRPr/>
            </a:pPr>
            <a:r>
              <a:rPr lang="en-US" altLang="en-US" dirty="0"/>
              <a:t>Use </a:t>
            </a:r>
            <a:r>
              <a:rPr lang="en-US" altLang="en-US" b="1" dirty="0" err="1">
                <a:solidFill>
                  <a:schemeClr val="tx1"/>
                </a:solidFill>
              </a:rPr>
              <a:t>winscp</a:t>
            </a:r>
            <a:r>
              <a:rPr lang="en-US" altLang="en-US" dirty="0"/>
              <a:t> on your windows host </a:t>
            </a:r>
          </a:p>
          <a:p>
            <a:pPr lvl="1">
              <a:defRPr/>
            </a:pPr>
            <a:r>
              <a:rPr lang="en-US" altLang="en-US" dirty="0"/>
              <a:t>Can contact VMs on the same subnet as the host-only adapter </a:t>
            </a:r>
            <a:endParaRPr lang="en-US" altLang="en-US" b="1" dirty="0">
              <a:solidFill>
                <a:schemeClr val="tx1"/>
              </a:solidFill>
            </a:endParaRPr>
          </a:p>
          <a:p>
            <a:pPr>
              <a:defRPr/>
            </a:pPr>
            <a:endParaRPr lang="en-US" altLang="en-US" dirty="0"/>
          </a:p>
        </p:txBody>
      </p:sp>
    </p:spTree>
    <p:extLst>
      <p:ext uri="{BB962C8B-B14F-4D97-AF65-F5344CB8AC3E}">
        <p14:creationId xmlns:p14="http://schemas.microsoft.com/office/powerpoint/2010/main" val="2462377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036"/>
          <p:cNvSpPr txBox="1">
            <a:spLocks noChangeArrowheads="1"/>
          </p:cNvSpPr>
          <p:nvPr/>
        </p:nvSpPr>
        <p:spPr bwMode="auto">
          <a:xfrm>
            <a:off x="838200" y="22098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a:t>NFS client</a:t>
            </a:r>
          </a:p>
        </p:txBody>
      </p:sp>
      <p:sp>
        <p:nvSpPr>
          <p:cNvPr id="23555" name="Text Box 1037"/>
          <p:cNvSpPr txBox="1">
            <a:spLocks noChangeArrowheads="1"/>
          </p:cNvSpPr>
          <p:nvPr/>
        </p:nvSpPr>
        <p:spPr bwMode="auto">
          <a:xfrm>
            <a:off x="5943600" y="22098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a:t>NFS server (fs1)</a:t>
            </a:r>
          </a:p>
        </p:txBody>
      </p:sp>
      <p:grpSp>
        <p:nvGrpSpPr>
          <p:cNvPr id="23556" name="Group 1110"/>
          <p:cNvGrpSpPr>
            <a:grpSpLocks/>
          </p:cNvGrpSpPr>
          <p:nvPr/>
        </p:nvGrpSpPr>
        <p:grpSpPr bwMode="auto">
          <a:xfrm>
            <a:off x="228600" y="2667000"/>
            <a:ext cx="8610600" cy="2286000"/>
            <a:chOff x="144" y="1680"/>
            <a:chExt cx="5424" cy="1440"/>
          </a:xfrm>
        </p:grpSpPr>
        <p:cxnSp>
          <p:nvCxnSpPr>
            <p:cNvPr id="23560" name="AutoShape 1045"/>
            <p:cNvCxnSpPr>
              <a:cxnSpLocks noChangeShapeType="1"/>
            </p:cNvCxnSpPr>
            <p:nvPr/>
          </p:nvCxnSpPr>
          <p:spPr bwMode="auto">
            <a:xfrm>
              <a:off x="2064" y="2544"/>
              <a:ext cx="163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23561" name="Group 1093"/>
            <p:cNvGrpSpPr>
              <a:grpSpLocks/>
            </p:cNvGrpSpPr>
            <p:nvPr/>
          </p:nvGrpSpPr>
          <p:grpSpPr bwMode="auto">
            <a:xfrm>
              <a:off x="3408" y="1680"/>
              <a:ext cx="2160" cy="1392"/>
              <a:chOff x="3264" y="1488"/>
              <a:chExt cx="2160" cy="1392"/>
            </a:xfrm>
          </p:grpSpPr>
          <p:sp>
            <p:nvSpPr>
              <p:cNvPr id="23580" name="Rectangle 1074"/>
              <p:cNvSpPr>
                <a:spLocks noChangeArrowheads="1"/>
              </p:cNvSpPr>
              <p:nvPr/>
            </p:nvSpPr>
            <p:spPr bwMode="auto">
              <a:xfrm>
                <a:off x="4848" y="2256"/>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log</a:t>
                </a:r>
              </a:p>
            </p:txBody>
          </p:sp>
          <p:cxnSp>
            <p:nvCxnSpPr>
              <p:cNvPr id="23581" name="AutoShape 1075"/>
              <p:cNvCxnSpPr>
                <a:cxnSpLocks noChangeShapeType="1"/>
                <a:stCxn id="23587" idx="2"/>
                <a:endCxn id="23590" idx="0"/>
              </p:cNvCxnSpPr>
              <p:nvPr/>
            </p:nvCxnSpPr>
            <p:spPr bwMode="auto">
              <a:xfrm flipH="1">
                <a:off x="3552" y="2448"/>
                <a:ext cx="336"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82" name="Rectangle 1078"/>
              <p:cNvSpPr>
                <a:spLocks noChangeArrowheads="1"/>
              </p:cNvSpPr>
              <p:nvPr/>
            </p:nvSpPr>
            <p:spPr bwMode="auto">
              <a:xfrm>
                <a:off x="4224" y="1488"/>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a:t>
                </a:r>
              </a:p>
            </p:txBody>
          </p:sp>
          <p:sp>
            <p:nvSpPr>
              <p:cNvPr id="23583" name="Rectangle 1079"/>
              <p:cNvSpPr>
                <a:spLocks noChangeArrowheads="1"/>
              </p:cNvSpPr>
              <p:nvPr/>
            </p:nvSpPr>
            <p:spPr bwMode="auto">
              <a:xfrm>
                <a:off x="4224" y="1872"/>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var</a:t>
                </a:r>
              </a:p>
            </p:txBody>
          </p:sp>
          <p:cxnSp>
            <p:nvCxnSpPr>
              <p:cNvPr id="23584" name="AutoShape 1080"/>
              <p:cNvCxnSpPr>
                <a:cxnSpLocks noChangeShapeType="1"/>
                <a:stCxn id="23583" idx="2"/>
                <a:endCxn id="23588" idx="0"/>
              </p:cNvCxnSpPr>
              <p:nvPr/>
            </p:nvCxnSpPr>
            <p:spPr bwMode="auto">
              <a:xfrm>
                <a:off x="4512" y="2064"/>
                <a:ext cx="0"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85" name="AutoShape 1081"/>
              <p:cNvCxnSpPr>
                <a:cxnSpLocks noChangeShapeType="1"/>
                <a:stCxn id="23583" idx="3"/>
                <a:endCxn id="23580" idx="0"/>
              </p:cNvCxnSpPr>
              <p:nvPr/>
            </p:nvCxnSpPr>
            <p:spPr bwMode="auto">
              <a:xfrm>
                <a:off x="4800" y="1968"/>
                <a:ext cx="336"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86" name="AutoShape 1082"/>
              <p:cNvCxnSpPr>
                <a:cxnSpLocks noChangeShapeType="1"/>
                <a:stCxn id="23583" idx="1"/>
                <a:endCxn id="23587" idx="0"/>
              </p:cNvCxnSpPr>
              <p:nvPr/>
            </p:nvCxnSpPr>
            <p:spPr bwMode="auto">
              <a:xfrm flipH="1">
                <a:off x="3888" y="1968"/>
                <a:ext cx="336"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87" name="Rectangle 1083"/>
              <p:cNvSpPr>
                <a:spLocks noChangeArrowheads="1"/>
              </p:cNvSpPr>
              <p:nvPr/>
            </p:nvSpPr>
            <p:spPr bwMode="auto">
              <a:xfrm>
                <a:off x="3600" y="2256"/>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www</a:t>
                </a:r>
              </a:p>
            </p:txBody>
          </p:sp>
          <p:sp>
            <p:nvSpPr>
              <p:cNvPr id="23588" name="Rectangle 1084"/>
              <p:cNvSpPr>
                <a:spLocks noChangeArrowheads="1"/>
              </p:cNvSpPr>
              <p:nvPr/>
            </p:nvSpPr>
            <p:spPr bwMode="auto">
              <a:xfrm>
                <a:off x="4224" y="2256"/>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named</a:t>
                </a:r>
              </a:p>
            </p:txBody>
          </p:sp>
          <p:cxnSp>
            <p:nvCxnSpPr>
              <p:cNvPr id="23589" name="AutoShape 1085"/>
              <p:cNvCxnSpPr>
                <a:cxnSpLocks noChangeShapeType="1"/>
                <a:stCxn id="23582" idx="2"/>
                <a:endCxn id="23583" idx="0"/>
              </p:cNvCxnSpPr>
              <p:nvPr/>
            </p:nvCxnSpPr>
            <p:spPr bwMode="auto">
              <a:xfrm>
                <a:off x="4512" y="1680"/>
                <a:ext cx="0"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90" name="Rectangle 1086"/>
              <p:cNvSpPr>
                <a:spLocks noChangeArrowheads="1"/>
              </p:cNvSpPr>
              <p:nvPr/>
            </p:nvSpPr>
            <p:spPr bwMode="auto">
              <a:xfrm>
                <a:off x="3264" y="2688"/>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html</a:t>
                </a:r>
              </a:p>
            </p:txBody>
          </p:sp>
          <p:sp>
            <p:nvSpPr>
              <p:cNvPr id="23591" name="Rectangle 1087"/>
              <p:cNvSpPr>
                <a:spLocks noChangeArrowheads="1"/>
              </p:cNvSpPr>
              <p:nvPr/>
            </p:nvSpPr>
            <p:spPr bwMode="auto">
              <a:xfrm>
                <a:off x="3936" y="2688"/>
                <a:ext cx="672"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cgi-bin</a:t>
                </a:r>
              </a:p>
            </p:txBody>
          </p:sp>
          <p:cxnSp>
            <p:nvCxnSpPr>
              <p:cNvPr id="23592" name="AutoShape 1088"/>
              <p:cNvCxnSpPr>
                <a:cxnSpLocks noChangeShapeType="1"/>
                <a:stCxn id="23587" idx="2"/>
                <a:endCxn id="23591" idx="0"/>
              </p:cNvCxnSpPr>
              <p:nvPr/>
            </p:nvCxnSpPr>
            <p:spPr bwMode="auto">
              <a:xfrm>
                <a:off x="3888" y="2448"/>
                <a:ext cx="384"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3562" name="Group 1109"/>
            <p:cNvGrpSpPr>
              <a:grpSpLocks/>
            </p:cNvGrpSpPr>
            <p:nvPr/>
          </p:nvGrpSpPr>
          <p:grpSpPr bwMode="auto">
            <a:xfrm>
              <a:off x="144" y="1680"/>
              <a:ext cx="2112" cy="1440"/>
              <a:chOff x="144" y="1680"/>
              <a:chExt cx="2112" cy="1440"/>
            </a:xfrm>
          </p:grpSpPr>
          <p:sp>
            <p:nvSpPr>
              <p:cNvPr id="23565" name="Line 1048"/>
              <p:cNvSpPr>
                <a:spLocks noChangeShapeType="1"/>
              </p:cNvSpPr>
              <p:nvPr/>
            </p:nvSpPr>
            <p:spPr bwMode="auto">
              <a:xfrm flipV="1">
                <a:off x="1344" y="2688"/>
                <a:ext cx="288" cy="192"/>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566" name="Group 1108"/>
              <p:cNvGrpSpPr>
                <a:grpSpLocks/>
              </p:cNvGrpSpPr>
              <p:nvPr/>
            </p:nvGrpSpPr>
            <p:grpSpPr bwMode="auto">
              <a:xfrm>
                <a:off x="144" y="1680"/>
                <a:ext cx="1872" cy="960"/>
                <a:chOff x="144" y="1680"/>
                <a:chExt cx="1872" cy="960"/>
              </a:xfrm>
            </p:grpSpPr>
            <p:sp>
              <p:nvSpPr>
                <p:cNvPr id="23570" name="Rectangle 1063"/>
                <p:cNvSpPr>
                  <a:spLocks noChangeArrowheads="1"/>
                </p:cNvSpPr>
                <p:nvPr/>
              </p:nvSpPr>
              <p:spPr bwMode="auto">
                <a:xfrm>
                  <a:off x="1392" y="2448"/>
                  <a:ext cx="624" cy="192"/>
                </a:xfrm>
                <a:prstGeom prst="rect">
                  <a:avLst/>
                </a:prstGeom>
                <a:solidFill>
                  <a:srgbClr val="FFCC99">
                    <a:alpha val="39999"/>
                  </a:srgbClr>
                </a:solidFill>
                <a:ln w="9525">
                  <a:solidFill>
                    <a:schemeClr val="tx1"/>
                  </a:solidFill>
                  <a:prstDash val="dash"/>
                  <a:miter lim="800000"/>
                  <a:headEnd/>
                  <a:tailEnd/>
                </a:ln>
              </p:spPr>
              <p:txBody>
                <a:bodyPr wrap="none" anchor="ctr"/>
                <a:lstStyle/>
                <a:p>
                  <a:r>
                    <a:rPr lang="en-US" altLang="en-US" sz="1600">
                      <a:latin typeface="Lucida Console" pitchFamily="49" charset="0"/>
                    </a:rPr>
                    <a:t>www</a:t>
                  </a:r>
                </a:p>
              </p:txBody>
            </p:sp>
            <p:grpSp>
              <p:nvGrpSpPr>
                <p:cNvPr id="23571" name="Group 1076"/>
                <p:cNvGrpSpPr>
                  <a:grpSpLocks/>
                </p:cNvGrpSpPr>
                <p:nvPr/>
              </p:nvGrpSpPr>
              <p:grpSpPr bwMode="auto">
                <a:xfrm>
                  <a:off x="144" y="1680"/>
                  <a:ext cx="1560" cy="960"/>
                  <a:chOff x="144" y="1488"/>
                  <a:chExt cx="1560" cy="960"/>
                </a:xfrm>
              </p:grpSpPr>
              <p:sp>
                <p:nvSpPr>
                  <p:cNvPr id="23572" name="Rectangle 1064"/>
                  <p:cNvSpPr>
                    <a:spLocks noChangeArrowheads="1"/>
                  </p:cNvSpPr>
                  <p:nvPr/>
                </p:nvSpPr>
                <p:spPr bwMode="auto">
                  <a:xfrm>
                    <a:off x="768" y="1488"/>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a:t>
                    </a:r>
                  </a:p>
                </p:txBody>
              </p:sp>
              <p:sp>
                <p:nvSpPr>
                  <p:cNvPr id="23573" name="Rectangle 1065"/>
                  <p:cNvSpPr>
                    <a:spLocks noChangeArrowheads="1"/>
                  </p:cNvSpPr>
                  <p:nvPr/>
                </p:nvSpPr>
                <p:spPr bwMode="auto">
                  <a:xfrm>
                    <a:off x="768" y="1872"/>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var</a:t>
                    </a:r>
                  </a:p>
                </p:txBody>
              </p:sp>
              <p:cxnSp>
                <p:nvCxnSpPr>
                  <p:cNvPr id="23574" name="AutoShape 1066"/>
                  <p:cNvCxnSpPr>
                    <a:cxnSpLocks noChangeShapeType="1"/>
                    <a:stCxn id="23573" idx="2"/>
                    <a:endCxn id="23578" idx="0"/>
                  </p:cNvCxnSpPr>
                  <p:nvPr/>
                </p:nvCxnSpPr>
                <p:spPr bwMode="auto">
                  <a:xfrm>
                    <a:off x="1056" y="2064"/>
                    <a:ext cx="0"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5" name="AutoShape 1067"/>
                  <p:cNvCxnSpPr>
                    <a:cxnSpLocks noChangeShapeType="1"/>
                    <a:stCxn id="23573" idx="3"/>
                    <a:endCxn id="23570" idx="0"/>
                  </p:cNvCxnSpPr>
                  <p:nvPr/>
                </p:nvCxnSpPr>
                <p:spPr bwMode="auto">
                  <a:xfrm>
                    <a:off x="1344" y="1968"/>
                    <a:ext cx="360"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6" name="AutoShape 1069"/>
                  <p:cNvCxnSpPr>
                    <a:cxnSpLocks noChangeShapeType="1"/>
                    <a:stCxn id="23573" idx="1"/>
                    <a:endCxn id="23577" idx="0"/>
                  </p:cNvCxnSpPr>
                  <p:nvPr/>
                </p:nvCxnSpPr>
                <p:spPr bwMode="auto">
                  <a:xfrm flipH="1">
                    <a:off x="432" y="1968"/>
                    <a:ext cx="336"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77" name="Rectangle 1070"/>
                  <p:cNvSpPr>
                    <a:spLocks noChangeArrowheads="1"/>
                  </p:cNvSpPr>
                  <p:nvPr/>
                </p:nvSpPr>
                <p:spPr bwMode="auto">
                  <a:xfrm>
                    <a:off x="144" y="2256"/>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log</a:t>
                    </a:r>
                  </a:p>
                </p:txBody>
              </p:sp>
              <p:sp>
                <p:nvSpPr>
                  <p:cNvPr id="23578" name="Rectangle 1071"/>
                  <p:cNvSpPr>
                    <a:spLocks noChangeArrowheads="1"/>
                  </p:cNvSpPr>
                  <p:nvPr/>
                </p:nvSpPr>
                <p:spPr bwMode="auto">
                  <a:xfrm>
                    <a:off x="768" y="2256"/>
                    <a:ext cx="576" cy="192"/>
                  </a:xfrm>
                  <a:prstGeom prst="rect">
                    <a:avLst/>
                  </a:prstGeom>
                  <a:solidFill>
                    <a:schemeClr val="accent1"/>
                  </a:solidFill>
                  <a:ln w="9525">
                    <a:solidFill>
                      <a:schemeClr val="tx1"/>
                    </a:solidFill>
                    <a:miter lim="800000"/>
                    <a:headEnd/>
                    <a:tailEnd/>
                  </a:ln>
                </p:spPr>
                <p:txBody>
                  <a:bodyPr wrap="none" anchor="ctr"/>
                  <a:lstStyle/>
                  <a:p>
                    <a:r>
                      <a:rPr lang="en-US" altLang="en-US" sz="1600">
                        <a:latin typeface="Lucida Console" pitchFamily="49" charset="0"/>
                      </a:rPr>
                      <a:t>named</a:t>
                    </a:r>
                  </a:p>
                </p:txBody>
              </p:sp>
              <p:cxnSp>
                <p:nvCxnSpPr>
                  <p:cNvPr id="23579" name="AutoShape 1073"/>
                  <p:cNvCxnSpPr>
                    <a:cxnSpLocks noChangeShapeType="1"/>
                    <a:stCxn id="23572" idx="2"/>
                    <a:endCxn id="23573" idx="0"/>
                  </p:cNvCxnSpPr>
                  <p:nvPr/>
                </p:nvCxnSpPr>
                <p:spPr bwMode="auto">
                  <a:xfrm>
                    <a:off x="1056" y="1680"/>
                    <a:ext cx="0"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sp>
            <p:nvSpPr>
              <p:cNvPr id="23567" name="Rectangle 1091"/>
              <p:cNvSpPr>
                <a:spLocks noChangeArrowheads="1"/>
              </p:cNvSpPr>
              <p:nvPr/>
            </p:nvSpPr>
            <p:spPr bwMode="auto">
              <a:xfrm>
                <a:off x="1680" y="2928"/>
                <a:ext cx="576" cy="192"/>
              </a:xfrm>
              <a:prstGeom prst="rect">
                <a:avLst/>
              </a:prstGeom>
              <a:solidFill>
                <a:srgbClr val="FFCC99">
                  <a:alpha val="39999"/>
                </a:srgbClr>
              </a:solidFill>
              <a:ln w="9525">
                <a:solidFill>
                  <a:schemeClr val="tx1"/>
                </a:solidFill>
                <a:prstDash val="dash"/>
                <a:miter lim="800000"/>
                <a:headEnd/>
                <a:tailEnd/>
              </a:ln>
            </p:spPr>
            <p:txBody>
              <a:bodyPr wrap="none" anchor="ctr"/>
              <a:lstStyle/>
              <a:p>
                <a:r>
                  <a:rPr lang="en-US" altLang="en-US" sz="1600">
                    <a:latin typeface="Lucida Console" pitchFamily="49" charset="0"/>
                  </a:rPr>
                  <a:t>html</a:t>
                </a:r>
              </a:p>
            </p:txBody>
          </p:sp>
          <p:sp>
            <p:nvSpPr>
              <p:cNvPr id="23568" name="Rectangle 1092"/>
              <p:cNvSpPr>
                <a:spLocks noChangeArrowheads="1"/>
              </p:cNvSpPr>
              <p:nvPr/>
            </p:nvSpPr>
            <p:spPr bwMode="auto">
              <a:xfrm>
                <a:off x="864" y="2928"/>
                <a:ext cx="720" cy="192"/>
              </a:xfrm>
              <a:prstGeom prst="rect">
                <a:avLst/>
              </a:prstGeom>
              <a:solidFill>
                <a:srgbClr val="FFCC99">
                  <a:alpha val="39999"/>
                </a:srgbClr>
              </a:solidFill>
              <a:ln w="9525">
                <a:solidFill>
                  <a:schemeClr val="tx1"/>
                </a:solidFill>
                <a:prstDash val="dash"/>
                <a:miter lim="800000"/>
                <a:headEnd/>
                <a:tailEnd/>
              </a:ln>
            </p:spPr>
            <p:txBody>
              <a:bodyPr wrap="none" anchor="ctr"/>
              <a:lstStyle/>
              <a:p>
                <a:r>
                  <a:rPr lang="en-US" altLang="en-US" sz="1600">
                    <a:latin typeface="Lucida Console" pitchFamily="49" charset="0"/>
                  </a:rPr>
                  <a:t>cgi-bin</a:t>
                </a:r>
              </a:p>
            </p:txBody>
          </p:sp>
          <p:sp>
            <p:nvSpPr>
              <p:cNvPr id="23569" name="Line 1094"/>
              <p:cNvSpPr>
                <a:spLocks noChangeShapeType="1"/>
              </p:cNvSpPr>
              <p:nvPr/>
            </p:nvSpPr>
            <p:spPr bwMode="auto">
              <a:xfrm flipH="1" flipV="1">
                <a:off x="1728" y="2688"/>
                <a:ext cx="288" cy="192"/>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563" name="AutoShape 1097"/>
            <p:cNvSpPr>
              <a:spLocks noChangeArrowheads="1"/>
            </p:cNvSpPr>
            <p:nvPr/>
          </p:nvSpPr>
          <p:spPr bwMode="auto">
            <a:xfrm>
              <a:off x="1632" y="1680"/>
              <a:ext cx="960" cy="528"/>
            </a:xfrm>
            <a:prstGeom prst="wedgeRectCallout">
              <a:avLst>
                <a:gd name="adj1" fmla="val 73542"/>
                <a:gd name="adj2" fmla="val 100380"/>
              </a:avLst>
            </a:prstGeom>
            <a:solidFill>
              <a:srgbClr val="FFFF99"/>
            </a:solidFill>
            <a:ln w="9525">
              <a:solidFill>
                <a:schemeClr val="tx1"/>
              </a:solidFill>
              <a:miter lim="800000"/>
              <a:headEnd/>
              <a:tailEnd/>
            </a:ln>
          </p:spPr>
          <p:txBody>
            <a:bodyPr/>
            <a:lstStyle/>
            <a:p>
              <a:pPr eaLnBrk="1" hangingPunct="1"/>
              <a:r>
                <a:rPr lang="en-US" altLang="en-US" sz="1600">
                  <a:latin typeface="Lucida Console" pitchFamily="49" charset="0"/>
                </a:rPr>
                <a:t>rpc.mountd</a:t>
              </a:r>
            </a:p>
            <a:p>
              <a:pPr eaLnBrk="1" hangingPunct="1"/>
              <a:r>
                <a:rPr lang="en-US" altLang="en-US" sz="1600">
                  <a:latin typeface="Lucida Console" pitchFamily="49" charset="0"/>
                </a:rPr>
                <a:t>rpc.nfsd</a:t>
              </a:r>
            </a:p>
            <a:p>
              <a:pPr eaLnBrk="1" hangingPunct="1"/>
              <a:r>
                <a:rPr lang="en-US" altLang="en-US" sz="1600">
                  <a:latin typeface="Lucida Console" pitchFamily="49" charset="0"/>
                </a:rPr>
                <a:t>portmap</a:t>
              </a:r>
              <a:endParaRPr lang="en-GB" altLang="en-US" sz="1600">
                <a:latin typeface="Lucida Console" pitchFamily="49" charset="0"/>
              </a:endParaRPr>
            </a:p>
          </p:txBody>
        </p:sp>
        <p:sp>
          <p:nvSpPr>
            <p:cNvPr id="23564" name="AutoShape 1098"/>
            <p:cNvSpPr>
              <a:spLocks noChangeArrowheads="1"/>
            </p:cNvSpPr>
            <p:nvPr/>
          </p:nvSpPr>
          <p:spPr bwMode="auto">
            <a:xfrm>
              <a:off x="2688" y="1728"/>
              <a:ext cx="1392" cy="384"/>
            </a:xfrm>
            <a:prstGeom prst="wedgeRectCallout">
              <a:avLst>
                <a:gd name="adj1" fmla="val 41667"/>
                <a:gd name="adj2" fmla="val 125259"/>
              </a:avLst>
            </a:prstGeom>
            <a:solidFill>
              <a:srgbClr val="FFFF99"/>
            </a:solidFill>
            <a:ln w="9525">
              <a:solidFill>
                <a:schemeClr val="tx1"/>
              </a:solidFill>
              <a:miter lim="800000"/>
              <a:headEnd/>
              <a:tailEnd/>
            </a:ln>
          </p:spPr>
          <p:txBody>
            <a:bodyPr/>
            <a:lstStyle/>
            <a:p>
              <a:pPr eaLnBrk="1" hangingPunct="1"/>
              <a:r>
                <a:rPr lang="en-US" altLang="en-US" sz="1600">
                  <a:latin typeface="Lucida Console" pitchFamily="49" charset="0"/>
                </a:rPr>
                <a:t>/etc/hosts.allow</a:t>
              </a:r>
            </a:p>
            <a:p>
              <a:pPr eaLnBrk="1" hangingPunct="1"/>
              <a:r>
                <a:rPr lang="en-US" altLang="en-US" sz="1600">
                  <a:latin typeface="Lucida Console" pitchFamily="49" charset="0"/>
                </a:rPr>
                <a:t>/etc/exports</a:t>
              </a:r>
              <a:endParaRPr lang="en-GB" altLang="en-US" sz="1600">
                <a:latin typeface="Lucida Console" pitchFamily="49" charset="0"/>
              </a:endParaRPr>
            </a:p>
          </p:txBody>
        </p:sp>
      </p:grpSp>
      <p:sp>
        <p:nvSpPr>
          <p:cNvPr id="23557" name="Text Box 1100"/>
          <p:cNvSpPr txBox="1">
            <a:spLocks noChangeArrowheads="1"/>
          </p:cNvSpPr>
          <p:nvPr/>
        </p:nvSpPr>
        <p:spPr bwMode="auto">
          <a:xfrm>
            <a:off x="381000" y="1524000"/>
            <a:ext cx="6999288" cy="495300"/>
          </a:xfrm>
          <a:prstGeom prst="rect">
            <a:avLst/>
          </a:prstGeom>
          <a:solidFill>
            <a:srgbClr val="FFCC99">
              <a:alpha val="39999"/>
            </a:srgbClr>
          </a:solidFill>
          <a:ln w="9525">
            <a:solidFill>
              <a:schemeClr val="tx1"/>
            </a:solidFill>
            <a:prstDash val="dash"/>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70000"/>
              </a:lnSpc>
            </a:pPr>
            <a:endParaRPr lang="en-US" altLang="en-US" sz="1400">
              <a:solidFill>
                <a:schemeClr val="bg1"/>
              </a:solidFill>
              <a:latin typeface="Lucida Console" pitchFamily="49" charset="0"/>
            </a:endParaRPr>
          </a:p>
          <a:p>
            <a:pPr eaLnBrk="1" hangingPunct="1">
              <a:lnSpc>
                <a:spcPct val="50000"/>
              </a:lnSpc>
            </a:pPr>
            <a:r>
              <a:rPr lang="en-US" altLang="en-US" sz="1600">
                <a:latin typeface="Lucida Console" pitchFamily="49" charset="0"/>
              </a:rPr>
              <a:t>mount -t nfs -o rw,soft,intr,suid fs1:/var/www /var/www</a:t>
            </a:r>
          </a:p>
          <a:p>
            <a:pPr eaLnBrk="1" hangingPunct="1">
              <a:lnSpc>
                <a:spcPct val="50000"/>
              </a:lnSpc>
            </a:pPr>
            <a:endParaRPr lang="en-GB" altLang="en-US" sz="1600">
              <a:solidFill>
                <a:schemeClr val="bg1"/>
              </a:solidFill>
            </a:endParaRPr>
          </a:p>
        </p:txBody>
      </p:sp>
      <p:sp>
        <p:nvSpPr>
          <p:cNvPr id="23558" name="Text Box 1111"/>
          <p:cNvSpPr txBox="1">
            <a:spLocks noChangeArrowheads="1"/>
          </p:cNvSpPr>
          <p:nvPr/>
        </p:nvSpPr>
        <p:spPr bwMode="auto">
          <a:xfrm>
            <a:off x="395288" y="5157788"/>
            <a:ext cx="80645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chemeClr val="accent2"/>
                </a:solidFill>
              </a:rPr>
              <a:t>RPC processes notify portmap when they start, revealing the port number they are monitoring and the RPC program numbers they expect to serve. </a:t>
            </a:r>
          </a:p>
          <a:p>
            <a:pPr eaLnBrk="1" hangingPunct="1"/>
            <a:r>
              <a:rPr lang="en-US" altLang="en-US">
                <a:solidFill>
                  <a:schemeClr val="accent2"/>
                </a:solidFill>
              </a:rPr>
              <a:t>The client contacts portmap on the server with a particular RPC program number, and portmap redirects the client to the proper port to communicate with its desired service. </a:t>
            </a:r>
            <a:r>
              <a:rPr lang="en-US" altLang="en-US" b="1" i="1">
                <a:solidFill>
                  <a:schemeClr val="accent2"/>
                </a:solidFill>
              </a:rPr>
              <a:t>(a bit like xinetd)</a:t>
            </a:r>
          </a:p>
        </p:txBody>
      </p:sp>
      <p:sp>
        <p:nvSpPr>
          <p:cNvPr id="23559" name="TextBox 1"/>
          <p:cNvSpPr txBox="1">
            <a:spLocks noChangeArrowheads="1"/>
          </p:cNvSpPr>
          <p:nvPr/>
        </p:nvSpPr>
        <p:spPr bwMode="auto">
          <a:xfrm>
            <a:off x="531813" y="576263"/>
            <a:ext cx="9032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b="1"/>
              <a:t>NFS</a:t>
            </a:r>
          </a:p>
        </p:txBody>
      </p:sp>
    </p:spTree>
    <p:extLst>
      <p:ext uri="{BB962C8B-B14F-4D97-AF65-F5344CB8AC3E}">
        <p14:creationId xmlns:p14="http://schemas.microsoft.com/office/powerpoint/2010/main" val="1854550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1188" y="249238"/>
            <a:ext cx="3168650" cy="1143000"/>
          </a:xfrm>
        </p:spPr>
        <p:txBody>
          <a:bodyPr/>
          <a:lstStyle/>
          <a:p>
            <a:pPr eaLnBrk="1" hangingPunct="1"/>
            <a:r>
              <a:rPr lang="en-US" altLang="en-US"/>
              <a:t>NFS Client</a:t>
            </a:r>
          </a:p>
        </p:txBody>
      </p:sp>
      <p:sp>
        <p:nvSpPr>
          <p:cNvPr id="24579" name="Rectangle 3"/>
          <p:cNvSpPr>
            <a:spLocks noGrp="1" noChangeArrowheads="1"/>
          </p:cNvSpPr>
          <p:nvPr>
            <p:ph idx="1"/>
          </p:nvPr>
        </p:nvSpPr>
        <p:spPr>
          <a:xfrm>
            <a:off x="611188" y="1916113"/>
            <a:ext cx="7993062" cy="3600450"/>
          </a:xfrm>
        </p:spPr>
        <p:txBody>
          <a:bodyPr/>
          <a:lstStyle/>
          <a:p>
            <a:pPr eaLnBrk="1" hangingPunct="1">
              <a:lnSpc>
                <a:spcPct val="80000"/>
              </a:lnSpc>
              <a:buFontTx/>
              <a:buNone/>
            </a:pPr>
            <a:r>
              <a:rPr lang="en-US" altLang="en-US" sz="2000"/>
              <a:t>/</a:t>
            </a:r>
            <a:r>
              <a:rPr lang="en-US" altLang="en-US" sz="2000">
                <a:solidFill>
                  <a:schemeClr val="accent2"/>
                </a:solidFill>
              </a:rPr>
              <a:t>etc/fstab controls what file systems are mounted when the system boots, as well as supplying default values for others that may be mounted manually from time to time</a:t>
            </a:r>
          </a:p>
          <a:p>
            <a:pPr eaLnBrk="1" hangingPunct="1">
              <a:lnSpc>
                <a:spcPct val="80000"/>
              </a:lnSpc>
              <a:buFontTx/>
              <a:buNone/>
            </a:pPr>
            <a:r>
              <a:rPr lang="en-US" altLang="en-US" sz="2000">
                <a:solidFill>
                  <a:schemeClr val="accent2"/>
                </a:solidFill>
              </a:rPr>
              <a:t>Placing a properly formatted line in /etc/fstab has the same effect as manually mounting the file system. </a:t>
            </a:r>
            <a:endParaRPr lang="en-US" altLang="en-US" sz="2000">
              <a:solidFill>
                <a:schemeClr val="accent2"/>
              </a:solidFill>
              <a:latin typeface="Lucida Console" pitchFamily="49" charset="0"/>
            </a:endParaRPr>
          </a:p>
          <a:p>
            <a:pPr eaLnBrk="1" hangingPunct="1">
              <a:lnSpc>
                <a:spcPct val="80000"/>
              </a:lnSpc>
              <a:spcBef>
                <a:spcPct val="0"/>
              </a:spcBef>
              <a:buFontTx/>
              <a:buNone/>
            </a:pPr>
            <a:endParaRPr lang="en-US" altLang="en-US" sz="1800">
              <a:solidFill>
                <a:schemeClr val="accent2"/>
              </a:solidFill>
            </a:endParaRPr>
          </a:p>
          <a:p>
            <a:pPr eaLnBrk="1" hangingPunct="1">
              <a:spcBef>
                <a:spcPct val="0"/>
              </a:spcBef>
              <a:buFontTx/>
              <a:buNone/>
            </a:pPr>
            <a:r>
              <a:rPr lang="en-US" altLang="en-US" sz="1600">
                <a:latin typeface="Lucida Console" pitchFamily="49" charset="0"/>
              </a:rPr>
              <a:t># specifier   mountpoint    type     options        dump check</a:t>
            </a:r>
          </a:p>
          <a:p>
            <a:pPr eaLnBrk="1" hangingPunct="1">
              <a:spcBef>
                <a:spcPct val="0"/>
              </a:spcBef>
              <a:buFontTx/>
              <a:buNone/>
            </a:pPr>
            <a:r>
              <a:rPr lang="en-US" altLang="en-US" sz="1600">
                <a:latin typeface="Lucida Console" pitchFamily="49" charset="0"/>
              </a:rPr>
              <a:t>  /dev/hda1     /           ext2     defaults          0 1</a:t>
            </a:r>
          </a:p>
          <a:p>
            <a:pPr eaLnBrk="1" hangingPunct="1">
              <a:spcBef>
                <a:spcPct val="0"/>
              </a:spcBef>
              <a:buFontTx/>
              <a:buNone/>
            </a:pPr>
            <a:r>
              <a:rPr lang="en-US" altLang="en-US" sz="1600">
                <a:latin typeface="Lucida Console" pitchFamily="49" charset="0"/>
              </a:rPr>
              <a:t>  /dev/sda1     /mnt/usb    auto     defaults          0 0</a:t>
            </a:r>
          </a:p>
          <a:p>
            <a:pPr eaLnBrk="1" hangingPunct="1">
              <a:spcBef>
                <a:spcPct val="0"/>
              </a:spcBef>
              <a:buFontTx/>
              <a:buNone/>
            </a:pPr>
            <a:r>
              <a:rPr lang="en-US" altLang="en-US" sz="1600">
                <a:latin typeface="Lucida Console" pitchFamily="49" charset="0"/>
              </a:rPr>
              <a:t>  none          /proc       proc     defaults          0 0</a:t>
            </a:r>
          </a:p>
          <a:p>
            <a:pPr eaLnBrk="1" hangingPunct="1">
              <a:spcBef>
                <a:spcPct val="0"/>
              </a:spcBef>
              <a:buFontTx/>
              <a:buNone/>
            </a:pPr>
            <a:r>
              <a:rPr lang="en-US" altLang="en-US" sz="1600">
                <a:latin typeface="Lucida Console" pitchFamily="49" charset="0"/>
              </a:rPr>
              <a:t>  /dev/hda2     swap        swap     defaults          0 0</a:t>
            </a:r>
          </a:p>
          <a:p>
            <a:pPr eaLnBrk="1" hangingPunct="1">
              <a:spcBef>
                <a:spcPct val="0"/>
              </a:spcBef>
              <a:buFontTx/>
              <a:buNone/>
            </a:pPr>
            <a:r>
              <a:rPr lang="en-US" altLang="en-US" sz="1600">
                <a:latin typeface="Lucida Console" pitchFamily="49" charset="0"/>
              </a:rPr>
              <a:t>  /dev/cdrom    /mnt/cdrom  iso9660  noauto,owner,ro   0 0</a:t>
            </a:r>
          </a:p>
          <a:p>
            <a:pPr eaLnBrk="1" hangingPunct="1">
              <a:spcBef>
                <a:spcPct val="0"/>
              </a:spcBef>
              <a:buFontTx/>
              <a:buNone/>
            </a:pPr>
            <a:r>
              <a:rPr lang="en-US" altLang="en-US" sz="1600">
                <a:latin typeface="Lucida Console" pitchFamily="49" charset="0"/>
              </a:rPr>
              <a:t>192.168.66.78:/var/www  /var/www  nfs  rw,soft,intr,suid 0 0</a:t>
            </a:r>
            <a:endParaRPr lang="en-US" altLang="en-US" sz="2000"/>
          </a:p>
        </p:txBody>
      </p:sp>
      <p:sp>
        <p:nvSpPr>
          <p:cNvPr id="24580" name="Text Box 4"/>
          <p:cNvSpPr txBox="1">
            <a:spLocks noChangeArrowheads="1"/>
          </p:cNvSpPr>
          <p:nvPr/>
        </p:nvSpPr>
        <p:spPr bwMode="auto">
          <a:xfrm>
            <a:off x="7164388" y="1412875"/>
            <a:ext cx="1808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b="1"/>
              <a:t>sap p.100-107 rg p.121</a:t>
            </a:r>
          </a:p>
        </p:txBody>
      </p:sp>
      <p:sp>
        <p:nvSpPr>
          <p:cNvPr id="24581" name="AutoShape 5"/>
          <p:cNvSpPr>
            <a:spLocks noChangeArrowheads="1"/>
          </p:cNvSpPr>
          <p:nvPr/>
        </p:nvSpPr>
        <p:spPr bwMode="auto">
          <a:xfrm>
            <a:off x="468313" y="5589588"/>
            <a:ext cx="1512887" cy="935037"/>
          </a:xfrm>
          <a:prstGeom prst="wedgeRectCallout">
            <a:avLst>
              <a:gd name="adj1" fmla="val 33630"/>
              <a:gd name="adj2" fmla="val -83444"/>
            </a:avLst>
          </a:prstGeom>
          <a:solidFill>
            <a:srgbClr val="FFFF99"/>
          </a:solidFill>
          <a:ln w="9525">
            <a:solidFill>
              <a:schemeClr val="tx1"/>
            </a:solidFill>
            <a:miter lim="800000"/>
            <a:headEnd/>
            <a:tailEnd/>
          </a:ln>
        </p:spPr>
        <p:txBody>
          <a:bodyPr/>
          <a:lstStyle/>
          <a:p>
            <a:pPr eaLnBrk="1" hangingPunct="1"/>
            <a:r>
              <a:rPr lang="en-US" altLang="en-US"/>
              <a:t>hostname, IP address, or FQDN</a:t>
            </a:r>
          </a:p>
        </p:txBody>
      </p:sp>
      <p:sp>
        <p:nvSpPr>
          <p:cNvPr id="24582" name="AutoShape 6"/>
          <p:cNvSpPr>
            <a:spLocks noChangeArrowheads="1"/>
          </p:cNvSpPr>
          <p:nvPr/>
        </p:nvSpPr>
        <p:spPr bwMode="auto">
          <a:xfrm>
            <a:off x="2627313" y="5805488"/>
            <a:ext cx="6048375" cy="719137"/>
          </a:xfrm>
          <a:prstGeom prst="wedgeRectCallout">
            <a:avLst>
              <a:gd name="adj1" fmla="val -25616"/>
              <a:gd name="adj2" fmla="val -114681"/>
            </a:avLst>
          </a:prstGeom>
          <a:solidFill>
            <a:srgbClr val="FFFF99"/>
          </a:solidFill>
          <a:ln w="9525">
            <a:solidFill>
              <a:schemeClr val="tx1"/>
            </a:solidFill>
            <a:miter lim="800000"/>
            <a:headEnd/>
            <a:tailEnd/>
          </a:ln>
        </p:spPr>
        <p:txBody>
          <a:bodyPr/>
          <a:lstStyle/>
          <a:p>
            <a:pPr eaLnBrk="1" hangingPunct="1"/>
            <a:r>
              <a:rPr lang="en-US" altLang="en-US"/>
              <a:t>local mount point must exist before /etc/fstab is read – </a:t>
            </a:r>
          </a:p>
          <a:p>
            <a:pPr eaLnBrk="1" hangingPunct="1"/>
            <a:r>
              <a:rPr lang="en-US" altLang="en-US"/>
              <a:t>if there are files here they will be invisible until unmounted</a:t>
            </a:r>
          </a:p>
        </p:txBody>
      </p:sp>
    </p:spTree>
    <p:extLst>
      <p:ext uri="{BB962C8B-B14F-4D97-AF65-F5344CB8AC3E}">
        <p14:creationId xmlns:p14="http://schemas.microsoft.com/office/powerpoint/2010/main" val="4169174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50825" y="333375"/>
            <a:ext cx="4176713" cy="768350"/>
          </a:xfrm>
        </p:spPr>
        <p:txBody>
          <a:bodyPr anchor="b"/>
          <a:lstStyle/>
          <a:p>
            <a:pPr eaLnBrk="1" hangingPunct="1"/>
            <a:r>
              <a:rPr lang="en-US" altLang="en-US"/>
              <a:t>Server-Side NFS</a:t>
            </a:r>
          </a:p>
        </p:txBody>
      </p:sp>
      <p:sp>
        <p:nvSpPr>
          <p:cNvPr id="25603" name="Rectangle 3"/>
          <p:cNvSpPr>
            <a:spLocks noGrp="1" noChangeArrowheads="1"/>
          </p:cNvSpPr>
          <p:nvPr>
            <p:ph type="body" idx="4294967295"/>
          </p:nvPr>
        </p:nvSpPr>
        <p:spPr>
          <a:xfrm>
            <a:off x="539750" y="1844675"/>
            <a:ext cx="8078788" cy="4187825"/>
          </a:xfrm>
        </p:spPr>
        <p:txBody>
          <a:bodyPr/>
          <a:lstStyle/>
          <a:p>
            <a:pPr eaLnBrk="1" hangingPunct="1">
              <a:buFontTx/>
              <a:buNone/>
            </a:pPr>
            <a:r>
              <a:rPr lang="en-US" altLang="en-US" sz="1800" b="1">
                <a:solidFill>
                  <a:schemeClr val="accent2"/>
                </a:solidFill>
                <a:latin typeface="Lucida Console" pitchFamily="49" charset="0"/>
              </a:rPr>
              <a:t>/etc/exports</a:t>
            </a:r>
            <a:r>
              <a:rPr lang="en-US" altLang="en-US" sz="2000"/>
              <a:t> – list of directories to export</a:t>
            </a:r>
          </a:p>
          <a:p>
            <a:pPr eaLnBrk="1" hangingPunct="1"/>
            <a:r>
              <a:rPr lang="en-US" altLang="en-US" sz="2000"/>
              <a:t>In its simplest form, only need to list the directory to be exported and the hosts permitted to use it:</a:t>
            </a:r>
          </a:p>
          <a:p>
            <a:pPr lvl="2" eaLnBrk="1" hangingPunct="1">
              <a:buFontTx/>
              <a:buNone/>
            </a:pPr>
            <a:r>
              <a:rPr lang="en-US" altLang="en-US" sz="1600">
                <a:latin typeface="Lucida Console" pitchFamily="49" charset="0"/>
              </a:rPr>
              <a:t>/var/www         192.168.76.54</a:t>
            </a:r>
          </a:p>
          <a:p>
            <a:pPr lvl="2" eaLnBrk="1" hangingPunct="1">
              <a:buFontTx/>
              <a:buNone/>
            </a:pPr>
            <a:r>
              <a:rPr lang="en-US" altLang="en-US" sz="1600">
                <a:latin typeface="Lucida Console" pitchFamily="49" charset="0"/>
              </a:rPr>
              <a:t>/var/spool/mail  workhorse</a:t>
            </a:r>
          </a:p>
          <a:p>
            <a:pPr eaLnBrk="1" hangingPunct="1">
              <a:buFontTx/>
              <a:buNone/>
            </a:pPr>
            <a:endParaRPr lang="en-US" altLang="en-US" sz="2000"/>
          </a:p>
          <a:p>
            <a:pPr eaLnBrk="1" hangingPunct="1">
              <a:buFontTx/>
              <a:buNone/>
            </a:pPr>
            <a:r>
              <a:rPr lang="en-US" altLang="en-US" sz="2000"/>
              <a:t>exportfs – command to export directories</a:t>
            </a:r>
          </a:p>
          <a:p>
            <a:pPr eaLnBrk="1" hangingPunct="1"/>
            <a:r>
              <a:rPr lang="en-US" altLang="en-US" sz="1800">
                <a:latin typeface="Lucida Console" pitchFamily="49" charset="0"/>
              </a:rPr>
              <a:t>rpc.mountd</a:t>
            </a:r>
            <a:r>
              <a:rPr lang="en-US" altLang="en-US" sz="2000"/>
              <a:t> refers to </a:t>
            </a:r>
            <a:r>
              <a:rPr lang="en-US" altLang="en-US" sz="1800">
                <a:latin typeface="Lucida Console" pitchFamily="49" charset="0"/>
              </a:rPr>
              <a:t>/var/lib/nfs/xtab</a:t>
            </a:r>
            <a:r>
              <a:rPr lang="en-US" altLang="en-US" sz="2000"/>
              <a:t> when deciding access privileges for a file system,</a:t>
            </a:r>
          </a:p>
          <a:p>
            <a:pPr eaLnBrk="1" hangingPunct="1"/>
            <a:r>
              <a:rPr lang="en-US" altLang="en-US" sz="2000" b="1">
                <a:solidFill>
                  <a:schemeClr val="accent2"/>
                </a:solidFill>
              </a:rPr>
              <a:t> </a:t>
            </a:r>
            <a:r>
              <a:rPr lang="en-US" altLang="en-US" sz="1800" b="1">
                <a:solidFill>
                  <a:schemeClr val="accent2"/>
                </a:solidFill>
                <a:latin typeface="Lucida Console" pitchFamily="49" charset="0"/>
              </a:rPr>
              <a:t>exportfs -r</a:t>
            </a:r>
            <a:r>
              <a:rPr lang="en-US" altLang="en-US" sz="2000"/>
              <a:t>  causes all directories listed in </a:t>
            </a:r>
            <a:r>
              <a:rPr lang="en-US" altLang="en-US" sz="1800">
                <a:latin typeface="Lucida Console" pitchFamily="49" charset="0"/>
              </a:rPr>
              <a:t>/etc/exports</a:t>
            </a:r>
            <a:r>
              <a:rPr lang="en-US" altLang="en-US" sz="2000"/>
              <a:t> to be exported by constructing a new export list in </a:t>
            </a:r>
            <a:r>
              <a:rPr lang="en-US" altLang="en-US" sz="1800">
                <a:latin typeface="Lucida Console" pitchFamily="49" charset="0"/>
              </a:rPr>
              <a:t>/var/lib/nfs/xtab</a:t>
            </a:r>
            <a:endParaRPr lang="en-US" altLang="en-US" sz="2000"/>
          </a:p>
        </p:txBody>
      </p:sp>
      <p:sp>
        <p:nvSpPr>
          <p:cNvPr id="25604" name="AutoShape 4"/>
          <p:cNvSpPr>
            <a:spLocks noChangeArrowheads="1"/>
          </p:cNvSpPr>
          <p:nvPr/>
        </p:nvSpPr>
        <p:spPr bwMode="auto">
          <a:xfrm>
            <a:off x="6261100" y="2997200"/>
            <a:ext cx="2089150" cy="936625"/>
          </a:xfrm>
          <a:prstGeom prst="wedgeRectCallout">
            <a:avLst>
              <a:gd name="adj1" fmla="val -107426"/>
              <a:gd name="adj2" fmla="val -31588"/>
            </a:avLst>
          </a:prstGeom>
          <a:solidFill>
            <a:srgbClr val="FFFF99"/>
          </a:solidFill>
          <a:ln w="9525">
            <a:solidFill>
              <a:schemeClr val="tx1"/>
            </a:solidFill>
            <a:miter lim="800000"/>
            <a:headEnd/>
            <a:tailEnd/>
          </a:ln>
        </p:spPr>
        <p:txBody>
          <a:bodyPr/>
          <a:lstStyle/>
          <a:p>
            <a:pPr eaLnBrk="1" hangingPunct="1"/>
            <a:r>
              <a:rPr lang="en-US" altLang="en-US"/>
              <a:t>IP address, NetAddress/mask </a:t>
            </a:r>
          </a:p>
          <a:p>
            <a:pPr eaLnBrk="1" hangingPunct="1"/>
            <a:r>
              <a:rPr lang="en-US" altLang="en-US"/>
              <a:t>hostname, FQDN</a:t>
            </a:r>
          </a:p>
        </p:txBody>
      </p:sp>
    </p:spTree>
    <p:extLst>
      <p:ext uri="{BB962C8B-B14F-4D97-AF65-F5344CB8AC3E}">
        <p14:creationId xmlns:p14="http://schemas.microsoft.com/office/powerpoint/2010/main" val="2315414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50825" y="333375"/>
            <a:ext cx="4608513" cy="768350"/>
          </a:xfrm>
        </p:spPr>
        <p:txBody>
          <a:bodyPr anchor="b"/>
          <a:lstStyle/>
          <a:p>
            <a:pPr eaLnBrk="1" hangingPunct="1"/>
            <a:r>
              <a:rPr lang="en-US" altLang="en-US"/>
              <a:t>/etc/exports </a:t>
            </a:r>
            <a:r>
              <a:rPr lang="en-US" altLang="en-US" i="1">
                <a:solidFill>
                  <a:srgbClr val="FA1C27"/>
                </a:solidFill>
              </a:rPr>
              <a:t>Warning</a:t>
            </a:r>
          </a:p>
        </p:txBody>
      </p:sp>
      <p:sp>
        <p:nvSpPr>
          <p:cNvPr id="26627" name="Rectangle 3"/>
          <p:cNvSpPr>
            <a:spLocks noGrp="1" noChangeArrowheads="1"/>
          </p:cNvSpPr>
          <p:nvPr>
            <p:ph type="body" idx="4294967295"/>
          </p:nvPr>
        </p:nvSpPr>
        <p:spPr>
          <a:xfrm>
            <a:off x="395288" y="1628775"/>
            <a:ext cx="8458200" cy="4187825"/>
          </a:xfrm>
        </p:spPr>
        <p:txBody>
          <a:bodyPr/>
          <a:lstStyle/>
          <a:p>
            <a:pPr eaLnBrk="1" hangingPunct="1">
              <a:lnSpc>
                <a:spcPct val="90000"/>
              </a:lnSpc>
              <a:buFontTx/>
              <a:buNone/>
            </a:pPr>
            <a:r>
              <a:rPr lang="en-US" altLang="en-US" sz="2000" b="1" i="1">
                <a:solidFill>
                  <a:schemeClr val="accent2"/>
                </a:solidFill>
              </a:rPr>
              <a:t>Be careful not to add extraneous spaces when editing /etc/exports </a:t>
            </a:r>
          </a:p>
          <a:p>
            <a:pPr eaLnBrk="1" hangingPunct="1">
              <a:lnSpc>
                <a:spcPct val="90000"/>
              </a:lnSpc>
            </a:pPr>
            <a:r>
              <a:rPr lang="en-US" altLang="en-US" sz="2000"/>
              <a:t>For instance, the following line in the /etc/exports file shares the directory with read and write permissions to a single host </a:t>
            </a:r>
          </a:p>
          <a:p>
            <a:pPr eaLnBrk="1" hangingPunct="1">
              <a:lnSpc>
                <a:spcPct val="90000"/>
              </a:lnSpc>
              <a:buFontTx/>
              <a:buNone/>
            </a:pPr>
            <a:r>
              <a:rPr lang="en-US" altLang="en-US" sz="2000">
                <a:latin typeface="Lucida Console" pitchFamily="49" charset="0"/>
              </a:rPr>
              <a:t>		</a:t>
            </a:r>
            <a:r>
              <a:rPr lang="en-US" altLang="en-US" sz="1800">
                <a:latin typeface="Lucida Console" pitchFamily="49" charset="0"/>
              </a:rPr>
              <a:t>/tmp/nfs/ client.example.com(rw)</a:t>
            </a:r>
          </a:p>
          <a:p>
            <a:pPr eaLnBrk="1" hangingPunct="1">
              <a:lnSpc>
                <a:spcPct val="90000"/>
              </a:lnSpc>
              <a:buFontTx/>
              <a:buNone/>
            </a:pPr>
            <a:endParaRPr lang="en-US" altLang="en-US" sz="1800">
              <a:latin typeface="Lucida Console" pitchFamily="49" charset="0"/>
            </a:endParaRPr>
          </a:p>
          <a:p>
            <a:pPr eaLnBrk="1" hangingPunct="1">
              <a:lnSpc>
                <a:spcPct val="90000"/>
              </a:lnSpc>
            </a:pPr>
            <a:r>
              <a:rPr lang="en-US" altLang="en-US" sz="2000"/>
              <a:t>on the other hand, the following line shares the directory to </a:t>
            </a:r>
            <a:r>
              <a:rPr lang="en-US" altLang="en-US" sz="2000" u="sng"/>
              <a:t>one host as read only</a:t>
            </a:r>
            <a:r>
              <a:rPr lang="en-US" altLang="en-US" sz="2000"/>
              <a:t> and shares it to the </a:t>
            </a:r>
            <a:r>
              <a:rPr lang="en-US" altLang="en-US" sz="2000" u="sng"/>
              <a:t>world as read+write</a:t>
            </a:r>
            <a:r>
              <a:rPr lang="en-US" altLang="en-US" sz="2000"/>
              <a:t> due to a single space character after the hostname.</a:t>
            </a:r>
          </a:p>
          <a:p>
            <a:pPr eaLnBrk="1" hangingPunct="1">
              <a:lnSpc>
                <a:spcPct val="90000"/>
              </a:lnSpc>
              <a:buFontTx/>
              <a:buNone/>
            </a:pPr>
            <a:r>
              <a:rPr lang="en-US" altLang="en-US" sz="2000"/>
              <a:t>		</a:t>
            </a:r>
            <a:r>
              <a:rPr lang="en-US" altLang="en-US" sz="1800">
                <a:latin typeface="Lucida Console" pitchFamily="49" charset="0"/>
              </a:rPr>
              <a:t>/tmp/nfs/ client.example.com (rw)</a:t>
            </a:r>
          </a:p>
          <a:p>
            <a:pPr eaLnBrk="1" hangingPunct="1">
              <a:lnSpc>
                <a:spcPct val="90000"/>
              </a:lnSpc>
            </a:pPr>
            <a:endParaRPr lang="en-US" altLang="en-US" sz="2000" b="1">
              <a:solidFill>
                <a:schemeClr val="accent2"/>
              </a:solidFill>
            </a:endParaRPr>
          </a:p>
          <a:p>
            <a:pPr eaLnBrk="1" hangingPunct="1">
              <a:lnSpc>
                <a:spcPct val="90000"/>
              </a:lnSpc>
              <a:buFontTx/>
              <a:buNone/>
            </a:pPr>
            <a:r>
              <a:rPr lang="en-US" altLang="en-US" sz="2000" b="1">
                <a:solidFill>
                  <a:schemeClr val="accent2"/>
                </a:solidFill>
              </a:rPr>
              <a:t>	check configured NFS shares:	</a:t>
            </a:r>
            <a:r>
              <a:rPr lang="en-US" altLang="en-US" sz="1800" b="1">
                <a:solidFill>
                  <a:schemeClr val="accent2"/>
                </a:solidFill>
                <a:latin typeface="Lucida Console" pitchFamily="49" charset="0"/>
              </a:rPr>
              <a:t>showmount -e &lt;hostname&gt;</a:t>
            </a:r>
          </a:p>
          <a:p>
            <a:pPr eaLnBrk="1" hangingPunct="1">
              <a:lnSpc>
                <a:spcPct val="90000"/>
              </a:lnSpc>
              <a:buFontTx/>
              <a:buNone/>
            </a:pPr>
            <a:r>
              <a:rPr lang="en-US" altLang="en-US" sz="2000" b="1">
                <a:solidFill>
                  <a:schemeClr val="accent2"/>
                </a:solidFill>
              </a:rPr>
              <a:t>	check with		</a:t>
            </a:r>
            <a:r>
              <a:rPr lang="en-US" altLang="en-US" sz="1800" b="1">
                <a:solidFill>
                  <a:schemeClr val="accent2"/>
                </a:solidFill>
                <a:latin typeface="Lucida Console" pitchFamily="49" charset="0"/>
              </a:rPr>
              <a:t>nfsstat –s	&lt;or&gt;	nfsstat -c </a:t>
            </a:r>
          </a:p>
        </p:txBody>
      </p:sp>
    </p:spTree>
    <p:extLst>
      <p:ext uri="{BB962C8B-B14F-4D97-AF65-F5344CB8AC3E}">
        <p14:creationId xmlns:p14="http://schemas.microsoft.com/office/powerpoint/2010/main" val="585862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6575425" cy="1023937"/>
          </a:xfrm>
        </p:spPr>
        <p:txBody>
          <a:bodyPr/>
          <a:lstStyle/>
          <a:p>
            <a:r>
              <a:rPr lang="en-US" dirty="0"/>
              <a:t>SMB/CIFS</a:t>
            </a:r>
          </a:p>
        </p:txBody>
      </p:sp>
      <p:sp>
        <p:nvSpPr>
          <p:cNvPr id="27651" name="Content Placeholder 2"/>
          <p:cNvSpPr>
            <a:spLocks noGrp="1"/>
          </p:cNvSpPr>
          <p:nvPr>
            <p:ph idx="1"/>
          </p:nvPr>
        </p:nvSpPr>
        <p:spPr/>
        <p:txBody>
          <a:bodyPr/>
          <a:lstStyle/>
          <a:p>
            <a:pPr>
              <a:spcBef>
                <a:spcPts val="1800"/>
              </a:spcBef>
            </a:pPr>
            <a:r>
              <a:rPr lang="en-US" dirty="0"/>
              <a:t>“samba”</a:t>
            </a:r>
          </a:p>
          <a:p>
            <a:pPr lvl="1">
              <a:spcBef>
                <a:spcPts val="600"/>
              </a:spcBef>
            </a:pPr>
            <a:r>
              <a:rPr lang="en-US" dirty="0"/>
              <a:t>Server Message Block protocol</a:t>
            </a:r>
          </a:p>
          <a:p>
            <a:pPr lvl="1">
              <a:spcBef>
                <a:spcPts val="600"/>
              </a:spcBef>
            </a:pPr>
            <a:r>
              <a:rPr lang="en-US" dirty="0"/>
              <a:t>Designed for Microsoft NetBIOS networking (before TCP/IP)</a:t>
            </a:r>
          </a:p>
          <a:p>
            <a:pPr lvl="1">
              <a:spcBef>
                <a:spcPts val="600"/>
              </a:spcBef>
            </a:pPr>
            <a:r>
              <a:rPr lang="en-US" dirty="0"/>
              <a:t>Still used by Linux clients to access shared printers controlled by Windows servers</a:t>
            </a:r>
          </a:p>
          <a:p>
            <a:pPr>
              <a:spcBef>
                <a:spcPts val="1800"/>
              </a:spcBef>
            </a:pPr>
            <a:r>
              <a:rPr lang="en-US" dirty="0"/>
              <a:t>Common Internet File System (CIFS)</a:t>
            </a:r>
          </a:p>
          <a:p>
            <a:pPr lvl="1">
              <a:spcBef>
                <a:spcPts val="600"/>
              </a:spcBef>
            </a:pPr>
            <a:r>
              <a:rPr lang="en-US" dirty="0"/>
              <a:t>Can be used to share folders on Windows servers with Linux clients</a:t>
            </a:r>
          </a:p>
          <a:p>
            <a:pPr lvl="1">
              <a:spcBef>
                <a:spcPts val="600"/>
              </a:spcBef>
            </a:pPr>
            <a:r>
              <a:rPr lang="en-US" dirty="0"/>
              <a:t>Requires special support and configuration</a:t>
            </a:r>
          </a:p>
        </p:txBody>
      </p:sp>
    </p:spTree>
    <p:extLst>
      <p:ext uri="{BB962C8B-B14F-4D97-AF65-F5344CB8AC3E}">
        <p14:creationId xmlns:p14="http://schemas.microsoft.com/office/powerpoint/2010/main" val="3351604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3675" y="179388"/>
            <a:ext cx="6575425" cy="1023937"/>
          </a:xfrm>
        </p:spPr>
        <p:txBody>
          <a:bodyPr/>
          <a:lstStyle/>
          <a:p>
            <a:r>
              <a:rPr lang="en-US"/>
              <a:t>WebDAV</a:t>
            </a:r>
          </a:p>
        </p:txBody>
      </p:sp>
      <p:sp>
        <p:nvSpPr>
          <p:cNvPr id="27651" name="Content Placeholder 2"/>
          <p:cNvSpPr>
            <a:spLocks noGrp="1"/>
          </p:cNvSpPr>
          <p:nvPr>
            <p:ph idx="1"/>
          </p:nvPr>
        </p:nvSpPr>
        <p:spPr/>
        <p:txBody>
          <a:bodyPr/>
          <a:lstStyle/>
          <a:p>
            <a:pPr>
              <a:spcBef>
                <a:spcPts val="1800"/>
              </a:spcBef>
            </a:pPr>
            <a:r>
              <a:rPr lang="en-US"/>
              <a:t>The WebDAV protocol is a popular option for accessing files remotely as it runs over the http/https protocols which are accessible from any location. </a:t>
            </a:r>
          </a:p>
          <a:p>
            <a:pPr>
              <a:spcBef>
                <a:spcPts val="1800"/>
              </a:spcBef>
            </a:pPr>
            <a:r>
              <a:rPr lang="en-US"/>
              <a:t>Web Distributed Authoring and Versioning (WebDAV) is an extension of the HTTP protocol to allow end users and applications to view and edit files.</a:t>
            </a:r>
          </a:p>
          <a:p>
            <a:pPr>
              <a:spcBef>
                <a:spcPts val="1800"/>
              </a:spcBef>
            </a:pPr>
            <a:r>
              <a:rPr lang="en-US"/>
              <a:t>WebDAV (RFC 4918) dates back to the late 90s. The versioning and configuration management piece of WebDAV (RFC 3253) and search capabilities (RFC 5323) were added as extensions.</a:t>
            </a:r>
          </a:p>
        </p:txBody>
      </p:sp>
    </p:spTree>
    <p:extLst>
      <p:ext uri="{BB962C8B-B14F-4D97-AF65-F5344CB8AC3E}">
        <p14:creationId xmlns:p14="http://schemas.microsoft.com/office/powerpoint/2010/main" val="3541189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3675" y="179388"/>
            <a:ext cx="6575425" cy="1023937"/>
          </a:xfrm>
        </p:spPr>
        <p:txBody>
          <a:bodyPr/>
          <a:lstStyle/>
          <a:p>
            <a:r>
              <a:rPr lang="en-US"/>
              <a:t>WebDAV</a:t>
            </a:r>
          </a:p>
        </p:txBody>
      </p:sp>
      <p:sp>
        <p:nvSpPr>
          <p:cNvPr id="3" name="Content Placeholder 2"/>
          <p:cNvSpPr>
            <a:spLocks noGrp="1"/>
          </p:cNvSpPr>
          <p:nvPr>
            <p:ph idx="1"/>
          </p:nvPr>
        </p:nvSpPr>
        <p:spPr>
          <a:xfrm>
            <a:off x="323850" y="1447800"/>
            <a:ext cx="8208963" cy="5076825"/>
          </a:xfrm>
        </p:spPr>
        <p:txBody>
          <a:bodyPr/>
          <a:lstStyle/>
          <a:p>
            <a:pPr>
              <a:defRPr/>
            </a:pPr>
            <a:r>
              <a:rPr lang="en-US" dirty="0"/>
              <a:t>WebDAV implementations can be quirky. Many servers and clients implement subsets or extended subsets of the multiple standards involved. </a:t>
            </a:r>
          </a:p>
          <a:p>
            <a:pPr>
              <a:defRPr/>
            </a:pPr>
            <a:r>
              <a:rPr lang="en-US" dirty="0"/>
              <a:t>Thus interoperability can’t be assumed; success depends on the platform, environment, and vendor-specific extensions.</a:t>
            </a:r>
          </a:p>
          <a:p>
            <a:pPr lvl="1">
              <a:defRPr/>
            </a:pPr>
            <a:r>
              <a:rPr lang="en-US" dirty="0"/>
              <a:t>The built-in Windows IIS WebDAV implementation does not support large file size transfers, enumeration of folders and group shares, Special File Name Characters, nor does it support several enhancements to the WebDAV standard.</a:t>
            </a:r>
          </a:p>
          <a:p>
            <a:pPr marL="98425" indent="0">
              <a:spcBef>
                <a:spcPts val="600"/>
              </a:spcBef>
              <a:buFontTx/>
              <a:buNone/>
              <a:defRPr/>
            </a:pPr>
            <a:r>
              <a:rPr lang="en-US" sz="1600" dirty="0">
                <a:hlinkClick r:id="rId2"/>
              </a:rPr>
              <a:t>https://www.comparitech.com/net-admin/webdav/https://en.wikipedia.org/wiki/Comparison_of_WebDAV_software</a:t>
            </a:r>
            <a:endParaRPr lang="en-US" sz="1600" dirty="0"/>
          </a:p>
          <a:p>
            <a:pPr marL="98425" indent="0">
              <a:spcBef>
                <a:spcPts val="600"/>
              </a:spcBef>
              <a:buFontTx/>
              <a:buNone/>
              <a:defRPr/>
            </a:pPr>
            <a:r>
              <a:rPr lang="en-US" sz="1600" dirty="0">
                <a:hlinkClick r:id="rId3"/>
              </a:rPr>
              <a:t>http://redmine.lighttpd.net/projects/1/wiki/Docs_ModWebDAV</a:t>
            </a:r>
            <a:endParaRPr lang="en-US" sz="1600" dirty="0"/>
          </a:p>
          <a:p>
            <a:pPr marL="98425" indent="0">
              <a:spcBef>
                <a:spcPts val="600"/>
              </a:spcBef>
              <a:buFontTx/>
              <a:buNone/>
              <a:defRPr/>
            </a:pPr>
            <a:r>
              <a:rPr lang="en-US" sz="1600" dirty="0">
                <a:hlinkClick r:id="rId4"/>
              </a:rPr>
              <a:t>https</a:t>
            </a:r>
            <a:r>
              <a:rPr lang="en-US" sz="1600">
                <a:hlinkClick r:id="rId4"/>
              </a:rPr>
              <a:t>://fossies.org/linux/lighttpd/doc/config/conf.d/webdav.conf</a:t>
            </a:r>
            <a:endParaRPr lang="en-US" sz="1600"/>
          </a:p>
          <a:p>
            <a:pPr marL="98425" indent="0">
              <a:spcBef>
                <a:spcPts val="600"/>
              </a:spcBef>
              <a:buFontTx/>
              <a:buNone/>
              <a:defRPr/>
            </a:pPr>
            <a:endParaRPr lang="en-US" sz="1600" dirty="0"/>
          </a:p>
        </p:txBody>
      </p:sp>
    </p:spTree>
    <p:extLst>
      <p:ext uri="{BB962C8B-B14F-4D97-AF65-F5344CB8AC3E}">
        <p14:creationId xmlns:p14="http://schemas.microsoft.com/office/powerpoint/2010/main" val="129478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9000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3675" y="179388"/>
            <a:ext cx="6575425" cy="1023937"/>
          </a:xfrm>
        </p:spPr>
        <p:txBody>
          <a:bodyPr/>
          <a:lstStyle/>
          <a:p>
            <a:r>
              <a:rPr lang="en-AU" altLang="en-US"/>
              <a:t>Automation</a:t>
            </a:r>
          </a:p>
        </p:txBody>
      </p:sp>
      <p:sp>
        <p:nvSpPr>
          <p:cNvPr id="11267" name="Rectangle 3"/>
          <p:cNvSpPr>
            <a:spLocks noGrp="1" noChangeArrowheads="1"/>
          </p:cNvSpPr>
          <p:nvPr>
            <p:ph idx="1"/>
          </p:nvPr>
        </p:nvSpPr>
        <p:spPr/>
        <p:txBody>
          <a:bodyPr/>
          <a:lstStyle/>
          <a:p>
            <a:r>
              <a:rPr lang="en-AU" altLang="en-US"/>
              <a:t>Configuring and maintaining any non-trivial network can be a heavy workload….</a:t>
            </a:r>
          </a:p>
          <a:p>
            <a:r>
              <a:rPr lang="en-AU" altLang="en-US"/>
              <a:t>Automation hides the effort required, increasing the </a:t>
            </a:r>
            <a:r>
              <a:rPr lang="ja-JP" altLang="en-AU">
                <a:ea typeface="MS PGothic" pitchFamily="34" charset="-128"/>
              </a:rPr>
              <a:t>“</a:t>
            </a:r>
            <a:r>
              <a:rPr lang="en-AU" altLang="ja-JP">
                <a:ea typeface="MS PGothic" pitchFamily="34" charset="-128"/>
              </a:rPr>
              <a:t>efficiency</a:t>
            </a:r>
            <a:r>
              <a:rPr lang="ja-JP" altLang="en-AU">
                <a:ea typeface="MS PGothic" pitchFamily="34" charset="-128"/>
              </a:rPr>
              <a:t>”</a:t>
            </a:r>
            <a:r>
              <a:rPr lang="en-AU" altLang="ja-JP">
                <a:ea typeface="MS PGothic" pitchFamily="34" charset="-128"/>
              </a:rPr>
              <a:t> of administrators</a:t>
            </a:r>
          </a:p>
          <a:p>
            <a:r>
              <a:rPr lang="en-AU" altLang="en-US"/>
              <a:t>But may increase reliance on net services - Therefore won’t work well if the network is unreliable!!</a:t>
            </a:r>
          </a:p>
          <a:p>
            <a:pPr lvl="1"/>
            <a:endParaRPr lang="en-AU" altLang="en-US"/>
          </a:p>
          <a:p>
            <a:pPr lvl="1"/>
            <a:r>
              <a:rPr lang="en-AU" altLang="en-US"/>
              <a:t>Lots of commercial tools from major manufacturers </a:t>
            </a:r>
            <a:br>
              <a:rPr lang="en-AU" altLang="en-US"/>
            </a:br>
            <a:r>
              <a:rPr lang="en-AU" altLang="en-US"/>
              <a:t>(Oracle, IBM, HP, etc.)</a:t>
            </a:r>
          </a:p>
          <a:p>
            <a:pPr lvl="1"/>
            <a:r>
              <a:rPr lang="en-AU" altLang="en-US"/>
              <a:t>CFengine is a popular open-source tool </a:t>
            </a:r>
          </a:p>
          <a:p>
            <a:pPr lvl="1"/>
            <a:r>
              <a:rPr lang="en-AU" altLang="en-US"/>
              <a:t>rdist, rsync, rcp can be used in tightly controlled environments </a:t>
            </a:r>
          </a:p>
          <a:p>
            <a:endParaRPr lang="en-AU" altLang="en-US"/>
          </a:p>
        </p:txBody>
      </p:sp>
    </p:spTree>
    <p:extLst>
      <p:ext uri="{BB962C8B-B14F-4D97-AF65-F5344CB8AC3E}">
        <p14:creationId xmlns:p14="http://schemas.microsoft.com/office/powerpoint/2010/main" val="2609768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93675" y="179388"/>
            <a:ext cx="6575425" cy="1023937"/>
          </a:xfrm>
        </p:spPr>
        <p:txBody>
          <a:bodyPr/>
          <a:lstStyle/>
          <a:p>
            <a:pPr eaLnBrk="1" hangingPunct="1"/>
            <a:r>
              <a:rPr lang="en-US" altLang="en-US"/>
              <a:t> /etc/sudoers </a:t>
            </a:r>
          </a:p>
        </p:txBody>
      </p:sp>
      <p:sp>
        <p:nvSpPr>
          <p:cNvPr id="35843" name="Content Placeholder 2"/>
          <p:cNvSpPr>
            <a:spLocks noGrp="1"/>
          </p:cNvSpPr>
          <p:nvPr>
            <p:ph idx="1"/>
          </p:nvPr>
        </p:nvSpPr>
        <p:spPr>
          <a:xfrm>
            <a:off x="228600" y="1447800"/>
            <a:ext cx="8001000" cy="3709392"/>
          </a:xfrm>
        </p:spPr>
        <p:txBody>
          <a:bodyPr/>
          <a:lstStyle/>
          <a:p>
            <a:pPr marL="0" indent="0" eaLnBrk="1" hangingPunct="1">
              <a:buFontTx/>
              <a:buNone/>
            </a:pPr>
            <a:r>
              <a:rPr lang="en-US" altLang="en-US" sz="2000"/>
              <a:t>The basic entry for a user looks like this:</a:t>
            </a:r>
          </a:p>
          <a:p>
            <a:pPr marL="0" indent="0" eaLnBrk="1" hangingPunct="1">
              <a:buFontTx/>
              <a:buNone/>
            </a:pPr>
            <a:r>
              <a:rPr lang="en-US" altLang="en-US" sz="2000" b="1"/>
              <a:t>		user hostlist = (userlist) commandlist</a:t>
            </a:r>
          </a:p>
          <a:p>
            <a:pPr marL="0" indent="0" eaLnBrk="1" hangingPunct="1">
              <a:buFontTx/>
              <a:buNone/>
            </a:pPr>
            <a:r>
              <a:rPr lang="en-US" altLang="en-US" sz="2000"/>
              <a:t>Typically you will find an entry like this:</a:t>
            </a:r>
          </a:p>
          <a:p>
            <a:pPr marL="0" indent="0" eaLnBrk="1" hangingPunct="1">
              <a:buFontTx/>
              <a:buNone/>
            </a:pPr>
            <a:r>
              <a:rPr lang="en-US" altLang="en-US" sz="2000">
                <a:latin typeface="Lucida Console" pitchFamily="49" charset="0"/>
              </a:rPr>
              <a:t>		root  ALL=(ALL) ALL</a:t>
            </a:r>
          </a:p>
          <a:p>
            <a:pPr marL="0" indent="0" eaLnBrk="1" hangingPunct="1">
              <a:buFontTx/>
              <a:buNone/>
            </a:pPr>
            <a:r>
              <a:rPr lang="en-US" altLang="en-US" sz="2000"/>
              <a:t>Which indicates that the user root on all hosts can run all commands as any user. </a:t>
            </a:r>
          </a:p>
          <a:p>
            <a:pPr marL="0" indent="0" eaLnBrk="1" hangingPunct="1">
              <a:buFontTx/>
              <a:buNone/>
            </a:pPr>
            <a:endParaRPr lang="en-US" altLang="en-US" sz="2000"/>
          </a:p>
          <a:p>
            <a:pPr eaLnBrk="1" hangingPunct="1">
              <a:defRPr/>
            </a:pPr>
            <a:r>
              <a:rPr lang="en-US" sz="2000"/>
              <a:t>To provide sudo access to a group, add the following line to the /etc/sudoers file.</a:t>
            </a:r>
          </a:p>
          <a:p>
            <a:pPr marL="0" indent="0" eaLnBrk="1" hangingPunct="1">
              <a:buFontTx/>
              <a:buNone/>
              <a:defRPr/>
            </a:pPr>
            <a:r>
              <a:rPr lang="en-US" sz="2000">
                <a:latin typeface="Lucida Console" pitchFamily="49" charset="0"/>
              </a:rPr>
              <a:t>	%admin ALL=(ALL) ALL</a:t>
            </a:r>
          </a:p>
          <a:p>
            <a:pPr marL="0" indent="0" eaLnBrk="1" hangingPunct="1">
              <a:buFontTx/>
              <a:buNone/>
            </a:pPr>
            <a:endParaRPr lang="en-US" altLang="en-US" sz="2000"/>
          </a:p>
        </p:txBody>
      </p:sp>
      <p:sp>
        <p:nvSpPr>
          <p:cNvPr id="2" name="TextBox 1">
            <a:extLst>
              <a:ext uri="{FF2B5EF4-FFF2-40B4-BE49-F238E27FC236}">
                <a16:creationId xmlns:a16="http://schemas.microsoft.com/office/drawing/2014/main" id="{2DD2187A-7910-E5AB-B879-0BE1F962FD20}"/>
              </a:ext>
            </a:extLst>
          </p:cNvPr>
          <p:cNvSpPr txBox="1"/>
          <p:nvPr/>
        </p:nvSpPr>
        <p:spPr>
          <a:xfrm>
            <a:off x="3851920" y="5229200"/>
            <a:ext cx="3685624" cy="1077218"/>
          </a:xfrm>
          <a:prstGeom prst="rect">
            <a:avLst/>
          </a:prstGeom>
          <a:solidFill>
            <a:srgbClr val="D7FBC3"/>
          </a:solidFill>
          <a:ln w="38100">
            <a:solidFill>
              <a:srgbClr val="C00000"/>
            </a:solidFill>
          </a:ln>
        </p:spPr>
        <p:txBody>
          <a:bodyPr wrap="none" rtlCol="0">
            <a:spAutoFit/>
          </a:bodyPr>
          <a:lstStyle/>
          <a:p>
            <a:pPr marL="0" marR="0" lvl="0" indent="0" algn="l" defTabSz="914400" rtl="0" eaLnBrk="0" fontAlgn="base" latinLnBrk="0" hangingPunct="0">
              <a:lnSpc>
                <a:spcPct val="100000"/>
              </a:lnSpc>
              <a:spcBef>
                <a:spcPts val="6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mn-ea"/>
                <a:cs typeface="+mn-cs"/>
              </a:rPr>
              <a:t>Best Practice: </a:t>
            </a:r>
          </a:p>
          <a:p>
            <a:pPr marL="457200" marR="0" lvl="1" indent="0" algn="l" defTabSz="914400" rtl="0" eaLnBrk="0" fontAlgn="base" latinLnBrk="0" hangingPunct="0">
              <a:lnSpc>
                <a:spcPct val="100000"/>
              </a:lnSpc>
              <a:spcBef>
                <a:spcPts val="6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mn-ea"/>
                <a:cs typeface="+mn-cs"/>
              </a:rPr>
              <a:t>Assign users to groups</a:t>
            </a:r>
          </a:p>
          <a:p>
            <a:pPr marL="457200" marR="0" lvl="1" indent="0" algn="l" defTabSz="914400" rtl="0" eaLnBrk="0" fontAlgn="base" latinLnBrk="0" hangingPunct="0">
              <a:lnSpc>
                <a:spcPct val="100000"/>
              </a:lnSpc>
              <a:spcBef>
                <a:spcPts val="6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mn-ea"/>
                <a:cs typeface="+mn-cs"/>
              </a:rPr>
              <a:t>Assign privileges to groups</a:t>
            </a:r>
            <a:endParaRPr kumimoji="0" lang="en-GB" sz="1800" b="1"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346870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93675" y="179388"/>
            <a:ext cx="6575425" cy="1023937"/>
          </a:xfrm>
        </p:spPr>
        <p:txBody>
          <a:bodyPr/>
          <a:lstStyle/>
          <a:p>
            <a:pPr eaLnBrk="1" hangingPunct="1"/>
            <a:r>
              <a:rPr lang="en-US" altLang="en-US"/>
              <a:t>/etc/sudoers</a:t>
            </a:r>
          </a:p>
        </p:txBody>
      </p:sp>
      <p:sp>
        <p:nvSpPr>
          <p:cNvPr id="22531" name="Content Placeholder 2"/>
          <p:cNvSpPr>
            <a:spLocks noGrp="1"/>
          </p:cNvSpPr>
          <p:nvPr>
            <p:ph idx="1"/>
          </p:nvPr>
        </p:nvSpPr>
        <p:spPr/>
        <p:txBody>
          <a:bodyPr/>
          <a:lstStyle/>
          <a:p>
            <a:pPr eaLnBrk="1" hangingPunct="1">
              <a:defRPr/>
            </a:pPr>
            <a:r>
              <a:rPr lang="en-US" sz="2000" dirty="0"/>
              <a:t>allow the user </a:t>
            </a:r>
            <a:r>
              <a:rPr lang="en-US" sz="2000" dirty="0" err="1"/>
              <a:t>mary</a:t>
            </a:r>
            <a:r>
              <a:rPr lang="en-US" sz="2000" dirty="0"/>
              <a:t> to issue a command without having to issue a password. Add</a:t>
            </a:r>
          </a:p>
          <a:p>
            <a:pPr marL="0" indent="0" eaLnBrk="1" hangingPunct="1">
              <a:buFontTx/>
              <a:buNone/>
              <a:defRPr/>
            </a:pPr>
            <a:r>
              <a:rPr lang="en-US" sz="2000" dirty="0">
                <a:latin typeface="Lucida Console" pitchFamily="49" charset="0"/>
              </a:rPr>
              <a:t>	</a:t>
            </a:r>
            <a:r>
              <a:rPr lang="en-US" sz="2000" dirty="0" err="1">
                <a:latin typeface="Lucida Console" pitchFamily="49" charset="0"/>
              </a:rPr>
              <a:t>mary</a:t>
            </a:r>
            <a:r>
              <a:rPr lang="en-US" sz="2000" dirty="0">
                <a:latin typeface="Lucida Console" pitchFamily="49" charset="0"/>
              </a:rPr>
              <a:t> ALL = NOPASSWD: /</a:t>
            </a:r>
            <a:r>
              <a:rPr lang="en-US" sz="2000" dirty="0" err="1">
                <a:latin typeface="Lucida Console" pitchFamily="49" charset="0"/>
              </a:rPr>
              <a:t>usr</a:t>
            </a:r>
            <a:r>
              <a:rPr lang="en-US" sz="2000" dirty="0">
                <a:latin typeface="Lucida Console" pitchFamily="49" charset="0"/>
              </a:rPr>
              <a:t>/</a:t>
            </a:r>
            <a:r>
              <a:rPr lang="en-US" sz="2000" dirty="0" err="1">
                <a:latin typeface="Lucida Console" pitchFamily="49" charset="0"/>
              </a:rPr>
              <a:t>sbin</a:t>
            </a:r>
            <a:r>
              <a:rPr lang="en-US" sz="2000" dirty="0">
                <a:latin typeface="Lucida Console" pitchFamily="49" charset="0"/>
              </a:rPr>
              <a:t>/synaptic</a:t>
            </a:r>
          </a:p>
          <a:p>
            <a:pPr marL="98425" indent="0" eaLnBrk="1" hangingPunct="1">
              <a:buNone/>
              <a:defRPr/>
            </a:pPr>
            <a:r>
              <a:rPr lang="en-US" sz="2000" dirty="0"/>
              <a:t>to the /</a:t>
            </a:r>
            <a:r>
              <a:rPr lang="en-US" sz="2000" dirty="0" err="1"/>
              <a:t>etc</a:t>
            </a:r>
            <a:r>
              <a:rPr lang="en-US" sz="2000" dirty="0"/>
              <a:t>/</a:t>
            </a:r>
            <a:r>
              <a:rPr lang="en-US" sz="2000" dirty="0" err="1"/>
              <a:t>sudoers</a:t>
            </a:r>
            <a:r>
              <a:rPr lang="en-US" sz="2000" dirty="0"/>
              <a:t> file. Now the user </a:t>
            </a:r>
            <a:r>
              <a:rPr lang="en-US" sz="2000" dirty="0" err="1"/>
              <a:t>mary</a:t>
            </a:r>
            <a:r>
              <a:rPr lang="en-US" sz="2000" dirty="0"/>
              <a:t> can run synaptic by entering </a:t>
            </a:r>
            <a:r>
              <a:rPr lang="en-US" sz="2000" dirty="0" err="1">
                <a:latin typeface="Lucida Console" pitchFamily="49" charset="0"/>
              </a:rPr>
              <a:t>sudo</a:t>
            </a:r>
            <a:r>
              <a:rPr lang="en-US" sz="2000" dirty="0">
                <a:latin typeface="Lucida Console" pitchFamily="49" charset="0"/>
              </a:rPr>
              <a:t> synaptic </a:t>
            </a:r>
            <a:r>
              <a:rPr lang="en-US" sz="2000" dirty="0"/>
              <a:t>but will not be prompted for a </a:t>
            </a:r>
            <a:r>
              <a:rPr lang="en-US" sz="2000"/>
              <a:t>password.</a:t>
            </a:r>
          </a:p>
          <a:p>
            <a:pPr marL="98425" indent="0" eaLnBrk="1" hangingPunct="1">
              <a:buNone/>
              <a:defRPr/>
            </a:pPr>
            <a:endParaRPr lang="en-US" sz="2000"/>
          </a:p>
          <a:p>
            <a:pPr eaLnBrk="1" hangingPunct="1">
              <a:defRPr/>
            </a:pPr>
            <a:r>
              <a:rPr lang="en-US" sz="2000"/>
              <a:t>comment out an entry by adding a "#" at the beginning of the line.</a:t>
            </a:r>
          </a:p>
          <a:p>
            <a:pPr eaLnBrk="1" hangingPunct="1">
              <a:defRPr/>
            </a:pPr>
            <a:endParaRPr lang="en-US" sz="2000"/>
          </a:p>
          <a:p>
            <a:pPr marL="98425" indent="0" eaLnBrk="1" hangingPunct="1">
              <a:buNone/>
              <a:defRPr/>
            </a:pPr>
            <a:endParaRPr lang="en-US" sz="2000" dirty="0"/>
          </a:p>
          <a:p>
            <a:pPr eaLnBrk="1" hangingPunct="1">
              <a:defRPr/>
            </a:pPr>
            <a:endParaRPr lang="en-US" sz="2000" dirty="0"/>
          </a:p>
        </p:txBody>
      </p:sp>
    </p:spTree>
    <p:extLst>
      <p:ext uri="{BB962C8B-B14F-4D97-AF65-F5344CB8AC3E}">
        <p14:creationId xmlns:p14="http://schemas.microsoft.com/office/powerpoint/2010/main" val="3345021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93675" y="179388"/>
            <a:ext cx="6575425" cy="1023937"/>
          </a:xfrm>
        </p:spPr>
        <p:txBody>
          <a:bodyPr/>
          <a:lstStyle/>
          <a:p>
            <a:pPr eaLnBrk="1" hangingPunct="1"/>
            <a:r>
              <a:rPr lang="en-US" altLang="en-US"/>
              <a:t>sudo</a:t>
            </a:r>
          </a:p>
        </p:txBody>
      </p:sp>
      <p:sp>
        <p:nvSpPr>
          <p:cNvPr id="23555" name="Content Placeholder 2"/>
          <p:cNvSpPr>
            <a:spLocks noGrp="1"/>
          </p:cNvSpPr>
          <p:nvPr>
            <p:ph idx="1"/>
          </p:nvPr>
        </p:nvSpPr>
        <p:spPr>
          <a:xfrm>
            <a:off x="250825" y="1697038"/>
            <a:ext cx="8466138" cy="4525962"/>
          </a:xfrm>
        </p:spPr>
        <p:txBody>
          <a:bodyPr/>
          <a:lstStyle/>
          <a:p>
            <a:pPr eaLnBrk="1" hangingPunct="1">
              <a:defRPr/>
            </a:pPr>
            <a:endParaRPr lang="en-US" sz="2000" dirty="0"/>
          </a:p>
          <a:p>
            <a:pPr marL="0" indent="0" eaLnBrk="1" hangingPunct="1">
              <a:buFontTx/>
              <a:buNone/>
              <a:defRPr/>
            </a:pPr>
            <a:r>
              <a:rPr lang="en-US" sz="2000" dirty="0">
                <a:hlinkClick r:id="rId2"/>
              </a:rPr>
              <a:t>http://www.linux.com/learn/tutorials/306766:linux-101-introduction-to-sudo</a:t>
            </a:r>
            <a:endParaRPr lang="en-US" sz="2000" dirty="0"/>
          </a:p>
          <a:p>
            <a:pPr marL="0" indent="0" eaLnBrk="1" hangingPunct="1">
              <a:buFontTx/>
              <a:buNone/>
              <a:defRPr/>
            </a:pPr>
            <a:endParaRPr lang="en-US" sz="2000" dirty="0"/>
          </a:p>
          <a:p>
            <a:pPr eaLnBrk="1" hangingPunct="1">
              <a:defRPr/>
            </a:pPr>
            <a:r>
              <a:rPr lang="en-US" sz="2000"/>
              <a:t>keep </a:t>
            </a:r>
            <a:r>
              <a:rPr lang="en-US" sz="2000" dirty="0"/>
              <a:t>track of this - lots of links at the bottom</a:t>
            </a:r>
          </a:p>
          <a:p>
            <a:pPr marL="0" indent="0" eaLnBrk="1" hangingPunct="1">
              <a:buFontTx/>
              <a:buNone/>
              <a:defRPr/>
            </a:pPr>
            <a:r>
              <a:rPr lang="en-US" sz="2000" dirty="0">
                <a:hlinkClick r:id="rId3"/>
              </a:rPr>
              <a:t>http://www.cyberciti.biz/faq/linux-sudo-configuration-howto/</a:t>
            </a:r>
            <a:endParaRPr lang="en-US" sz="2000" dirty="0"/>
          </a:p>
          <a:p>
            <a:pPr eaLnBrk="1" hangingPunct="1">
              <a:defRPr/>
            </a:pPr>
            <a:endParaRPr lang="en-US" sz="2000" dirty="0"/>
          </a:p>
          <a:p>
            <a:pPr eaLnBrk="1" hangingPunct="1">
              <a:defRPr/>
            </a:pPr>
            <a:r>
              <a:rPr lang="en-US" sz="2000" dirty="0" err="1"/>
              <a:t>youtube</a:t>
            </a:r>
            <a:endParaRPr lang="en-US" sz="2000" dirty="0"/>
          </a:p>
          <a:p>
            <a:pPr marL="0" indent="0" eaLnBrk="1" hangingPunct="1">
              <a:buFontTx/>
              <a:buNone/>
              <a:defRPr/>
            </a:pPr>
            <a:r>
              <a:rPr lang="en-US" sz="2000" dirty="0">
                <a:hlinkClick r:id="rId4"/>
              </a:rPr>
              <a:t>http://www.youtube.com/watch?v=hv3QxFfkW-8</a:t>
            </a:r>
            <a:endParaRPr lang="en-US" sz="2000" dirty="0"/>
          </a:p>
          <a:p>
            <a:pPr marL="0" indent="0" eaLnBrk="1" hangingPunct="1">
              <a:buFontTx/>
              <a:buNone/>
              <a:defRPr/>
            </a:pPr>
            <a:r>
              <a:rPr lang="en-US" sz="2000" dirty="0">
                <a:hlinkClick r:id="rId5"/>
              </a:rPr>
              <a:t>http</a:t>
            </a:r>
            <a:r>
              <a:rPr lang="en-US" sz="2000">
                <a:hlinkClick r:id="rId5"/>
              </a:rPr>
              <a:t>://www.youtube.com/watch?v=BPMNofGgD4Y</a:t>
            </a:r>
            <a:endParaRPr lang="en-US" sz="2000"/>
          </a:p>
          <a:p>
            <a:pPr marL="0" indent="0" eaLnBrk="1" hangingPunct="1">
              <a:buFontTx/>
              <a:buNone/>
              <a:defRPr/>
            </a:pPr>
            <a:endParaRPr lang="en-US" sz="2000" dirty="0"/>
          </a:p>
          <a:p>
            <a:pPr eaLnBrk="1" hangingPunct="1">
              <a:defRPr/>
            </a:pPr>
            <a:endParaRPr lang="en-US" dirty="0"/>
          </a:p>
          <a:p>
            <a:pPr eaLnBrk="1" hangingPunct="1">
              <a:defRPr/>
            </a:pPr>
            <a:endParaRPr lang="en-US" dirty="0"/>
          </a:p>
        </p:txBody>
      </p:sp>
    </p:spTree>
    <p:extLst>
      <p:ext uri="{BB962C8B-B14F-4D97-AF65-F5344CB8AC3E}">
        <p14:creationId xmlns:p14="http://schemas.microsoft.com/office/powerpoint/2010/main" val="1130726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400301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51074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79388" y="188913"/>
            <a:ext cx="6945312" cy="1223962"/>
          </a:xfrm>
        </p:spPr>
        <p:txBody>
          <a:bodyPr/>
          <a:lstStyle/>
          <a:p>
            <a:pPr eaLnBrk="1" hangingPunct="1"/>
            <a:r>
              <a:rPr lang="en-AU" altLang="en-US"/>
              <a:t>Things of Special interest</a:t>
            </a:r>
            <a:br>
              <a:rPr lang="en-AU" altLang="en-US"/>
            </a:br>
            <a:r>
              <a:rPr lang="en-AU" altLang="en-US"/>
              <a:t> to SysAdmins</a:t>
            </a:r>
          </a:p>
        </p:txBody>
      </p:sp>
      <p:sp>
        <p:nvSpPr>
          <p:cNvPr id="4099" name="Rectangle 3"/>
          <p:cNvSpPr>
            <a:spLocks noGrp="1" noChangeArrowheads="1"/>
          </p:cNvSpPr>
          <p:nvPr>
            <p:ph type="body" idx="4294967295"/>
          </p:nvPr>
        </p:nvSpPr>
        <p:spPr>
          <a:xfrm>
            <a:off x="539750" y="1700213"/>
            <a:ext cx="8424863" cy="4752975"/>
          </a:xfrm>
        </p:spPr>
        <p:txBody>
          <a:bodyPr/>
          <a:lstStyle/>
          <a:p>
            <a:pPr eaLnBrk="1" hangingPunct="1"/>
            <a:r>
              <a:rPr lang="en-AU" altLang="en-US" b="1"/>
              <a:t>Logs and Audit Trails</a:t>
            </a:r>
          </a:p>
          <a:p>
            <a:pPr lvl="1" eaLnBrk="1" hangingPunct="1"/>
            <a:r>
              <a:rPr lang="en-AU" altLang="en-US" sz="2200"/>
              <a:t>A detailed list of actions recorded by OS</a:t>
            </a:r>
          </a:p>
          <a:p>
            <a:pPr lvl="1" eaLnBrk="1" hangingPunct="1"/>
            <a:r>
              <a:rPr lang="en-AU" altLang="en-US" sz="2200"/>
              <a:t>File system Logs used to reinstate data</a:t>
            </a:r>
          </a:p>
          <a:p>
            <a:pPr lvl="1" eaLnBrk="1" hangingPunct="1"/>
            <a:r>
              <a:rPr lang="en-AU" altLang="en-US" sz="2200"/>
              <a:t>Usage Logs used for billing</a:t>
            </a:r>
          </a:p>
          <a:p>
            <a:pPr lvl="1" eaLnBrk="1" hangingPunct="1"/>
            <a:r>
              <a:rPr lang="en-AU" altLang="en-US" sz="2200"/>
              <a:t>Auditing used for security</a:t>
            </a:r>
          </a:p>
          <a:p>
            <a:pPr lvl="2" eaLnBrk="1" hangingPunct="1"/>
            <a:r>
              <a:rPr lang="en-AU" altLang="en-US" sz="2200"/>
              <a:t>Trace source of activity</a:t>
            </a:r>
          </a:p>
          <a:p>
            <a:pPr lvl="2" eaLnBrk="1" hangingPunct="1"/>
            <a:r>
              <a:rPr lang="en-AU" altLang="en-US" sz="2200"/>
              <a:t>Provide non-repudiation</a:t>
            </a:r>
          </a:p>
          <a:p>
            <a:pPr eaLnBrk="1" hangingPunct="1"/>
            <a:r>
              <a:rPr lang="en-US" altLang="en-US" b="1"/>
              <a:t>Review high priority messages:</a:t>
            </a:r>
          </a:p>
          <a:p>
            <a:pPr lvl="1" eaLnBrk="1" hangingPunct="1"/>
            <a:r>
              <a:rPr lang="en-US" altLang="en-US" sz="2200"/>
              <a:t>failed logins </a:t>
            </a:r>
          </a:p>
          <a:p>
            <a:pPr lvl="1" eaLnBrk="1" hangingPunct="1"/>
            <a:r>
              <a:rPr lang="en-US" altLang="en-US" sz="2200"/>
              <a:t>full disks</a:t>
            </a:r>
          </a:p>
          <a:p>
            <a:pPr lvl="1" eaLnBrk="1" hangingPunct="1"/>
            <a:r>
              <a:rPr lang="en-US" altLang="en-US" sz="2200"/>
              <a:t>repeated messages</a:t>
            </a:r>
          </a:p>
        </p:txBody>
      </p:sp>
      <p:sp>
        <p:nvSpPr>
          <p:cNvPr id="4100" name="TextBox 1"/>
          <p:cNvSpPr txBox="1">
            <a:spLocks noChangeArrowheads="1"/>
          </p:cNvSpPr>
          <p:nvPr/>
        </p:nvSpPr>
        <p:spPr bwMode="auto">
          <a:xfrm>
            <a:off x="6156325" y="3573463"/>
            <a:ext cx="2454275" cy="646112"/>
          </a:xfrm>
          <a:prstGeom prst="rect">
            <a:avLst/>
          </a:prstGeom>
          <a:solidFill>
            <a:srgbClr val="FFFF00"/>
          </a:solidFill>
          <a:ln w="38100">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My-tiny.net</a:t>
            </a:r>
          </a:p>
          <a:p>
            <a:r>
              <a:rPr lang="en-US" b="1"/>
              <a:t>Orientation::Logfiles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3675" y="179388"/>
            <a:ext cx="6575425" cy="1023937"/>
          </a:xfrm>
        </p:spPr>
        <p:txBody>
          <a:bodyPr/>
          <a:lstStyle/>
          <a:p>
            <a:pPr eaLnBrk="1" hangingPunct="1"/>
            <a:r>
              <a:rPr lang="en-US" altLang="en-US"/>
              <a:t>System Logging</a:t>
            </a:r>
          </a:p>
        </p:txBody>
      </p:sp>
      <p:sp>
        <p:nvSpPr>
          <p:cNvPr id="13315" name="Rectangle 3"/>
          <p:cNvSpPr>
            <a:spLocks noGrp="1" noChangeArrowheads="1"/>
          </p:cNvSpPr>
          <p:nvPr>
            <p:ph idx="1"/>
          </p:nvPr>
        </p:nvSpPr>
        <p:spPr>
          <a:xfrm>
            <a:off x="468313" y="1557338"/>
            <a:ext cx="8064500" cy="4679950"/>
          </a:xfrm>
        </p:spPr>
        <p:txBody>
          <a:bodyPr/>
          <a:lstStyle/>
          <a:p>
            <a:pPr marL="0" indent="0" eaLnBrk="1" hangingPunct="1">
              <a:buFontTx/>
              <a:buNone/>
              <a:defRPr/>
            </a:pPr>
            <a:r>
              <a:rPr lang="en-US" b="1" dirty="0" err="1">
                <a:latin typeface="Lucida Grande" charset="0"/>
              </a:rPr>
              <a:t>syslogd</a:t>
            </a:r>
            <a:r>
              <a:rPr lang="en-US" b="1" dirty="0"/>
              <a:t> - system logging daemon</a:t>
            </a:r>
          </a:p>
          <a:p>
            <a:pPr eaLnBrk="1" hangingPunct="1">
              <a:defRPr/>
            </a:pPr>
            <a:r>
              <a:rPr lang="en-US" dirty="0"/>
              <a:t>System log messages are normally written to files in </a:t>
            </a:r>
            <a:r>
              <a:rPr lang="en-US" dirty="0">
                <a:latin typeface="Courier" pitchFamily="49" charset="0"/>
              </a:rPr>
              <a:t>/</a:t>
            </a:r>
            <a:r>
              <a:rPr lang="en-US" dirty="0" err="1">
                <a:latin typeface="Courier" pitchFamily="49" charset="0"/>
              </a:rPr>
              <a:t>var</a:t>
            </a:r>
            <a:r>
              <a:rPr lang="en-US" dirty="0">
                <a:latin typeface="Courier" pitchFamily="49" charset="0"/>
              </a:rPr>
              <a:t>/log</a:t>
            </a:r>
            <a:endParaRPr lang="en-US" dirty="0"/>
          </a:p>
          <a:p>
            <a:pPr eaLnBrk="1" hangingPunct="1">
              <a:defRPr/>
            </a:pPr>
            <a:endParaRPr lang="en-US" dirty="0"/>
          </a:p>
          <a:p>
            <a:pPr eaLnBrk="1" hangingPunct="1">
              <a:defRPr/>
            </a:pPr>
            <a:r>
              <a:rPr lang="en-US" dirty="0"/>
              <a:t>Rules for logging are specified in </a:t>
            </a:r>
            <a:r>
              <a:rPr lang="en-US" dirty="0">
                <a:latin typeface="Courier" pitchFamily="49" charset="0"/>
              </a:rPr>
              <a:t>/</a:t>
            </a:r>
            <a:r>
              <a:rPr lang="en-US" dirty="0" err="1">
                <a:latin typeface="Courier" pitchFamily="49" charset="0"/>
              </a:rPr>
              <a:t>etc</a:t>
            </a:r>
            <a:r>
              <a:rPr lang="en-US" dirty="0">
                <a:latin typeface="Courier" pitchFamily="49" charset="0"/>
              </a:rPr>
              <a:t>/</a:t>
            </a:r>
            <a:r>
              <a:rPr lang="en-US" dirty="0" err="1">
                <a:latin typeface="Courier" pitchFamily="49" charset="0"/>
              </a:rPr>
              <a:t>syslog.conf</a:t>
            </a:r>
            <a:r>
              <a:rPr lang="en-US" dirty="0"/>
              <a:t> in the form of</a:t>
            </a:r>
          </a:p>
          <a:p>
            <a:pPr lvl="1" eaLnBrk="1" hangingPunct="1">
              <a:buFontTx/>
              <a:buNone/>
              <a:defRPr/>
            </a:pPr>
            <a:r>
              <a:rPr lang="en-US" b="1" dirty="0" err="1">
                <a:solidFill>
                  <a:schemeClr val="accent2"/>
                </a:solidFill>
                <a:latin typeface="Lucida Console" pitchFamily="49" charset="0"/>
              </a:rPr>
              <a:t>facility.priority</a:t>
            </a:r>
            <a:r>
              <a:rPr lang="en-US" b="1" dirty="0">
                <a:solidFill>
                  <a:schemeClr val="accent2"/>
                </a:solidFill>
                <a:latin typeface="Lucida Console" pitchFamily="49" charset="0"/>
              </a:rPr>
              <a:t>	action</a:t>
            </a:r>
          </a:p>
          <a:p>
            <a:pPr lvl="1" eaLnBrk="1" hangingPunct="1">
              <a:buFontTx/>
              <a:buNone/>
              <a:defRPr/>
            </a:pPr>
            <a:r>
              <a:rPr lang="en-US" b="1" dirty="0">
                <a:solidFill>
                  <a:srgbClr val="C00000"/>
                </a:solidFill>
                <a:latin typeface="Lucida Console" pitchFamily="49" charset="0"/>
              </a:rPr>
              <a:t>mail.info		/</a:t>
            </a:r>
            <a:r>
              <a:rPr lang="en-US" b="1" dirty="0" err="1">
                <a:solidFill>
                  <a:srgbClr val="C00000"/>
                </a:solidFill>
                <a:latin typeface="Lucida Console" pitchFamily="49" charset="0"/>
              </a:rPr>
              <a:t>var</a:t>
            </a:r>
            <a:r>
              <a:rPr lang="en-US" b="1" dirty="0">
                <a:solidFill>
                  <a:srgbClr val="C00000"/>
                </a:solidFill>
                <a:latin typeface="Lucida Console" pitchFamily="49" charset="0"/>
              </a:rPr>
              <a:t>/log/</a:t>
            </a:r>
            <a:r>
              <a:rPr lang="en-US" b="1" dirty="0" err="1">
                <a:solidFill>
                  <a:srgbClr val="C00000"/>
                </a:solidFill>
                <a:latin typeface="Lucida Console" pitchFamily="49" charset="0"/>
              </a:rPr>
              <a:t>maillog</a:t>
            </a:r>
            <a:endParaRPr lang="en-US" b="1" dirty="0">
              <a:solidFill>
                <a:srgbClr val="C00000"/>
              </a:solidFill>
              <a:latin typeface="Lucida Console" pitchFamily="49" charset="0"/>
            </a:endParaRPr>
          </a:p>
          <a:p>
            <a:pPr lvl="1" eaLnBrk="1" hangingPunct="1">
              <a:buFontTx/>
              <a:buNone/>
              <a:defRPr/>
            </a:pPr>
            <a:r>
              <a:rPr lang="en-US" b="1" dirty="0">
                <a:solidFill>
                  <a:srgbClr val="C00000"/>
                </a:solidFill>
                <a:latin typeface="Lucida Console" pitchFamily="49" charset="0"/>
              </a:rPr>
              <a:t>*.</a:t>
            </a:r>
            <a:r>
              <a:rPr lang="en-US" b="1" dirty="0" err="1">
                <a:solidFill>
                  <a:srgbClr val="C00000"/>
                </a:solidFill>
                <a:latin typeface="Lucida Console" pitchFamily="49" charset="0"/>
              </a:rPr>
              <a:t>emerg</a:t>
            </a:r>
            <a:r>
              <a:rPr lang="en-US" b="1" dirty="0">
                <a:solidFill>
                  <a:srgbClr val="C00000"/>
                </a:solidFill>
                <a:latin typeface="Lucida Console" pitchFamily="49" charset="0"/>
              </a:rPr>
              <a:t>          	@mothership.mydomain.org</a:t>
            </a:r>
          </a:p>
          <a:p>
            <a:pPr lvl="1" eaLnBrk="1" hangingPunct="1">
              <a:buFontTx/>
              <a:buNone/>
              <a:defRPr/>
            </a:pPr>
            <a:endParaRPr lang="en-US" b="1" dirty="0">
              <a:solidFill>
                <a:srgbClr val="C00000"/>
              </a:solidFill>
              <a:latin typeface="Lucida Console" pitchFamily="49" charset="0"/>
            </a:endParaRPr>
          </a:p>
          <a:p>
            <a:pPr marL="620713" lvl="1" indent="0" eaLnBrk="1" hangingPunct="1">
              <a:buFontTx/>
              <a:buNone/>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9750" y="1628775"/>
            <a:ext cx="7654925" cy="4572000"/>
          </a:xfrm>
        </p:spPr>
        <p:txBody>
          <a:bodyPr/>
          <a:lstStyle/>
          <a:p>
            <a:pPr>
              <a:spcBef>
                <a:spcPts val="1800"/>
              </a:spcBef>
              <a:defRPr/>
            </a:pPr>
            <a:r>
              <a:rPr lang="en-US" dirty="0"/>
              <a:t>Whenever </a:t>
            </a:r>
            <a:r>
              <a:rPr lang="en-US" dirty="0" err="1"/>
              <a:t>syslogd</a:t>
            </a:r>
            <a:r>
              <a:rPr lang="en-US" dirty="0"/>
              <a:t> receives a log message, it acts based on the message's type (or </a:t>
            </a:r>
            <a:r>
              <a:rPr lang="en-US" b="1" dirty="0">
                <a:solidFill>
                  <a:srgbClr val="C00000"/>
                </a:solidFill>
              </a:rPr>
              <a:t>facility</a:t>
            </a:r>
            <a:r>
              <a:rPr lang="en-US" dirty="0"/>
              <a:t>) and its </a:t>
            </a:r>
            <a:r>
              <a:rPr lang="en-US" b="1" dirty="0">
                <a:solidFill>
                  <a:srgbClr val="C00000"/>
                </a:solidFill>
              </a:rPr>
              <a:t>priority</a:t>
            </a:r>
            <a:r>
              <a:rPr lang="en-US" dirty="0"/>
              <a:t>. </a:t>
            </a:r>
          </a:p>
          <a:p>
            <a:pPr>
              <a:spcBef>
                <a:spcPts val="1800"/>
              </a:spcBef>
              <a:defRPr/>
            </a:pPr>
            <a:r>
              <a:rPr lang="en-US" b="1" dirty="0">
                <a:solidFill>
                  <a:srgbClr val="C00000"/>
                </a:solidFill>
              </a:rPr>
              <a:t>Facilities</a:t>
            </a:r>
            <a:r>
              <a:rPr lang="en-US" dirty="0">
                <a:solidFill>
                  <a:srgbClr val="C00000"/>
                </a:solidFill>
              </a:rPr>
              <a:t> </a:t>
            </a:r>
            <a:r>
              <a:rPr lang="en-US" dirty="0"/>
              <a:t>are simply categories. Linux facilities are </a:t>
            </a:r>
            <a:br>
              <a:rPr lang="en-US" dirty="0"/>
            </a:br>
            <a:r>
              <a:rPr lang="en-US" dirty="0" err="1">
                <a:solidFill>
                  <a:schemeClr val="tx1"/>
                </a:solidFill>
              </a:rPr>
              <a:t>auth</a:t>
            </a:r>
            <a:r>
              <a:rPr lang="en-US" dirty="0">
                <a:solidFill>
                  <a:schemeClr val="tx1"/>
                </a:solidFill>
              </a:rPr>
              <a:t>, </a:t>
            </a:r>
            <a:r>
              <a:rPr lang="en-US" dirty="0" err="1">
                <a:solidFill>
                  <a:schemeClr val="tx1"/>
                </a:solidFill>
              </a:rPr>
              <a:t>authpriv</a:t>
            </a:r>
            <a:r>
              <a:rPr lang="en-US" dirty="0">
                <a:solidFill>
                  <a:schemeClr val="tx1"/>
                </a:solidFill>
              </a:rPr>
              <a:t>, </a:t>
            </a:r>
            <a:r>
              <a:rPr lang="en-US" dirty="0" err="1">
                <a:solidFill>
                  <a:schemeClr val="tx1"/>
                </a:solidFill>
              </a:rPr>
              <a:t>cron</a:t>
            </a:r>
            <a:r>
              <a:rPr lang="en-US" dirty="0">
                <a:solidFill>
                  <a:schemeClr val="tx1"/>
                </a:solidFill>
              </a:rPr>
              <a:t>, </a:t>
            </a:r>
            <a:r>
              <a:rPr lang="en-US" dirty="0" err="1">
                <a:solidFill>
                  <a:schemeClr val="tx1"/>
                </a:solidFill>
              </a:rPr>
              <a:t>dæmon</a:t>
            </a:r>
            <a:r>
              <a:rPr lang="en-US" dirty="0">
                <a:solidFill>
                  <a:schemeClr val="tx1"/>
                </a:solidFill>
              </a:rPr>
              <a:t>, kern, </a:t>
            </a:r>
            <a:r>
              <a:rPr lang="en-US" dirty="0" err="1">
                <a:solidFill>
                  <a:schemeClr val="tx1"/>
                </a:solidFill>
              </a:rPr>
              <a:t>lpr</a:t>
            </a:r>
            <a:r>
              <a:rPr lang="en-US" dirty="0">
                <a:solidFill>
                  <a:schemeClr val="tx1"/>
                </a:solidFill>
              </a:rPr>
              <a:t>, mail, news, syslog, user, UUCP </a:t>
            </a:r>
            <a:r>
              <a:rPr lang="en-US" dirty="0"/>
              <a:t>and </a:t>
            </a:r>
            <a:r>
              <a:rPr lang="en-US" dirty="0">
                <a:solidFill>
                  <a:schemeClr val="tx1"/>
                </a:solidFill>
              </a:rPr>
              <a:t>local0</a:t>
            </a:r>
            <a:r>
              <a:rPr lang="en-US" dirty="0"/>
              <a:t> through </a:t>
            </a:r>
            <a:r>
              <a:rPr lang="en-US" dirty="0">
                <a:solidFill>
                  <a:schemeClr val="tx1"/>
                </a:solidFill>
              </a:rPr>
              <a:t>local7</a:t>
            </a:r>
            <a:r>
              <a:rPr lang="en-US" dirty="0"/>
              <a:t>.</a:t>
            </a:r>
          </a:p>
          <a:p>
            <a:pPr>
              <a:spcBef>
                <a:spcPts val="1800"/>
              </a:spcBef>
              <a:defRPr/>
            </a:pPr>
            <a:r>
              <a:rPr lang="en-US" b="1" dirty="0">
                <a:solidFill>
                  <a:srgbClr val="C00000"/>
                </a:solidFill>
              </a:rPr>
              <a:t>Priorities</a:t>
            </a:r>
            <a:r>
              <a:rPr lang="en-US" dirty="0"/>
              <a:t> are hierarchical. Linux priorities are </a:t>
            </a:r>
            <a:r>
              <a:rPr lang="en-US" dirty="0">
                <a:solidFill>
                  <a:schemeClr val="tx1"/>
                </a:solidFill>
              </a:rPr>
              <a:t>debug, info, notice, warning, err, </a:t>
            </a:r>
            <a:r>
              <a:rPr lang="en-US" dirty="0" err="1">
                <a:solidFill>
                  <a:schemeClr val="tx1"/>
                </a:solidFill>
              </a:rPr>
              <a:t>crit</a:t>
            </a:r>
            <a:r>
              <a:rPr lang="en-US" dirty="0">
                <a:solidFill>
                  <a:schemeClr val="tx1"/>
                </a:solidFill>
              </a:rPr>
              <a:t>, alert, </a:t>
            </a:r>
            <a:r>
              <a:rPr lang="en-US" dirty="0" err="1">
                <a:solidFill>
                  <a:schemeClr val="tx1"/>
                </a:solidFill>
              </a:rPr>
              <a:t>emerg</a:t>
            </a:r>
            <a:r>
              <a:rPr lang="en-US" dirty="0">
                <a:solidFill>
                  <a:schemeClr val="tx1"/>
                </a:solidFill>
              </a:rPr>
              <a:t> </a:t>
            </a:r>
            <a:r>
              <a:rPr lang="en-US" dirty="0"/>
              <a:t>(in increasing order of urgency) </a:t>
            </a:r>
          </a:p>
          <a:p>
            <a:pPr marL="98425" indent="0">
              <a:buFontTx/>
              <a:buNone/>
              <a:defRPr/>
            </a:pPr>
            <a:endParaRPr lang="en-US" dirty="0"/>
          </a:p>
        </p:txBody>
      </p:sp>
      <p:sp>
        <p:nvSpPr>
          <p:cNvPr id="6147" name="Title 3"/>
          <p:cNvSpPr>
            <a:spLocks noGrp="1"/>
          </p:cNvSpPr>
          <p:nvPr>
            <p:ph type="title"/>
          </p:nvPr>
        </p:nvSpPr>
        <p:spPr>
          <a:xfrm>
            <a:off x="193675" y="179388"/>
            <a:ext cx="6575425" cy="1023937"/>
          </a:xfrm>
        </p:spPr>
        <p:txBody>
          <a:bodyPr/>
          <a:lstStyle/>
          <a:p>
            <a:r>
              <a:rPr lang="en-US" b="1">
                <a:latin typeface="Lucida Grande" charset="0"/>
              </a:rPr>
              <a:t>syslogd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228600" y="1447800"/>
            <a:ext cx="8736013" cy="5005388"/>
          </a:xfrm>
        </p:spPr>
        <p:txBody>
          <a:bodyPr/>
          <a:lstStyle/>
          <a:p>
            <a:r>
              <a:rPr lang="en-US"/>
              <a:t>Note that facility and priority are set by the programs that generate messages or the system administrator</a:t>
            </a:r>
          </a:p>
          <a:p>
            <a:pPr lvl="1" eaLnBrk="1" hangingPunct="1">
              <a:buFontTx/>
              <a:buNone/>
            </a:pPr>
            <a:r>
              <a:rPr lang="en-US" b="1">
                <a:solidFill>
                  <a:schemeClr val="accent2"/>
                </a:solidFill>
                <a:latin typeface="Lucida Console" pitchFamily="49" charset="0"/>
              </a:rPr>
              <a:t>facility.priority	action</a:t>
            </a:r>
          </a:p>
          <a:p>
            <a:pPr lvl="1" eaLnBrk="1" hangingPunct="1">
              <a:buFontTx/>
              <a:buNone/>
            </a:pPr>
            <a:r>
              <a:rPr lang="en-US" b="1">
                <a:solidFill>
                  <a:srgbClr val="C00000"/>
                </a:solidFill>
                <a:latin typeface="Lucida Console" pitchFamily="49" charset="0"/>
              </a:rPr>
              <a:t>mail.info		/var/log/maillog</a:t>
            </a:r>
          </a:p>
          <a:p>
            <a:pPr lvl="1" eaLnBrk="1" hangingPunct="1">
              <a:buFontTx/>
              <a:buNone/>
            </a:pPr>
            <a:r>
              <a:rPr lang="en-US" b="1">
                <a:solidFill>
                  <a:srgbClr val="C00000"/>
                </a:solidFill>
                <a:latin typeface="Lucida Console" pitchFamily="49" charset="0"/>
              </a:rPr>
              <a:t>*.emerg          	@mothership.mydomain.org</a:t>
            </a:r>
          </a:p>
          <a:p>
            <a:endParaRPr lang="en-US" sz="1600">
              <a:hlinkClick r:id="rId2"/>
            </a:endParaRPr>
          </a:p>
          <a:p>
            <a:r>
              <a:rPr lang="en-US"/>
              <a:t>In practice, most log messages are written to files. If you list the full path to a filename as a line's action in syslog.conf, messages that match that line will be appended to that file. (If the file doesn't exist, syslog will create it.) </a:t>
            </a:r>
            <a:endParaRPr lang="en-US">
              <a:hlinkClick r:id="rId2"/>
            </a:endParaRPr>
          </a:p>
          <a:p>
            <a:endParaRPr lang="en-US" sz="1600">
              <a:hlinkClick r:id="rId2"/>
            </a:endParaRPr>
          </a:p>
          <a:p>
            <a:r>
              <a:rPr lang="en-US" sz="1600">
                <a:hlinkClick r:id="rId2"/>
              </a:rPr>
              <a:t>https://www.linuxjournal.com/article/5476</a:t>
            </a:r>
            <a:endParaRPr lang="en-US" sz="1600"/>
          </a:p>
          <a:p>
            <a:r>
              <a:rPr lang="en-US" sz="1600"/>
              <a:t>syslog Configuration - by Mick Bauer Dec 1, 2001</a:t>
            </a:r>
          </a:p>
          <a:p>
            <a:endParaRPr lang="en-US"/>
          </a:p>
        </p:txBody>
      </p:sp>
      <p:sp>
        <p:nvSpPr>
          <p:cNvPr id="7171" name="Title 3"/>
          <p:cNvSpPr>
            <a:spLocks noGrp="1"/>
          </p:cNvSpPr>
          <p:nvPr>
            <p:ph type="title"/>
          </p:nvPr>
        </p:nvSpPr>
        <p:spPr>
          <a:xfrm>
            <a:off x="193675" y="179388"/>
            <a:ext cx="6575425" cy="1023937"/>
          </a:xfrm>
        </p:spPr>
        <p:txBody>
          <a:bodyPr/>
          <a:lstStyle/>
          <a:p>
            <a:endParaRPr lang="en-US"/>
          </a:p>
        </p:txBody>
      </p:sp>
    </p:spTree>
  </p:cSld>
  <p:clrMapOvr>
    <a:masterClrMapping/>
  </p:clrMapOvr>
</p:sld>
</file>

<file path=ppt/theme/theme1.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O_CompTIA_Visuals_Template.pptx" id="{1CEDCDFF-DC4F-454A-B15A-2F51278AE62E}" vid="{91153F74-20C9-427D-B9CD-29CB0F3238D1}"/>
    </a:ext>
  </a:extLst>
</a:theme>
</file>

<file path=ppt/theme/theme4.xml><?xml version="1.0" encoding="utf-8"?>
<a:theme xmlns:a="http://schemas.openxmlformats.org/drawingml/2006/main" name="4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4205</TotalTime>
  <Words>3334</Words>
  <Application>Microsoft Office PowerPoint</Application>
  <PresentationFormat>On-screen Show (4:3)</PresentationFormat>
  <Paragraphs>389</Paragraphs>
  <Slides>43</Slides>
  <Notes>9</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43</vt:i4>
      </vt:variant>
    </vt:vector>
  </HeadingPairs>
  <TitlesOfParts>
    <vt:vector size="60" baseType="lpstr">
      <vt:lpstr>Arial Unicode MS</vt:lpstr>
      <vt:lpstr>Arial</vt:lpstr>
      <vt:lpstr>Calibri</vt:lpstr>
      <vt:lpstr>Courier</vt:lpstr>
      <vt:lpstr>Courier New</vt:lpstr>
      <vt:lpstr>Lucida Console</vt:lpstr>
      <vt:lpstr>Lucida Grande</vt:lpstr>
      <vt:lpstr>Myriad Pro</vt:lpstr>
      <vt:lpstr>Tahoma</vt:lpstr>
      <vt:lpstr>Times</vt:lpstr>
      <vt:lpstr>Times New Roman</vt:lpstr>
      <vt:lpstr>Wingdings</vt:lpstr>
      <vt:lpstr>1_APU Clean</vt:lpstr>
      <vt:lpstr>3_APU Clean</vt:lpstr>
      <vt:lpstr>3_LO-CompTIA</vt:lpstr>
      <vt:lpstr>4_APU Clean</vt:lpstr>
      <vt:lpstr>2_APU Clean</vt:lpstr>
      <vt:lpstr>System and Network Administration</vt:lpstr>
      <vt:lpstr>PowerPoint Presentation</vt:lpstr>
      <vt:lpstr>Things of Special interest to SysAdmins</vt:lpstr>
      <vt:lpstr>Automation</vt:lpstr>
      <vt:lpstr>PowerPoint Presentation</vt:lpstr>
      <vt:lpstr>Things of Special interest  to SysAdmins</vt:lpstr>
      <vt:lpstr>System Logging</vt:lpstr>
      <vt:lpstr>syslogd</vt:lpstr>
      <vt:lpstr>PowerPoint Presentation</vt:lpstr>
      <vt:lpstr>PowerPoint Presentation</vt:lpstr>
      <vt:lpstr>Centralized syslog Server</vt:lpstr>
      <vt:lpstr>Centralized syslog Server</vt:lpstr>
      <vt:lpstr>Centralized syslog Server</vt:lpstr>
      <vt:lpstr>Logging Policies</vt:lpstr>
      <vt:lpstr>PowerPoint Presentation</vt:lpstr>
      <vt:lpstr>Regular Expressions</vt:lpstr>
      <vt:lpstr>Regular Expressions</vt:lpstr>
      <vt:lpstr>Regular Expressions: Logfile Analysis</vt:lpstr>
      <vt:lpstr>Regular Expressions: Logfile Analysis</vt:lpstr>
      <vt:lpstr>Regular Expressions: Logfile Analysis</vt:lpstr>
      <vt:lpstr>Regular Expressions: Logfile Analysis</vt:lpstr>
      <vt:lpstr>PowerPoint Presentation</vt:lpstr>
      <vt:lpstr>Virtual servers, NFS, and cron</vt:lpstr>
      <vt:lpstr>PowerPoint Presentation</vt:lpstr>
      <vt:lpstr>Executing Scheduled Tasks</vt:lpstr>
      <vt:lpstr>PowerPoint Presentation</vt:lpstr>
      <vt:lpstr>PowerPoint Presentation</vt:lpstr>
      <vt:lpstr>PowerPoint Presentation</vt:lpstr>
      <vt:lpstr>PowerPoint Presentation</vt:lpstr>
      <vt:lpstr>Network File Systems</vt:lpstr>
      <vt:lpstr>SSH</vt:lpstr>
      <vt:lpstr>PowerPoint Presentation</vt:lpstr>
      <vt:lpstr>NFS Client</vt:lpstr>
      <vt:lpstr>Server-Side NFS</vt:lpstr>
      <vt:lpstr>/etc/exports Warning</vt:lpstr>
      <vt:lpstr>SMB/CIFS</vt:lpstr>
      <vt:lpstr>WebDAV</vt:lpstr>
      <vt:lpstr>WebDAV</vt:lpstr>
      <vt:lpstr>PowerPoint Presentation</vt:lpstr>
      <vt:lpstr> /etc/sudoers </vt:lpstr>
      <vt:lpstr>/etc/sudoers</vt:lpstr>
      <vt:lpstr>sudo</vt:lpstr>
      <vt:lpstr>PowerPoint Presentation</vt:lpstr>
    </vt:vector>
  </TitlesOfParts>
  <Company>Henry Linger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Thomas ODaniel</cp:lastModifiedBy>
  <cp:revision>380</cp:revision>
  <cp:lastPrinted>2007-07-15T04:59:23Z</cp:lastPrinted>
  <dcterms:modified xsi:type="dcterms:W3CDTF">2022-09-07T22:31:03Z</dcterms:modified>
</cp:coreProperties>
</file>