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1afeec40c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1afeec40c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afeec40c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1afeec40c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afeec40c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afeec40c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1a0d923d71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1a0d923d71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21c52a76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21c52a76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1c52a764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21c52a764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1a0d923d71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1a0d923d71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1f193989b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1f193989b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25b2dffe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25b2dffe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2627e998d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2627e998d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a0d923d71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1a0d923d71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2627e998d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2627e998d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25b2dffe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25b2dffe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a0d923d71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a0d923d71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a0d923d71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a0d923d71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afeec40c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1afeec40c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a0d923d71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a0d923d71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afeec40c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1afeec40c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afeec40c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afeec40c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1afeec40c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afeec40c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kaggle.com/tunguz/bank-marketing-data-set"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5.png"/><Relationship Id="rId5"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3.png"/><Relationship Id="rId5" Type="http://schemas.openxmlformats.org/officeDocument/2006/relationships/image" Target="../media/image28.png"/><Relationship Id="rId6"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7.png"/><Relationship Id="rId5" Type="http://schemas.openxmlformats.org/officeDocument/2006/relationships/image" Target="../media/image31.png"/><Relationship Id="rId6"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tunguz/bank-marketing-data-set"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3.png"/><Relationship Id="rId6"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02550" y="327951"/>
            <a:ext cx="4619400" cy="2029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Optimización Campañas de Marketing Bancario</a:t>
            </a:r>
            <a:endParaRPr/>
          </a:p>
        </p:txBody>
      </p:sp>
      <p:sp>
        <p:nvSpPr>
          <p:cNvPr id="278" name="Google Shape;278;p13"/>
          <p:cNvSpPr txBox="1"/>
          <p:nvPr>
            <p:ph idx="1" type="subTitle"/>
          </p:nvPr>
        </p:nvSpPr>
        <p:spPr>
          <a:xfrm>
            <a:off x="652550" y="2514000"/>
            <a:ext cx="2304900" cy="43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Data Science </a:t>
            </a:r>
            <a:r>
              <a:rPr lang="es"/>
              <a:t>Project</a:t>
            </a:r>
            <a:endParaRPr/>
          </a:p>
        </p:txBody>
      </p:sp>
      <p:sp>
        <p:nvSpPr>
          <p:cNvPr id="279" name="Google Shape;279;p13"/>
          <p:cNvSpPr txBox="1"/>
          <p:nvPr>
            <p:ph idx="1" type="subTitle"/>
          </p:nvPr>
        </p:nvSpPr>
        <p:spPr>
          <a:xfrm>
            <a:off x="3141000" y="2730700"/>
            <a:ext cx="2304900" cy="13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Team:</a:t>
            </a:r>
            <a:endParaRPr/>
          </a:p>
          <a:p>
            <a:pPr indent="-330200" lvl="0" marL="457200" rtl="0" algn="l">
              <a:spcBef>
                <a:spcPts val="0"/>
              </a:spcBef>
              <a:spcAft>
                <a:spcPts val="0"/>
              </a:spcAft>
              <a:buSzPts val="1600"/>
              <a:buChar char="●"/>
            </a:pPr>
            <a:r>
              <a:rPr lang="es"/>
              <a:t>Cáceres Nahuel</a:t>
            </a:r>
            <a:endParaRPr/>
          </a:p>
          <a:p>
            <a:pPr indent="-330200" lvl="0" marL="457200" rtl="0" algn="l">
              <a:spcBef>
                <a:spcPts val="0"/>
              </a:spcBef>
              <a:spcAft>
                <a:spcPts val="0"/>
              </a:spcAft>
              <a:buSzPts val="1600"/>
              <a:buChar char="●"/>
            </a:pPr>
            <a:r>
              <a:rPr lang="es"/>
              <a:t>Cisterna Emiliano</a:t>
            </a:r>
            <a:endParaRPr/>
          </a:p>
          <a:p>
            <a:pPr indent="-330200" lvl="0" marL="457200" rtl="0" algn="l">
              <a:spcBef>
                <a:spcPts val="0"/>
              </a:spcBef>
              <a:spcAft>
                <a:spcPts val="0"/>
              </a:spcAft>
              <a:buSzPts val="1600"/>
              <a:buChar char="●"/>
            </a:pPr>
            <a:r>
              <a:rPr lang="es"/>
              <a:t>Robles Iván</a:t>
            </a:r>
            <a:endParaRPr/>
          </a:p>
        </p:txBody>
      </p:sp>
      <p:sp>
        <p:nvSpPr>
          <p:cNvPr id="280" name="Google Shape;280;p13"/>
          <p:cNvSpPr txBox="1"/>
          <p:nvPr/>
        </p:nvSpPr>
        <p:spPr>
          <a:xfrm>
            <a:off x="0" y="4693450"/>
            <a:ext cx="5990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50">
                <a:solidFill>
                  <a:schemeClr val="lt1"/>
                </a:solidFill>
                <a:highlight>
                  <a:schemeClr val="accent3"/>
                </a:highlight>
              </a:rPr>
              <a:t>[Moro et al., 2014] S. Moro, P. Cortez y P. Rita. Un enfoque basado en datos para predecir el éxito del telemarketing bancario. Decision Support Systems, Elsevier, 62:22-31, junio de 2014</a:t>
            </a:r>
            <a:endParaRPr>
              <a:solidFill>
                <a:schemeClr val="lt1"/>
              </a:solidFill>
              <a:highlight>
                <a:schemeClr val="accent3"/>
              </a:highlight>
            </a:endParaRPr>
          </a:p>
        </p:txBody>
      </p:sp>
      <p:sp>
        <p:nvSpPr>
          <p:cNvPr id="281" name="Google Shape;281;p13"/>
          <p:cNvSpPr txBox="1"/>
          <p:nvPr>
            <p:ph idx="1" type="subTitle"/>
          </p:nvPr>
        </p:nvSpPr>
        <p:spPr>
          <a:xfrm>
            <a:off x="151300" y="4198750"/>
            <a:ext cx="2559600" cy="43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Coder House - Abril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2"/>
          <p:cNvSpPr txBox="1"/>
          <p:nvPr/>
        </p:nvSpPr>
        <p:spPr>
          <a:xfrm>
            <a:off x="0" y="53325"/>
            <a:ext cx="636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solidFill>
                  <a:schemeClr val="lt1"/>
                </a:solidFill>
                <a:latin typeface="Maven Pro"/>
                <a:ea typeface="Maven Pro"/>
                <a:cs typeface="Maven Pro"/>
                <a:sym typeface="Maven Pro"/>
              </a:rPr>
              <a:t>Descripción de los Datos relevantes</a:t>
            </a:r>
            <a:endParaRPr sz="1000"/>
          </a:p>
        </p:txBody>
      </p:sp>
      <p:sp>
        <p:nvSpPr>
          <p:cNvPr id="366" name="Google Shape;366;p22"/>
          <p:cNvSpPr txBox="1"/>
          <p:nvPr/>
        </p:nvSpPr>
        <p:spPr>
          <a:xfrm>
            <a:off x="7004450" y="161025"/>
            <a:ext cx="19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latin typeface="Maven Pro"/>
                <a:ea typeface="Maven Pro"/>
                <a:cs typeface="Maven Pro"/>
                <a:sym typeface="Maven Pro"/>
              </a:rPr>
              <a:t>Análisis Univariado</a:t>
            </a:r>
            <a:endParaRPr/>
          </a:p>
        </p:txBody>
      </p:sp>
      <p:sp>
        <p:nvSpPr>
          <p:cNvPr id="367" name="Google Shape;367;p22"/>
          <p:cNvSpPr txBox="1"/>
          <p:nvPr>
            <p:ph type="title"/>
          </p:nvPr>
        </p:nvSpPr>
        <p:spPr>
          <a:xfrm>
            <a:off x="254300" y="828975"/>
            <a:ext cx="3482400" cy="481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s" sz="1800"/>
              <a:t>Atributo:</a:t>
            </a:r>
            <a:r>
              <a:rPr lang="es" sz="1800"/>
              <a:t> Mes último contacto - (Categórica)</a:t>
            </a:r>
            <a:endParaRPr sz="1800"/>
          </a:p>
        </p:txBody>
      </p:sp>
      <p:sp>
        <p:nvSpPr>
          <p:cNvPr id="368" name="Google Shape;368;p22"/>
          <p:cNvSpPr txBox="1"/>
          <p:nvPr/>
        </p:nvSpPr>
        <p:spPr>
          <a:xfrm>
            <a:off x="512200" y="1647000"/>
            <a:ext cx="3436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Nunito"/>
                <a:ea typeface="Nunito"/>
                <a:cs typeface="Nunito"/>
                <a:sym typeface="Nunito"/>
              </a:rPr>
              <a:t>Se puede apreciar que los llamados de los últimos contactos se realizaron en ciertos meses, lo que puede evaluarse como la actividad bancaria</a:t>
            </a:r>
            <a:endParaRPr>
              <a:solidFill>
                <a:schemeClr val="lt1"/>
              </a:solidFill>
              <a:latin typeface="Nunito"/>
              <a:ea typeface="Nunito"/>
              <a:cs typeface="Nunito"/>
              <a:sym typeface="Nunito"/>
            </a:endParaRPr>
          </a:p>
        </p:txBody>
      </p:sp>
      <p:pic>
        <p:nvPicPr>
          <p:cNvPr id="369" name="Google Shape;369;p22"/>
          <p:cNvPicPr preferRelativeResize="0"/>
          <p:nvPr/>
        </p:nvPicPr>
        <p:blipFill>
          <a:blip r:embed="rId3">
            <a:alphaModFix/>
          </a:blip>
          <a:stretch>
            <a:fillRect/>
          </a:stretch>
        </p:blipFill>
        <p:spPr>
          <a:xfrm>
            <a:off x="4250100" y="915013"/>
            <a:ext cx="4684550" cy="3313466"/>
          </a:xfrm>
          <a:prstGeom prst="rect">
            <a:avLst/>
          </a:prstGeom>
          <a:noFill/>
          <a:ln>
            <a:noFill/>
          </a:ln>
        </p:spPr>
      </p:pic>
      <p:pic>
        <p:nvPicPr>
          <p:cNvPr id="370" name="Google Shape;370;p22"/>
          <p:cNvPicPr preferRelativeResize="0"/>
          <p:nvPr/>
        </p:nvPicPr>
        <p:blipFill>
          <a:blip r:embed="rId4">
            <a:alphaModFix/>
          </a:blip>
          <a:stretch>
            <a:fillRect/>
          </a:stretch>
        </p:blipFill>
        <p:spPr>
          <a:xfrm>
            <a:off x="650950" y="3030250"/>
            <a:ext cx="2943225" cy="1057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3"/>
          <p:cNvSpPr txBox="1"/>
          <p:nvPr/>
        </p:nvSpPr>
        <p:spPr>
          <a:xfrm>
            <a:off x="0" y="53325"/>
            <a:ext cx="636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solidFill>
                  <a:schemeClr val="lt1"/>
                </a:solidFill>
                <a:latin typeface="Maven Pro"/>
                <a:ea typeface="Maven Pro"/>
                <a:cs typeface="Maven Pro"/>
                <a:sym typeface="Maven Pro"/>
              </a:rPr>
              <a:t>Descripción de los Datos relevantes</a:t>
            </a:r>
            <a:endParaRPr sz="1000"/>
          </a:p>
        </p:txBody>
      </p:sp>
      <p:sp>
        <p:nvSpPr>
          <p:cNvPr id="376" name="Google Shape;376;p23"/>
          <p:cNvSpPr txBox="1"/>
          <p:nvPr/>
        </p:nvSpPr>
        <p:spPr>
          <a:xfrm>
            <a:off x="7004450" y="161025"/>
            <a:ext cx="19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latin typeface="Maven Pro"/>
                <a:ea typeface="Maven Pro"/>
                <a:cs typeface="Maven Pro"/>
                <a:sym typeface="Maven Pro"/>
              </a:rPr>
              <a:t>Análisis Univariado</a:t>
            </a:r>
            <a:endParaRPr/>
          </a:p>
        </p:txBody>
      </p:sp>
      <p:sp>
        <p:nvSpPr>
          <p:cNvPr id="377" name="Google Shape;377;p23"/>
          <p:cNvSpPr txBox="1"/>
          <p:nvPr/>
        </p:nvSpPr>
        <p:spPr>
          <a:xfrm>
            <a:off x="460075" y="1500375"/>
            <a:ext cx="4034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Nunito"/>
              <a:buChar char="●"/>
            </a:pPr>
            <a:r>
              <a:rPr b="1" lang="es">
                <a:solidFill>
                  <a:schemeClr val="lt1"/>
                </a:solidFill>
                <a:latin typeface="Nunito"/>
                <a:ea typeface="Nunito"/>
                <a:cs typeface="Nunito"/>
                <a:sym typeface="Nunito"/>
              </a:rPr>
              <a:t>Valor Promedio: 258,28 (segundos)</a:t>
            </a:r>
            <a:endParaRPr b="1">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b="1" lang="es">
                <a:solidFill>
                  <a:schemeClr val="lt1"/>
                </a:solidFill>
                <a:latin typeface="Nunito"/>
                <a:ea typeface="Nunito"/>
                <a:cs typeface="Nunito"/>
                <a:sym typeface="Nunito"/>
              </a:rPr>
              <a:t>Valor Promedio: 4,3 (minutos)</a:t>
            </a:r>
            <a:endParaRPr b="1">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b="1" lang="es">
                <a:solidFill>
                  <a:schemeClr val="lt1"/>
                </a:solidFill>
                <a:latin typeface="Nunito"/>
                <a:ea typeface="Nunito"/>
                <a:cs typeface="Nunito"/>
                <a:sym typeface="Nunito"/>
              </a:rPr>
              <a:t>Valores Distintos: 1.544</a:t>
            </a:r>
            <a:endParaRPr b="1">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b="1" lang="es">
                <a:solidFill>
                  <a:schemeClr val="lt1"/>
                </a:solidFill>
                <a:latin typeface="Nunito"/>
                <a:ea typeface="Nunito"/>
                <a:cs typeface="Nunito"/>
                <a:sym typeface="Nunito"/>
              </a:rPr>
              <a:t>Máximo: 4.918 (segundos)</a:t>
            </a:r>
            <a:endParaRPr b="1">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b="1" lang="es">
                <a:solidFill>
                  <a:schemeClr val="lt1"/>
                </a:solidFill>
                <a:latin typeface="Nunito"/>
                <a:ea typeface="Nunito"/>
                <a:cs typeface="Nunito"/>
                <a:sym typeface="Nunito"/>
              </a:rPr>
              <a:t>Máximo: 81,97 (minutos)</a:t>
            </a:r>
            <a:endParaRPr b="1">
              <a:solidFill>
                <a:schemeClr val="lt1"/>
              </a:solidFill>
              <a:latin typeface="Nunito"/>
              <a:ea typeface="Nunito"/>
              <a:cs typeface="Nunito"/>
              <a:sym typeface="Nunito"/>
            </a:endParaRPr>
          </a:p>
        </p:txBody>
      </p:sp>
      <p:sp>
        <p:nvSpPr>
          <p:cNvPr id="378" name="Google Shape;378;p23"/>
          <p:cNvSpPr txBox="1"/>
          <p:nvPr>
            <p:ph type="title"/>
          </p:nvPr>
        </p:nvSpPr>
        <p:spPr>
          <a:xfrm>
            <a:off x="393025" y="778775"/>
            <a:ext cx="4291500" cy="481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s" sz="1800"/>
              <a:t>Atributo:</a:t>
            </a:r>
            <a:r>
              <a:rPr lang="es" sz="1800"/>
              <a:t> Duración llamada - (Numérica)</a:t>
            </a:r>
            <a:endParaRPr sz="1800"/>
          </a:p>
        </p:txBody>
      </p:sp>
      <p:sp>
        <p:nvSpPr>
          <p:cNvPr id="379" name="Google Shape;379;p23"/>
          <p:cNvSpPr txBox="1"/>
          <p:nvPr/>
        </p:nvSpPr>
        <p:spPr>
          <a:xfrm>
            <a:off x="780025" y="3372075"/>
            <a:ext cx="339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pic>
        <p:nvPicPr>
          <p:cNvPr id="380" name="Google Shape;380;p23"/>
          <p:cNvPicPr preferRelativeResize="0"/>
          <p:nvPr/>
        </p:nvPicPr>
        <p:blipFill>
          <a:blip r:embed="rId3">
            <a:alphaModFix/>
          </a:blip>
          <a:stretch>
            <a:fillRect/>
          </a:stretch>
        </p:blipFill>
        <p:spPr>
          <a:xfrm>
            <a:off x="5093150" y="1110350"/>
            <a:ext cx="3656150" cy="2699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4"/>
          <p:cNvSpPr txBox="1"/>
          <p:nvPr/>
        </p:nvSpPr>
        <p:spPr>
          <a:xfrm>
            <a:off x="0" y="4789500"/>
            <a:ext cx="3686100" cy="3540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lang="es" sz="1100" u="sng">
                <a:solidFill>
                  <a:srgbClr val="CCCCCC"/>
                </a:solidFill>
                <a:hlinkClick r:id="rId3">
                  <a:extLst>
                    <a:ext uri="{A12FA001-AC4F-418D-AE19-62706E023703}">
                      <ahyp:hlinkClr val="tx"/>
                    </a:ext>
                  </a:extLst>
                </a:hlinkClick>
              </a:rPr>
              <a:t>https://www.kaggle.com/tunguz/bank-marketing-data-set</a:t>
            </a:r>
            <a:endParaRPr>
              <a:solidFill>
                <a:srgbClr val="CCCCCC"/>
              </a:solidFill>
              <a:latin typeface="Nunito"/>
              <a:ea typeface="Nunito"/>
              <a:cs typeface="Nunito"/>
              <a:sym typeface="Nunito"/>
            </a:endParaRPr>
          </a:p>
        </p:txBody>
      </p:sp>
      <p:sp>
        <p:nvSpPr>
          <p:cNvPr id="386" name="Google Shape;386;p24"/>
          <p:cNvSpPr/>
          <p:nvPr/>
        </p:nvSpPr>
        <p:spPr>
          <a:xfrm>
            <a:off x="5062875" y="2850400"/>
            <a:ext cx="1888800" cy="1458900"/>
          </a:xfrm>
          <a:prstGeom prst="teardrop">
            <a:avLst>
              <a:gd fmla="val 10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300">
                <a:solidFill>
                  <a:schemeClr val="lt1"/>
                </a:solidFill>
              </a:rPr>
              <a:t>Correlaciones </a:t>
            </a:r>
            <a:endParaRPr b="1" sz="1300">
              <a:solidFill>
                <a:schemeClr val="lt1"/>
              </a:solidFill>
            </a:endParaRPr>
          </a:p>
          <a:p>
            <a:pPr indent="0" lvl="0" marL="0" rtl="0" algn="ctr">
              <a:spcBef>
                <a:spcPts val="0"/>
              </a:spcBef>
              <a:spcAft>
                <a:spcPts val="0"/>
              </a:spcAft>
              <a:buNone/>
            </a:pPr>
            <a:r>
              <a:rPr b="1" lang="es" sz="1300">
                <a:solidFill>
                  <a:schemeClr val="lt1"/>
                </a:solidFill>
              </a:rPr>
              <a:t>Bajas</a:t>
            </a:r>
            <a:endParaRPr b="1" sz="1300">
              <a:solidFill>
                <a:schemeClr val="lt1"/>
              </a:solidFill>
            </a:endParaRPr>
          </a:p>
        </p:txBody>
      </p:sp>
      <p:sp>
        <p:nvSpPr>
          <p:cNvPr id="387" name="Google Shape;387;p24"/>
          <p:cNvSpPr txBox="1"/>
          <p:nvPr/>
        </p:nvSpPr>
        <p:spPr>
          <a:xfrm>
            <a:off x="4733550" y="1282850"/>
            <a:ext cx="4339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Nunito"/>
                <a:ea typeface="Nunito"/>
                <a:cs typeface="Nunito"/>
                <a:sym typeface="Nunito"/>
              </a:rPr>
              <a:t>Análisis de correlación de Pearson´s</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b="1" lang="es">
                <a:solidFill>
                  <a:schemeClr val="lt1"/>
                </a:solidFill>
                <a:latin typeface="Nunito"/>
                <a:ea typeface="Nunito"/>
                <a:cs typeface="Nunito"/>
                <a:sym typeface="Nunito"/>
              </a:rPr>
              <a:t>Se puede apreciar una baja correlación entre las variables intrínsecas de los clientes, y las llamadas realizadas.</a:t>
            </a:r>
            <a:endParaRPr b="1">
              <a:solidFill>
                <a:schemeClr val="lt1"/>
              </a:solidFill>
              <a:latin typeface="Nunito"/>
              <a:ea typeface="Nunito"/>
              <a:cs typeface="Nunito"/>
              <a:sym typeface="Nunito"/>
            </a:endParaRPr>
          </a:p>
        </p:txBody>
      </p:sp>
      <p:sp>
        <p:nvSpPr>
          <p:cNvPr id="388" name="Google Shape;388;p24"/>
          <p:cNvSpPr txBox="1"/>
          <p:nvPr/>
        </p:nvSpPr>
        <p:spPr>
          <a:xfrm>
            <a:off x="501525" y="170675"/>
            <a:ext cx="636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solidFill>
                  <a:schemeClr val="lt1"/>
                </a:solidFill>
                <a:latin typeface="Maven Pro"/>
                <a:ea typeface="Maven Pro"/>
                <a:cs typeface="Maven Pro"/>
                <a:sym typeface="Maven Pro"/>
              </a:rPr>
              <a:t>Descripción de los Datos relevantes</a:t>
            </a:r>
            <a:endParaRPr sz="1000"/>
          </a:p>
        </p:txBody>
      </p:sp>
      <p:sp>
        <p:nvSpPr>
          <p:cNvPr id="389" name="Google Shape;389;p24"/>
          <p:cNvSpPr txBox="1"/>
          <p:nvPr/>
        </p:nvSpPr>
        <p:spPr>
          <a:xfrm>
            <a:off x="7341750" y="97000"/>
            <a:ext cx="173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latin typeface="Maven Pro"/>
                <a:ea typeface="Maven Pro"/>
                <a:cs typeface="Maven Pro"/>
                <a:sym typeface="Maven Pro"/>
              </a:rPr>
              <a:t>Análisis Bivariado</a:t>
            </a:r>
            <a:endParaRPr/>
          </a:p>
        </p:txBody>
      </p:sp>
      <p:pic>
        <p:nvPicPr>
          <p:cNvPr id="390" name="Google Shape;390;p24"/>
          <p:cNvPicPr preferRelativeResize="0"/>
          <p:nvPr/>
        </p:nvPicPr>
        <p:blipFill>
          <a:blip r:embed="rId4">
            <a:alphaModFix/>
          </a:blip>
          <a:stretch>
            <a:fillRect/>
          </a:stretch>
        </p:blipFill>
        <p:spPr>
          <a:xfrm>
            <a:off x="215000" y="991722"/>
            <a:ext cx="4339800" cy="35782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25"/>
          <p:cNvPicPr preferRelativeResize="0"/>
          <p:nvPr/>
        </p:nvPicPr>
        <p:blipFill>
          <a:blip r:embed="rId3">
            <a:alphaModFix/>
          </a:blip>
          <a:stretch>
            <a:fillRect/>
          </a:stretch>
        </p:blipFill>
        <p:spPr>
          <a:xfrm>
            <a:off x="408500" y="819750"/>
            <a:ext cx="5247200" cy="4192700"/>
          </a:xfrm>
          <a:prstGeom prst="rect">
            <a:avLst/>
          </a:prstGeom>
          <a:noFill/>
          <a:ln>
            <a:noFill/>
          </a:ln>
        </p:spPr>
      </p:pic>
      <p:sp>
        <p:nvSpPr>
          <p:cNvPr id="396" name="Google Shape;396;p25"/>
          <p:cNvSpPr txBox="1"/>
          <p:nvPr/>
        </p:nvSpPr>
        <p:spPr>
          <a:xfrm>
            <a:off x="181400" y="53300"/>
            <a:ext cx="636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solidFill>
                  <a:schemeClr val="lt1"/>
                </a:solidFill>
                <a:latin typeface="Maven Pro"/>
                <a:ea typeface="Maven Pro"/>
                <a:cs typeface="Maven Pro"/>
                <a:sym typeface="Maven Pro"/>
              </a:rPr>
              <a:t>Descripción de los Datos relevantes</a:t>
            </a:r>
            <a:endParaRPr sz="1000"/>
          </a:p>
        </p:txBody>
      </p:sp>
      <p:sp>
        <p:nvSpPr>
          <p:cNvPr id="397" name="Google Shape;397;p25"/>
          <p:cNvSpPr txBox="1"/>
          <p:nvPr/>
        </p:nvSpPr>
        <p:spPr>
          <a:xfrm>
            <a:off x="7288400" y="53300"/>
            <a:ext cx="173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latin typeface="Maven Pro"/>
                <a:ea typeface="Maven Pro"/>
                <a:cs typeface="Maven Pro"/>
                <a:sym typeface="Maven Pro"/>
              </a:rPr>
              <a:t>Análisis Bivariado</a:t>
            </a:r>
            <a:endParaRPr/>
          </a:p>
        </p:txBody>
      </p:sp>
      <p:sp>
        <p:nvSpPr>
          <p:cNvPr id="398" name="Google Shape;398;p25"/>
          <p:cNvSpPr txBox="1"/>
          <p:nvPr/>
        </p:nvSpPr>
        <p:spPr>
          <a:xfrm>
            <a:off x="6071900" y="2272950"/>
            <a:ext cx="26037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
                <a:solidFill>
                  <a:schemeClr val="lt1"/>
                </a:solidFill>
                <a:latin typeface="Nunito"/>
                <a:ea typeface="Nunito"/>
                <a:cs typeface="Nunito"/>
                <a:sym typeface="Nunito"/>
              </a:rPr>
              <a:t>Al analizar la Situación Crediticia en función del estado civil de los clientes, nos permite comparar el comportamiento similar entre dichas categorías, lo que nos lleva al siguiente paso de evaluarlo en porcentajes evitando de esa manera el sesgo.</a:t>
            </a:r>
            <a:endParaRPr b="1">
              <a:solidFill>
                <a:schemeClr val="lt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6"/>
          <p:cNvSpPr txBox="1"/>
          <p:nvPr>
            <p:ph type="title"/>
          </p:nvPr>
        </p:nvSpPr>
        <p:spPr>
          <a:xfrm>
            <a:off x="1303800" y="598575"/>
            <a:ext cx="3268200" cy="77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Variable Target</a:t>
            </a:r>
            <a:endParaRPr/>
          </a:p>
        </p:txBody>
      </p:sp>
      <p:pic>
        <p:nvPicPr>
          <p:cNvPr id="404" name="Google Shape;404;p26"/>
          <p:cNvPicPr preferRelativeResize="0"/>
          <p:nvPr/>
        </p:nvPicPr>
        <p:blipFill>
          <a:blip r:embed="rId3">
            <a:alphaModFix/>
          </a:blip>
          <a:stretch>
            <a:fillRect/>
          </a:stretch>
        </p:blipFill>
        <p:spPr>
          <a:xfrm>
            <a:off x="7553675" y="155000"/>
            <a:ext cx="1306225" cy="1216676"/>
          </a:xfrm>
          <a:prstGeom prst="rect">
            <a:avLst/>
          </a:prstGeom>
          <a:noFill/>
          <a:ln>
            <a:noFill/>
          </a:ln>
        </p:spPr>
      </p:pic>
      <p:sp>
        <p:nvSpPr>
          <p:cNvPr id="405" name="Google Shape;405;p26"/>
          <p:cNvSpPr txBox="1"/>
          <p:nvPr/>
        </p:nvSpPr>
        <p:spPr>
          <a:xfrm>
            <a:off x="652175" y="1457700"/>
            <a:ext cx="5518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Clientes que suscribieron o no, a las promociones bancarias.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s" u="sng">
                <a:latin typeface="Nunito"/>
                <a:ea typeface="Nunito"/>
                <a:cs typeface="Nunito"/>
                <a:sym typeface="Nunito"/>
              </a:rPr>
              <a:t>Total: 41.188</a:t>
            </a:r>
            <a:endParaRPr b="1" u="sng">
              <a:latin typeface="Nunito"/>
              <a:ea typeface="Nunito"/>
              <a:cs typeface="Nunito"/>
              <a:sym typeface="Nunito"/>
            </a:endParaRPr>
          </a:p>
        </p:txBody>
      </p:sp>
      <p:sp>
        <p:nvSpPr>
          <p:cNvPr id="406" name="Google Shape;406;p26"/>
          <p:cNvSpPr txBox="1"/>
          <p:nvPr>
            <p:ph type="title"/>
          </p:nvPr>
        </p:nvSpPr>
        <p:spPr>
          <a:xfrm>
            <a:off x="639750" y="2478600"/>
            <a:ext cx="4596300" cy="54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200"/>
              <a:t>Problema en la </a:t>
            </a:r>
            <a:r>
              <a:rPr lang="es" sz="2200"/>
              <a:t>Variable Target</a:t>
            </a:r>
            <a:endParaRPr sz="2200"/>
          </a:p>
        </p:txBody>
      </p:sp>
      <p:sp>
        <p:nvSpPr>
          <p:cNvPr id="407" name="Google Shape;407;p26"/>
          <p:cNvSpPr txBox="1"/>
          <p:nvPr/>
        </p:nvSpPr>
        <p:spPr>
          <a:xfrm>
            <a:off x="1133500" y="3614350"/>
            <a:ext cx="642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La variable está altamente desbalanceada, con lo cual podríamos caer en un problema de </a:t>
            </a:r>
            <a:r>
              <a:rPr lang="es">
                <a:latin typeface="Nunito"/>
                <a:ea typeface="Nunito"/>
                <a:cs typeface="Nunito"/>
                <a:sym typeface="Nunito"/>
              </a:rPr>
              <a:t>Underfitting</a:t>
            </a:r>
            <a:r>
              <a:rPr lang="es">
                <a:latin typeface="Nunito"/>
                <a:ea typeface="Nunito"/>
                <a:cs typeface="Nunito"/>
                <a:sym typeface="Nunito"/>
              </a:rPr>
              <a:t>. Para esto crearemos de forma artificial valores YES.</a:t>
            </a:r>
            <a:endParaRPr>
              <a:latin typeface="Nunito"/>
              <a:ea typeface="Nunito"/>
              <a:cs typeface="Nunito"/>
              <a:sym typeface="Nunito"/>
            </a:endParaRPr>
          </a:p>
        </p:txBody>
      </p:sp>
      <p:sp>
        <p:nvSpPr>
          <p:cNvPr id="408" name="Google Shape;408;p26"/>
          <p:cNvSpPr/>
          <p:nvPr/>
        </p:nvSpPr>
        <p:spPr>
          <a:xfrm>
            <a:off x="6522950" y="1716450"/>
            <a:ext cx="887700" cy="898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YES</a:t>
            </a:r>
            <a:endParaRPr/>
          </a:p>
        </p:txBody>
      </p:sp>
      <p:sp>
        <p:nvSpPr>
          <p:cNvPr id="409" name="Google Shape;409;p26"/>
          <p:cNvSpPr/>
          <p:nvPr/>
        </p:nvSpPr>
        <p:spPr>
          <a:xfrm>
            <a:off x="7762925" y="1716450"/>
            <a:ext cx="887700" cy="8982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NO</a:t>
            </a:r>
            <a:endParaRPr/>
          </a:p>
        </p:txBody>
      </p:sp>
      <p:sp>
        <p:nvSpPr>
          <p:cNvPr id="410" name="Google Shape;410;p26"/>
          <p:cNvSpPr/>
          <p:nvPr/>
        </p:nvSpPr>
        <p:spPr>
          <a:xfrm>
            <a:off x="6436250" y="2360775"/>
            <a:ext cx="1061100" cy="996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t>4.640</a:t>
            </a:r>
            <a:endParaRPr sz="1200"/>
          </a:p>
          <a:p>
            <a:pPr indent="0" lvl="0" marL="0" rtl="0" algn="ctr">
              <a:spcBef>
                <a:spcPts val="0"/>
              </a:spcBef>
              <a:spcAft>
                <a:spcPts val="0"/>
              </a:spcAft>
              <a:buNone/>
            </a:pPr>
            <a:r>
              <a:rPr b="1" lang="es" sz="1300"/>
              <a:t>11,3 %</a:t>
            </a:r>
            <a:endParaRPr b="1" sz="1300"/>
          </a:p>
        </p:txBody>
      </p:sp>
      <p:sp>
        <p:nvSpPr>
          <p:cNvPr id="411" name="Google Shape;411;p26"/>
          <p:cNvSpPr/>
          <p:nvPr/>
        </p:nvSpPr>
        <p:spPr>
          <a:xfrm>
            <a:off x="7719015" y="2360775"/>
            <a:ext cx="1061100" cy="996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t>36.548</a:t>
            </a:r>
            <a:endParaRPr sz="1200"/>
          </a:p>
          <a:p>
            <a:pPr indent="0" lvl="0" marL="0" rtl="0" algn="ctr">
              <a:spcBef>
                <a:spcPts val="0"/>
              </a:spcBef>
              <a:spcAft>
                <a:spcPts val="0"/>
              </a:spcAft>
              <a:buNone/>
            </a:pPr>
            <a:r>
              <a:rPr b="1" lang="es" sz="1300"/>
              <a:t>88,7 %</a:t>
            </a:r>
            <a:endParaRPr b="1"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Selección de algoritmo</a:t>
            </a:r>
            <a:endParaRPr/>
          </a:p>
        </p:txBody>
      </p:sp>
      <p:sp>
        <p:nvSpPr>
          <p:cNvPr id="417" name="Google Shape;417;p27"/>
          <p:cNvSpPr txBox="1"/>
          <p:nvPr/>
        </p:nvSpPr>
        <p:spPr>
          <a:xfrm>
            <a:off x="2614625" y="213240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Comparativa de algoritmos - preseleccionados</a:t>
            </a:r>
            <a:endParaRPr>
              <a:latin typeface="Nunito"/>
              <a:ea typeface="Nunito"/>
              <a:cs typeface="Nunito"/>
              <a:sym typeface="Nunito"/>
            </a:endParaRPr>
          </a:p>
        </p:txBody>
      </p:sp>
      <p:sp>
        <p:nvSpPr>
          <p:cNvPr id="418" name="Google Shape;418;p27"/>
          <p:cNvSpPr txBox="1"/>
          <p:nvPr/>
        </p:nvSpPr>
        <p:spPr>
          <a:xfrm>
            <a:off x="1533825" y="3736525"/>
            <a:ext cx="474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NAHUEL - </a:t>
            </a:r>
            <a:r>
              <a:rPr b="1" lang="es">
                <a:latin typeface="Nunito"/>
                <a:ea typeface="Nunito"/>
                <a:cs typeface="Nunito"/>
                <a:sym typeface="Nunito"/>
              </a:rPr>
              <a:t>explicar xgboost</a:t>
            </a:r>
            <a:endParaRPr b="1">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8"/>
          <p:cNvSpPr txBox="1"/>
          <p:nvPr>
            <p:ph type="title"/>
          </p:nvPr>
        </p:nvSpPr>
        <p:spPr>
          <a:xfrm>
            <a:off x="1140400" y="75050"/>
            <a:ext cx="7030500" cy="66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Utilización de Técnica PCA-MCA</a:t>
            </a:r>
            <a:endParaRPr/>
          </a:p>
        </p:txBody>
      </p:sp>
      <p:sp>
        <p:nvSpPr>
          <p:cNvPr id="424" name="Google Shape;424;p28"/>
          <p:cNvSpPr txBox="1"/>
          <p:nvPr/>
        </p:nvSpPr>
        <p:spPr>
          <a:xfrm>
            <a:off x="154350" y="1382475"/>
            <a:ext cx="3867300" cy="133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38100" rtl="0" algn="ctr">
              <a:lnSpc>
                <a:spcPct val="128571"/>
              </a:lnSpc>
              <a:spcBef>
                <a:spcPts val="0"/>
              </a:spcBef>
              <a:spcAft>
                <a:spcPts val="0"/>
              </a:spcAft>
              <a:buNone/>
            </a:pPr>
            <a:r>
              <a:rPr lang="es" sz="2100">
                <a:solidFill>
                  <a:schemeClr val="accent1"/>
                </a:solidFill>
                <a:highlight>
                  <a:srgbClr val="FFFFFF"/>
                </a:highlight>
              </a:rPr>
              <a:t>Análisis factorial de datos mixtos por </a:t>
            </a:r>
            <a:r>
              <a:rPr lang="es" sz="2100">
                <a:solidFill>
                  <a:schemeClr val="accent1"/>
                </a:solidFill>
                <a:highlight>
                  <a:srgbClr val="FFFFFF"/>
                </a:highlight>
              </a:rPr>
              <a:t>tener variables categóricas y numéricas</a:t>
            </a:r>
            <a:endParaRPr>
              <a:latin typeface="Nunito"/>
              <a:ea typeface="Nunito"/>
              <a:cs typeface="Nunito"/>
              <a:sym typeface="Nunito"/>
            </a:endParaRPr>
          </a:p>
        </p:txBody>
      </p:sp>
      <p:sp>
        <p:nvSpPr>
          <p:cNvPr id="425" name="Google Shape;425;p28"/>
          <p:cNvSpPr txBox="1"/>
          <p:nvPr/>
        </p:nvSpPr>
        <p:spPr>
          <a:xfrm>
            <a:off x="4224150" y="4746875"/>
            <a:ext cx="49185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050">
                <a:solidFill>
                  <a:srgbClr val="008000"/>
                </a:solidFill>
                <a:highlight>
                  <a:srgbClr val="FFFFFE"/>
                </a:highlight>
                <a:latin typeface="Courier New"/>
                <a:ea typeface="Courier New"/>
                <a:cs typeface="Courier New"/>
                <a:sym typeface="Courier New"/>
              </a:rPr>
              <a:t>https://en.wikipedia.org/wiki/Factor_analysis_of_mixed_data</a:t>
            </a:r>
            <a:endParaRPr sz="1050">
              <a:solidFill>
                <a:srgbClr val="008000"/>
              </a:solidFill>
              <a:highlight>
                <a:srgbClr val="FFFFFE"/>
              </a:highlight>
              <a:latin typeface="Courier New"/>
              <a:ea typeface="Courier New"/>
              <a:cs typeface="Courier New"/>
              <a:sym typeface="Courier New"/>
            </a:endParaRPr>
          </a:p>
        </p:txBody>
      </p:sp>
      <p:grpSp>
        <p:nvGrpSpPr>
          <p:cNvPr id="426" name="Google Shape;426;p28"/>
          <p:cNvGrpSpPr/>
          <p:nvPr/>
        </p:nvGrpSpPr>
        <p:grpSpPr>
          <a:xfrm>
            <a:off x="4224142" y="600915"/>
            <a:ext cx="4036590" cy="3941676"/>
            <a:chOff x="2256567" y="677103"/>
            <a:chExt cx="4036590" cy="3941676"/>
          </a:xfrm>
        </p:grpSpPr>
        <p:sp>
          <p:nvSpPr>
            <p:cNvPr id="427" name="Google Shape;427;p28"/>
            <p:cNvSpPr/>
            <p:nvPr/>
          </p:nvSpPr>
          <p:spPr>
            <a:xfrm rot="-6597333">
              <a:off x="4296826" y="3950027"/>
              <a:ext cx="586303" cy="586303"/>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rot="-6599386">
              <a:off x="2318596" y="1407533"/>
              <a:ext cx="440541" cy="440541"/>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rot="-6598839">
              <a:off x="2887641" y="2346984"/>
              <a:ext cx="1199287" cy="1199287"/>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rot="-6598620">
              <a:off x="4374916" y="913763"/>
              <a:ext cx="1681581" cy="1681581"/>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rot="-6597866">
              <a:off x="2661829" y="2208216"/>
              <a:ext cx="629106" cy="629106"/>
            </a:xfrm>
            <a:prstGeom prst="ellipse">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rot="-6597701">
              <a:off x="3267625" y="1113818"/>
              <a:ext cx="274172" cy="274172"/>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28"/>
          <p:cNvGrpSpPr/>
          <p:nvPr/>
        </p:nvGrpSpPr>
        <p:grpSpPr>
          <a:xfrm>
            <a:off x="6414769" y="1739578"/>
            <a:ext cx="2440200" cy="2440200"/>
            <a:chOff x="4447194" y="1815766"/>
            <a:chExt cx="2440200" cy="2440200"/>
          </a:xfrm>
        </p:grpSpPr>
        <p:sp>
          <p:nvSpPr>
            <p:cNvPr id="434" name="Google Shape;434;p28"/>
            <p:cNvSpPr/>
            <p:nvPr/>
          </p:nvSpPr>
          <p:spPr>
            <a:xfrm>
              <a:off x="4447194" y="1815766"/>
              <a:ext cx="2440200" cy="2440200"/>
            </a:xfrm>
            <a:prstGeom prst="ellipse">
              <a:avLst/>
            </a:prstGeom>
            <a:solidFill>
              <a:srgbClr val="155B54"/>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txBox="1"/>
            <p:nvPr/>
          </p:nvSpPr>
          <p:spPr>
            <a:xfrm>
              <a:off x="4735950" y="2504275"/>
              <a:ext cx="1862700" cy="116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Roboto"/>
                  <a:ea typeface="Roboto"/>
                  <a:cs typeface="Roboto"/>
                  <a:sym typeface="Roboto"/>
                </a:rPr>
                <a:t>Mejora en el </a:t>
              </a:r>
              <a:endParaRPr sz="1200">
                <a:solidFill>
                  <a:srgbClr val="FFFFFF"/>
                </a:solidFill>
                <a:latin typeface="Roboto"/>
                <a:ea typeface="Roboto"/>
                <a:cs typeface="Roboto"/>
                <a:sym typeface="Roboto"/>
              </a:endParaRPr>
            </a:p>
            <a:p>
              <a:pPr indent="0" lvl="0" marL="0" rtl="0" algn="ctr">
                <a:spcBef>
                  <a:spcPts val="0"/>
                </a:spcBef>
                <a:spcAft>
                  <a:spcPts val="0"/>
                </a:spcAft>
                <a:buNone/>
              </a:pPr>
              <a:r>
                <a:rPr lang="es" sz="1200">
                  <a:solidFill>
                    <a:srgbClr val="FFFFFF"/>
                  </a:solidFill>
                  <a:latin typeface="Roboto"/>
                  <a:ea typeface="Roboto"/>
                  <a:cs typeface="Roboto"/>
                  <a:sym typeface="Roboto"/>
                </a:rPr>
                <a:t>Algoritmo de</a:t>
              </a:r>
              <a:endParaRPr sz="1200">
                <a:solidFill>
                  <a:srgbClr val="FFFFFF"/>
                </a:solidFill>
                <a:latin typeface="Roboto"/>
                <a:ea typeface="Roboto"/>
                <a:cs typeface="Roboto"/>
                <a:sym typeface="Roboto"/>
              </a:endParaRPr>
            </a:p>
            <a:p>
              <a:pPr indent="0" lvl="0" marL="0" rtl="0" algn="ctr">
                <a:spcBef>
                  <a:spcPts val="0"/>
                </a:spcBef>
                <a:spcAft>
                  <a:spcPts val="0"/>
                </a:spcAft>
                <a:buNone/>
              </a:pPr>
              <a:r>
                <a:rPr lang="es" sz="1200">
                  <a:solidFill>
                    <a:srgbClr val="FFFFFF"/>
                  </a:solidFill>
                  <a:latin typeface="Roboto"/>
                  <a:ea typeface="Roboto"/>
                  <a:cs typeface="Roboto"/>
                  <a:sym typeface="Roboto"/>
                </a:rPr>
                <a:t>Predicción</a:t>
              </a:r>
              <a:endParaRPr sz="1200">
                <a:solidFill>
                  <a:srgbClr val="FFFFFF"/>
                </a:solidFill>
                <a:latin typeface="Roboto"/>
                <a:ea typeface="Roboto"/>
                <a:cs typeface="Roboto"/>
                <a:sym typeface="Roboto"/>
              </a:endParaRPr>
            </a:p>
          </p:txBody>
        </p:sp>
      </p:grpSp>
      <p:grpSp>
        <p:nvGrpSpPr>
          <p:cNvPr id="436" name="Google Shape;436;p28"/>
          <p:cNvGrpSpPr/>
          <p:nvPr/>
        </p:nvGrpSpPr>
        <p:grpSpPr>
          <a:xfrm>
            <a:off x="5534512" y="1297866"/>
            <a:ext cx="1423800" cy="1423800"/>
            <a:chOff x="3490737" y="1374053"/>
            <a:chExt cx="1423800" cy="1423800"/>
          </a:xfrm>
        </p:grpSpPr>
        <p:sp>
          <p:nvSpPr>
            <p:cNvPr id="437" name="Google Shape;437;p28"/>
            <p:cNvSpPr/>
            <p:nvPr/>
          </p:nvSpPr>
          <p:spPr>
            <a:xfrm>
              <a:off x="3490737" y="1374053"/>
              <a:ext cx="1423800" cy="1423800"/>
            </a:xfrm>
            <a:prstGeom prst="ellipse">
              <a:avLst/>
            </a:prstGeom>
            <a:solidFill>
              <a:srgbClr val="1D7E74"/>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txBox="1"/>
            <p:nvPr/>
          </p:nvSpPr>
          <p:spPr>
            <a:xfrm>
              <a:off x="3598725" y="1613613"/>
              <a:ext cx="120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Roboto"/>
                  <a:ea typeface="Roboto"/>
                  <a:cs typeface="Roboto"/>
                  <a:sym typeface="Roboto"/>
                </a:rPr>
                <a:t>Reducción de</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s" sz="1000">
                  <a:solidFill>
                    <a:srgbClr val="FFFFFF"/>
                  </a:solidFill>
                  <a:latin typeface="Roboto"/>
                  <a:ea typeface="Roboto"/>
                  <a:cs typeface="Roboto"/>
                  <a:sym typeface="Roboto"/>
                </a:rPr>
                <a:t>dimensionalidad</a:t>
              </a:r>
              <a:endParaRPr sz="1000">
                <a:solidFill>
                  <a:srgbClr val="FFFFFF"/>
                </a:solidFill>
                <a:latin typeface="Roboto"/>
                <a:ea typeface="Roboto"/>
                <a:cs typeface="Roboto"/>
                <a:sym typeface="Roboto"/>
              </a:endParaRPr>
            </a:p>
          </p:txBody>
        </p:sp>
      </p:grpSp>
      <p:grpSp>
        <p:nvGrpSpPr>
          <p:cNvPr id="439" name="Google Shape;439;p28"/>
          <p:cNvGrpSpPr/>
          <p:nvPr/>
        </p:nvGrpSpPr>
        <p:grpSpPr>
          <a:xfrm>
            <a:off x="5193328" y="2862101"/>
            <a:ext cx="1498800" cy="1498800"/>
            <a:chOff x="644203" y="3718814"/>
            <a:chExt cx="1498800" cy="1498800"/>
          </a:xfrm>
        </p:grpSpPr>
        <p:sp>
          <p:nvSpPr>
            <p:cNvPr id="440" name="Google Shape;440;p28"/>
            <p:cNvSpPr/>
            <p:nvPr/>
          </p:nvSpPr>
          <p:spPr>
            <a:xfrm>
              <a:off x="644203" y="3718814"/>
              <a:ext cx="1498800" cy="14988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txBox="1"/>
            <p:nvPr/>
          </p:nvSpPr>
          <p:spPr>
            <a:xfrm>
              <a:off x="856976" y="3995875"/>
              <a:ext cx="10734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Roboto"/>
                  <a:ea typeface="Roboto"/>
                  <a:cs typeface="Roboto"/>
                  <a:sym typeface="Roboto"/>
                </a:rPr>
                <a:t>Librería</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s" sz="1000">
                  <a:solidFill>
                    <a:srgbClr val="FFFFFF"/>
                  </a:solidFill>
                  <a:latin typeface="Roboto"/>
                  <a:ea typeface="Roboto"/>
                  <a:cs typeface="Roboto"/>
                  <a:sym typeface="Roboto"/>
                </a:rPr>
                <a:t>Prince</a:t>
              </a:r>
              <a:endParaRPr sz="1000">
                <a:solidFill>
                  <a:srgbClr val="FFFFFF"/>
                </a:solidFill>
                <a:latin typeface="Roboto"/>
                <a:ea typeface="Roboto"/>
                <a:cs typeface="Roboto"/>
                <a:sym typeface="Roboto"/>
              </a:endParaRPr>
            </a:p>
          </p:txBody>
        </p:sp>
      </p:grpSp>
      <p:grpSp>
        <p:nvGrpSpPr>
          <p:cNvPr id="442" name="Google Shape;442;p28"/>
          <p:cNvGrpSpPr/>
          <p:nvPr/>
        </p:nvGrpSpPr>
        <p:grpSpPr>
          <a:xfrm>
            <a:off x="7855159" y="1114305"/>
            <a:ext cx="1030262" cy="1030262"/>
            <a:chOff x="3490737" y="1374053"/>
            <a:chExt cx="1423800" cy="1423800"/>
          </a:xfrm>
        </p:grpSpPr>
        <p:sp>
          <p:nvSpPr>
            <p:cNvPr id="443" name="Google Shape;443;p28"/>
            <p:cNvSpPr/>
            <p:nvPr/>
          </p:nvSpPr>
          <p:spPr>
            <a:xfrm>
              <a:off x="3490737" y="1374053"/>
              <a:ext cx="1423800" cy="1423800"/>
            </a:xfrm>
            <a:prstGeom prst="ellipse">
              <a:avLst/>
            </a:prstGeom>
            <a:solidFill>
              <a:srgbClr val="1D7E74"/>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Roboto"/>
                  <a:ea typeface="Roboto"/>
                  <a:cs typeface="Roboto"/>
                  <a:sym typeface="Roboto"/>
                </a:rPr>
                <a:t>Reducir</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s" sz="1000">
                  <a:solidFill>
                    <a:srgbClr val="FFFFFF"/>
                  </a:solidFill>
                  <a:latin typeface="Roboto"/>
                  <a:ea typeface="Roboto"/>
                  <a:cs typeface="Roboto"/>
                  <a:sym typeface="Roboto"/>
                </a:rPr>
                <a:t>varianza</a:t>
              </a:r>
              <a:endParaRPr sz="1000">
                <a:solidFill>
                  <a:srgbClr val="FFFFFF"/>
                </a:solidFill>
                <a:latin typeface="Roboto"/>
                <a:ea typeface="Roboto"/>
                <a:cs typeface="Roboto"/>
                <a:sym typeface="Roboto"/>
              </a:endParaRPr>
            </a:p>
          </p:txBody>
        </p:sp>
      </p:grpSp>
      <p:pic>
        <p:nvPicPr>
          <p:cNvPr id="445" name="Google Shape;445;p28"/>
          <p:cNvPicPr preferRelativeResize="0"/>
          <p:nvPr/>
        </p:nvPicPr>
        <p:blipFill>
          <a:blip r:embed="rId3">
            <a:alphaModFix/>
          </a:blip>
          <a:stretch>
            <a:fillRect/>
          </a:stretch>
        </p:blipFill>
        <p:spPr>
          <a:xfrm>
            <a:off x="154500" y="2769325"/>
            <a:ext cx="3867150" cy="2152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9"/>
          <p:cNvSpPr txBox="1"/>
          <p:nvPr>
            <p:ph type="title"/>
          </p:nvPr>
        </p:nvSpPr>
        <p:spPr>
          <a:xfrm>
            <a:off x="1140400" y="75050"/>
            <a:ext cx="7030500" cy="66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Normalización - Estandarización Variables</a:t>
            </a:r>
            <a:endParaRPr/>
          </a:p>
        </p:txBody>
      </p:sp>
      <p:sp>
        <p:nvSpPr>
          <p:cNvPr id="451" name="Google Shape;451;p29"/>
          <p:cNvSpPr txBox="1"/>
          <p:nvPr/>
        </p:nvSpPr>
        <p:spPr>
          <a:xfrm>
            <a:off x="154350" y="1382475"/>
            <a:ext cx="3867300" cy="138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30200" lvl="0" marL="457200" marR="38100" rtl="0" algn="l">
              <a:lnSpc>
                <a:spcPct val="128571"/>
              </a:lnSpc>
              <a:spcBef>
                <a:spcPts val="0"/>
              </a:spcBef>
              <a:spcAft>
                <a:spcPts val="0"/>
              </a:spcAft>
              <a:buClr>
                <a:schemeClr val="accent1"/>
              </a:buClr>
              <a:buSzPts val="1600"/>
              <a:buChar char="●"/>
            </a:pPr>
            <a:r>
              <a:rPr b="1" lang="es" sz="1600" u="sng">
                <a:solidFill>
                  <a:schemeClr val="accent1"/>
                </a:solidFill>
                <a:highlight>
                  <a:srgbClr val="FFFFFF"/>
                </a:highlight>
              </a:rPr>
              <a:t>StandardScaler:</a:t>
            </a:r>
            <a:r>
              <a:rPr lang="es" sz="1600">
                <a:solidFill>
                  <a:schemeClr val="accent1"/>
                </a:solidFill>
                <a:highlight>
                  <a:srgbClr val="FFFFFF"/>
                </a:highlight>
              </a:rPr>
              <a:t> Media=0 y Desviación Standard= 1</a:t>
            </a:r>
            <a:endParaRPr sz="1600">
              <a:solidFill>
                <a:schemeClr val="accent1"/>
              </a:solidFill>
              <a:highlight>
                <a:srgbClr val="FFFFFF"/>
              </a:highlight>
            </a:endParaRPr>
          </a:p>
          <a:p>
            <a:pPr indent="-330200" lvl="0" marL="457200" marR="38100" rtl="0" algn="l">
              <a:lnSpc>
                <a:spcPct val="128571"/>
              </a:lnSpc>
              <a:spcBef>
                <a:spcPts val="0"/>
              </a:spcBef>
              <a:spcAft>
                <a:spcPts val="0"/>
              </a:spcAft>
              <a:buClr>
                <a:schemeClr val="accent1"/>
              </a:buClr>
              <a:buSzPts val="1600"/>
              <a:buChar char="●"/>
            </a:pPr>
            <a:r>
              <a:rPr b="1" lang="es" sz="1600" u="sng">
                <a:solidFill>
                  <a:schemeClr val="accent1"/>
                </a:solidFill>
                <a:highlight>
                  <a:srgbClr val="FFFFFF"/>
                </a:highlight>
              </a:rPr>
              <a:t>OneHotEncoder:</a:t>
            </a:r>
            <a:r>
              <a:rPr lang="es" sz="1600">
                <a:solidFill>
                  <a:schemeClr val="accent1"/>
                </a:solidFill>
                <a:highlight>
                  <a:srgbClr val="FFFFFF"/>
                </a:highlight>
              </a:rPr>
              <a:t> Variables categóricas a Sparse Matrix</a:t>
            </a:r>
            <a:endParaRPr sz="1600">
              <a:solidFill>
                <a:schemeClr val="accent1"/>
              </a:solidFill>
              <a:highlight>
                <a:srgbClr val="FFFFFF"/>
              </a:highlight>
            </a:endParaRPr>
          </a:p>
        </p:txBody>
      </p:sp>
      <p:sp>
        <p:nvSpPr>
          <p:cNvPr id="452" name="Google Shape;452;p29"/>
          <p:cNvSpPr txBox="1"/>
          <p:nvPr/>
        </p:nvSpPr>
        <p:spPr>
          <a:xfrm>
            <a:off x="2125825" y="4437400"/>
            <a:ext cx="70971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050">
                <a:solidFill>
                  <a:srgbClr val="008000"/>
                </a:solidFill>
                <a:highlight>
                  <a:srgbClr val="FFFFFE"/>
                </a:highlight>
                <a:latin typeface="Courier New"/>
                <a:ea typeface="Courier New"/>
                <a:cs typeface="Courier New"/>
                <a:sym typeface="Courier New"/>
              </a:rPr>
              <a:t>https://scikit-learn.org/stable/modules/generated/sklearn.preprocessing.StandardScaler</a:t>
            </a:r>
            <a:endParaRPr sz="1050">
              <a:solidFill>
                <a:srgbClr val="008000"/>
              </a:solidFill>
              <a:highlight>
                <a:srgbClr val="FFFFFE"/>
              </a:highlight>
              <a:latin typeface="Courier New"/>
              <a:ea typeface="Courier New"/>
              <a:cs typeface="Courier New"/>
              <a:sym typeface="Courier New"/>
            </a:endParaRPr>
          </a:p>
        </p:txBody>
      </p:sp>
      <p:grpSp>
        <p:nvGrpSpPr>
          <p:cNvPr id="453" name="Google Shape;453;p29"/>
          <p:cNvGrpSpPr/>
          <p:nvPr/>
        </p:nvGrpSpPr>
        <p:grpSpPr>
          <a:xfrm>
            <a:off x="4224142" y="600915"/>
            <a:ext cx="4036590" cy="3941676"/>
            <a:chOff x="2256567" y="677103"/>
            <a:chExt cx="4036590" cy="3941676"/>
          </a:xfrm>
        </p:grpSpPr>
        <p:sp>
          <p:nvSpPr>
            <p:cNvPr id="454" name="Google Shape;454;p29"/>
            <p:cNvSpPr/>
            <p:nvPr/>
          </p:nvSpPr>
          <p:spPr>
            <a:xfrm rot="-6597333">
              <a:off x="4296826" y="3950027"/>
              <a:ext cx="586303" cy="586303"/>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rot="-6599386">
              <a:off x="2318596" y="1407533"/>
              <a:ext cx="440541" cy="440541"/>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rot="-6598839">
              <a:off x="2887641" y="2346984"/>
              <a:ext cx="1199287" cy="1199287"/>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rot="-6598620">
              <a:off x="4374916" y="913763"/>
              <a:ext cx="1681581" cy="1681581"/>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rot="-6597866">
              <a:off x="2661829" y="2208216"/>
              <a:ext cx="629106" cy="629106"/>
            </a:xfrm>
            <a:prstGeom prst="ellipse">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rot="-6597701">
              <a:off x="3267625" y="1113818"/>
              <a:ext cx="274172" cy="274172"/>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29"/>
          <p:cNvGrpSpPr/>
          <p:nvPr/>
        </p:nvGrpSpPr>
        <p:grpSpPr>
          <a:xfrm>
            <a:off x="6414769" y="1739578"/>
            <a:ext cx="2440200" cy="2440200"/>
            <a:chOff x="4447194" y="1815766"/>
            <a:chExt cx="2440200" cy="2440200"/>
          </a:xfrm>
        </p:grpSpPr>
        <p:sp>
          <p:nvSpPr>
            <p:cNvPr id="461" name="Google Shape;461;p29"/>
            <p:cNvSpPr/>
            <p:nvPr/>
          </p:nvSpPr>
          <p:spPr>
            <a:xfrm>
              <a:off x="4447194" y="1815766"/>
              <a:ext cx="2440200" cy="2440200"/>
            </a:xfrm>
            <a:prstGeom prst="ellipse">
              <a:avLst/>
            </a:prstGeom>
            <a:solidFill>
              <a:srgbClr val="155B54"/>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txBox="1"/>
            <p:nvPr/>
          </p:nvSpPr>
          <p:spPr>
            <a:xfrm>
              <a:off x="4735950" y="2504275"/>
              <a:ext cx="1862700" cy="116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Roboto"/>
                  <a:ea typeface="Roboto"/>
                  <a:cs typeface="Roboto"/>
                  <a:sym typeface="Roboto"/>
                </a:rPr>
                <a:t>Mejora en el </a:t>
              </a:r>
              <a:endParaRPr sz="1200">
                <a:solidFill>
                  <a:srgbClr val="FFFFFF"/>
                </a:solidFill>
                <a:latin typeface="Roboto"/>
                <a:ea typeface="Roboto"/>
                <a:cs typeface="Roboto"/>
                <a:sym typeface="Roboto"/>
              </a:endParaRPr>
            </a:p>
            <a:p>
              <a:pPr indent="0" lvl="0" marL="0" rtl="0" algn="ctr">
                <a:spcBef>
                  <a:spcPts val="0"/>
                </a:spcBef>
                <a:spcAft>
                  <a:spcPts val="0"/>
                </a:spcAft>
                <a:buNone/>
              </a:pPr>
              <a:r>
                <a:rPr lang="es" sz="1200">
                  <a:solidFill>
                    <a:srgbClr val="FFFFFF"/>
                  </a:solidFill>
                  <a:latin typeface="Roboto"/>
                  <a:ea typeface="Roboto"/>
                  <a:cs typeface="Roboto"/>
                  <a:sym typeface="Roboto"/>
                </a:rPr>
                <a:t>Algoritmo de</a:t>
              </a:r>
              <a:endParaRPr sz="1200">
                <a:solidFill>
                  <a:srgbClr val="FFFFFF"/>
                </a:solidFill>
                <a:latin typeface="Roboto"/>
                <a:ea typeface="Roboto"/>
                <a:cs typeface="Roboto"/>
                <a:sym typeface="Roboto"/>
              </a:endParaRPr>
            </a:p>
            <a:p>
              <a:pPr indent="0" lvl="0" marL="0" rtl="0" algn="ctr">
                <a:spcBef>
                  <a:spcPts val="0"/>
                </a:spcBef>
                <a:spcAft>
                  <a:spcPts val="0"/>
                </a:spcAft>
                <a:buNone/>
              </a:pPr>
              <a:r>
                <a:rPr lang="es" sz="1200">
                  <a:solidFill>
                    <a:srgbClr val="FFFFFF"/>
                  </a:solidFill>
                  <a:latin typeface="Roboto"/>
                  <a:ea typeface="Roboto"/>
                  <a:cs typeface="Roboto"/>
                  <a:sym typeface="Roboto"/>
                </a:rPr>
                <a:t>Predicción</a:t>
              </a:r>
              <a:endParaRPr sz="1200">
                <a:solidFill>
                  <a:srgbClr val="FFFFFF"/>
                </a:solidFill>
                <a:latin typeface="Roboto"/>
                <a:ea typeface="Roboto"/>
                <a:cs typeface="Roboto"/>
                <a:sym typeface="Roboto"/>
              </a:endParaRPr>
            </a:p>
          </p:txBody>
        </p:sp>
      </p:grpSp>
      <p:grpSp>
        <p:nvGrpSpPr>
          <p:cNvPr id="463" name="Google Shape;463;p29"/>
          <p:cNvGrpSpPr/>
          <p:nvPr/>
        </p:nvGrpSpPr>
        <p:grpSpPr>
          <a:xfrm>
            <a:off x="5534512" y="1297866"/>
            <a:ext cx="1423800" cy="1423800"/>
            <a:chOff x="3490737" y="1374053"/>
            <a:chExt cx="1423800" cy="1423800"/>
          </a:xfrm>
        </p:grpSpPr>
        <p:sp>
          <p:nvSpPr>
            <p:cNvPr id="464" name="Google Shape;464;p29"/>
            <p:cNvSpPr/>
            <p:nvPr/>
          </p:nvSpPr>
          <p:spPr>
            <a:xfrm>
              <a:off x="3490737" y="1374053"/>
              <a:ext cx="1423800" cy="1423800"/>
            </a:xfrm>
            <a:prstGeom prst="ellipse">
              <a:avLst/>
            </a:prstGeom>
            <a:solidFill>
              <a:srgbClr val="1D7E74"/>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txBox="1"/>
            <p:nvPr/>
          </p:nvSpPr>
          <p:spPr>
            <a:xfrm>
              <a:off x="3598725" y="1613613"/>
              <a:ext cx="120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Roboto"/>
                  <a:ea typeface="Roboto"/>
                  <a:cs typeface="Roboto"/>
                  <a:sym typeface="Roboto"/>
                </a:rPr>
                <a:t>Reducción de</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s" sz="1000">
                  <a:solidFill>
                    <a:srgbClr val="FFFFFF"/>
                  </a:solidFill>
                  <a:latin typeface="Roboto"/>
                  <a:ea typeface="Roboto"/>
                  <a:cs typeface="Roboto"/>
                  <a:sym typeface="Roboto"/>
                </a:rPr>
                <a:t>dimensionalidad</a:t>
              </a:r>
              <a:endParaRPr sz="1000">
                <a:solidFill>
                  <a:srgbClr val="FFFFFF"/>
                </a:solidFill>
                <a:latin typeface="Roboto"/>
                <a:ea typeface="Roboto"/>
                <a:cs typeface="Roboto"/>
                <a:sym typeface="Roboto"/>
              </a:endParaRPr>
            </a:p>
          </p:txBody>
        </p:sp>
      </p:grpSp>
      <p:grpSp>
        <p:nvGrpSpPr>
          <p:cNvPr id="466" name="Google Shape;466;p29"/>
          <p:cNvGrpSpPr/>
          <p:nvPr/>
        </p:nvGrpSpPr>
        <p:grpSpPr>
          <a:xfrm>
            <a:off x="5193328" y="2862101"/>
            <a:ext cx="1498800" cy="1498800"/>
            <a:chOff x="644203" y="3718814"/>
            <a:chExt cx="1498800" cy="1498800"/>
          </a:xfrm>
        </p:grpSpPr>
        <p:sp>
          <p:nvSpPr>
            <p:cNvPr id="467" name="Google Shape;467;p29"/>
            <p:cNvSpPr/>
            <p:nvPr/>
          </p:nvSpPr>
          <p:spPr>
            <a:xfrm>
              <a:off x="644203" y="3718814"/>
              <a:ext cx="1498800" cy="14988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txBox="1"/>
            <p:nvPr/>
          </p:nvSpPr>
          <p:spPr>
            <a:xfrm>
              <a:off x="856976" y="3995875"/>
              <a:ext cx="10734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Roboto"/>
                  <a:ea typeface="Roboto"/>
                  <a:cs typeface="Roboto"/>
                  <a:sym typeface="Roboto"/>
                </a:rPr>
                <a:t>Librería</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s" sz="1000">
                  <a:solidFill>
                    <a:srgbClr val="FFFFFF"/>
                  </a:solidFill>
                  <a:latin typeface="Roboto"/>
                  <a:ea typeface="Roboto"/>
                  <a:cs typeface="Roboto"/>
                  <a:sym typeface="Roboto"/>
                </a:rPr>
                <a:t>Prince</a:t>
              </a:r>
              <a:endParaRPr sz="1000">
                <a:solidFill>
                  <a:srgbClr val="FFFFFF"/>
                </a:solidFill>
                <a:latin typeface="Roboto"/>
                <a:ea typeface="Roboto"/>
                <a:cs typeface="Roboto"/>
                <a:sym typeface="Roboto"/>
              </a:endParaRPr>
            </a:p>
          </p:txBody>
        </p:sp>
      </p:grpSp>
      <p:grpSp>
        <p:nvGrpSpPr>
          <p:cNvPr id="469" name="Google Shape;469;p29"/>
          <p:cNvGrpSpPr/>
          <p:nvPr/>
        </p:nvGrpSpPr>
        <p:grpSpPr>
          <a:xfrm>
            <a:off x="7855159" y="1114305"/>
            <a:ext cx="1030262" cy="1030262"/>
            <a:chOff x="3490737" y="1374053"/>
            <a:chExt cx="1423800" cy="1423800"/>
          </a:xfrm>
        </p:grpSpPr>
        <p:sp>
          <p:nvSpPr>
            <p:cNvPr id="470" name="Google Shape;470;p29"/>
            <p:cNvSpPr/>
            <p:nvPr/>
          </p:nvSpPr>
          <p:spPr>
            <a:xfrm>
              <a:off x="3490737" y="1374053"/>
              <a:ext cx="1423800" cy="1423800"/>
            </a:xfrm>
            <a:prstGeom prst="ellipse">
              <a:avLst/>
            </a:prstGeom>
            <a:solidFill>
              <a:srgbClr val="1D7E74"/>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Roboto"/>
                  <a:ea typeface="Roboto"/>
                  <a:cs typeface="Roboto"/>
                  <a:sym typeface="Roboto"/>
                </a:rPr>
                <a:t>Reducir</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s" sz="1000">
                  <a:solidFill>
                    <a:srgbClr val="FFFFFF"/>
                  </a:solidFill>
                  <a:latin typeface="Roboto"/>
                  <a:ea typeface="Roboto"/>
                  <a:cs typeface="Roboto"/>
                  <a:sym typeface="Roboto"/>
                </a:rPr>
                <a:t>varianza</a:t>
              </a:r>
              <a:endParaRPr sz="1000">
                <a:solidFill>
                  <a:srgbClr val="FFFFFF"/>
                </a:solidFill>
                <a:latin typeface="Roboto"/>
                <a:ea typeface="Roboto"/>
                <a:cs typeface="Roboto"/>
                <a:sym typeface="Roboto"/>
              </a:endParaRPr>
            </a:p>
          </p:txBody>
        </p:sp>
      </p:grpSp>
      <p:pic>
        <p:nvPicPr>
          <p:cNvPr id="472" name="Google Shape;472;p29"/>
          <p:cNvPicPr preferRelativeResize="0"/>
          <p:nvPr/>
        </p:nvPicPr>
        <p:blipFill>
          <a:blip r:embed="rId3">
            <a:alphaModFix/>
          </a:blip>
          <a:stretch>
            <a:fillRect/>
          </a:stretch>
        </p:blipFill>
        <p:spPr>
          <a:xfrm>
            <a:off x="90325" y="2938599"/>
            <a:ext cx="4229743" cy="1498800"/>
          </a:xfrm>
          <a:prstGeom prst="rect">
            <a:avLst/>
          </a:prstGeom>
          <a:noFill/>
          <a:ln>
            <a:noFill/>
          </a:ln>
        </p:spPr>
      </p:pic>
      <p:sp>
        <p:nvSpPr>
          <p:cNvPr id="473" name="Google Shape;473;p29"/>
          <p:cNvSpPr txBox="1"/>
          <p:nvPr/>
        </p:nvSpPr>
        <p:spPr>
          <a:xfrm>
            <a:off x="2358325" y="4783600"/>
            <a:ext cx="68646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050">
                <a:solidFill>
                  <a:srgbClr val="008000"/>
                </a:solidFill>
                <a:highlight>
                  <a:srgbClr val="FFFFFE"/>
                </a:highlight>
                <a:latin typeface="Courier New"/>
                <a:ea typeface="Courier New"/>
                <a:cs typeface="Courier New"/>
                <a:sym typeface="Courier New"/>
              </a:rPr>
              <a:t>https://scikit-learn.org/0.16/modules/generated/sklearn.preprocessing.OneHotEncoder</a:t>
            </a:r>
            <a:endParaRPr sz="1050">
              <a:solidFill>
                <a:srgbClr val="008000"/>
              </a:solidFill>
              <a:highlight>
                <a:srgbClr val="FFFFFE"/>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3838"/>
        </a:solidFill>
      </p:bgPr>
    </p:bg>
    <p:spTree>
      <p:nvGrpSpPr>
        <p:cNvPr id="477" name="Shape 477"/>
        <p:cNvGrpSpPr/>
        <p:nvPr/>
      </p:nvGrpSpPr>
      <p:grpSpPr>
        <a:xfrm>
          <a:off x="0" y="0"/>
          <a:ext cx="0" cy="0"/>
          <a:chOff x="0" y="0"/>
          <a:chExt cx="0" cy="0"/>
        </a:xfrm>
      </p:grpSpPr>
      <p:sp>
        <p:nvSpPr>
          <p:cNvPr id="478" name="Google Shape;478;p30"/>
          <p:cNvSpPr txBox="1"/>
          <p:nvPr>
            <p:ph type="title"/>
          </p:nvPr>
        </p:nvSpPr>
        <p:spPr>
          <a:xfrm>
            <a:off x="1121900" y="1276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FFFFFE"/>
                </a:solidFill>
              </a:rPr>
              <a:t>Métricas</a:t>
            </a:r>
            <a:r>
              <a:rPr lang="es">
                <a:solidFill>
                  <a:srgbClr val="FFFFFE"/>
                </a:solidFill>
              </a:rPr>
              <a:t> de desempeño</a:t>
            </a:r>
            <a:endParaRPr>
              <a:solidFill>
                <a:srgbClr val="FFFFFE"/>
              </a:solidFill>
            </a:endParaRPr>
          </a:p>
          <a:p>
            <a:pPr indent="0" lvl="0" marL="0" rtl="0" algn="l">
              <a:spcBef>
                <a:spcPts val="0"/>
              </a:spcBef>
              <a:spcAft>
                <a:spcPts val="0"/>
              </a:spcAft>
              <a:buNone/>
            </a:pPr>
            <a:r>
              <a:rPr b="0" i="1" lang="es">
                <a:solidFill>
                  <a:srgbClr val="FFFFFE"/>
                </a:solidFill>
              </a:rPr>
              <a:t>Logistic Regression</a:t>
            </a:r>
            <a:endParaRPr b="0" i="1">
              <a:solidFill>
                <a:srgbClr val="FFFFFE"/>
              </a:solidFill>
            </a:endParaRPr>
          </a:p>
        </p:txBody>
      </p:sp>
      <p:pic>
        <p:nvPicPr>
          <p:cNvPr id="479" name="Google Shape;479;p30"/>
          <p:cNvPicPr preferRelativeResize="0"/>
          <p:nvPr/>
        </p:nvPicPr>
        <p:blipFill rotWithShape="1">
          <a:blip r:embed="rId3">
            <a:alphaModFix/>
          </a:blip>
          <a:srcRect b="1447" l="0" r="0" t="32472"/>
          <a:stretch/>
        </p:blipFill>
        <p:spPr>
          <a:xfrm>
            <a:off x="5089775" y="1742563"/>
            <a:ext cx="3967499" cy="3265637"/>
          </a:xfrm>
          <a:prstGeom prst="rect">
            <a:avLst/>
          </a:prstGeom>
          <a:noFill/>
          <a:ln>
            <a:noFill/>
          </a:ln>
        </p:spPr>
      </p:pic>
      <p:pic>
        <p:nvPicPr>
          <p:cNvPr id="480" name="Google Shape;480;p30"/>
          <p:cNvPicPr preferRelativeResize="0"/>
          <p:nvPr/>
        </p:nvPicPr>
        <p:blipFill>
          <a:blip r:embed="rId4">
            <a:alphaModFix/>
          </a:blip>
          <a:stretch>
            <a:fillRect/>
          </a:stretch>
        </p:blipFill>
        <p:spPr>
          <a:xfrm>
            <a:off x="222388" y="1336950"/>
            <a:ext cx="2847975" cy="819150"/>
          </a:xfrm>
          <a:prstGeom prst="rect">
            <a:avLst/>
          </a:prstGeom>
          <a:noFill/>
          <a:ln>
            <a:noFill/>
          </a:ln>
        </p:spPr>
      </p:pic>
      <p:sp>
        <p:nvSpPr>
          <p:cNvPr id="481" name="Google Shape;481;p30"/>
          <p:cNvSpPr txBox="1"/>
          <p:nvPr/>
        </p:nvSpPr>
        <p:spPr>
          <a:xfrm>
            <a:off x="152400" y="2156100"/>
            <a:ext cx="367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Nunito"/>
                <a:ea typeface="Nunito"/>
                <a:cs typeface="Nunito"/>
                <a:sym typeface="Nunito"/>
              </a:rPr>
              <a:t>Aplicando la Regresión Logística a la data ya dividida en train y test obtenemos los siguientes resultados:</a:t>
            </a:r>
            <a:endParaRPr>
              <a:solidFill>
                <a:schemeClr val="lt1"/>
              </a:solidFill>
              <a:latin typeface="Nunito"/>
              <a:ea typeface="Nunito"/>
              <a:cs typeface="Nunito"/>
              <a:sym typeface="Nunito"/>
            </a:endParaRPr>
          </a:p>
        </p:txBody>
      </p:sp>
      <p:pic>
        <p:nvPicPr>
          <p:cNvPr id="482" name="Google Shape;482;p30"/>
          <p:cNvPicPr preferRelativeResize="0"/>
          <p:nvPr/>
        </p:nvPicPr>
        <p:blipFill>
          <a:blip r:embed="rId5">
            <a:alphaModFix/>
          </a:blip>
          <a:stretch>
            <a:fillRect/>
          </a:stretch>
        </p:blipFill>
        <p:spPr>
          <a:xfrm>
            <a:off x="152400" y="3036950"/>
            <a:ext cx="4151074" cy="1586025"/>
          </a:xfrm>
          <a:prstGeom prst="rect">
            <a:avLst/>
          </a:prstGeom>
          <a:noFill/>
          <a:ln>
            <a:noFill/>
          </a:ln>
        </p:spPr>
      </p:pic>
      <p:sp>
        <p:nvSpPr>
          <p:cNvPr id="483" name="Google Shape;483;p30"/>
          <p:cNvSpPr txBox="1"/>
          <p:nvPr/>
        </p:nvSpPr>
        <p:spPr>
          <a:xfrm>
            <a:off x="5089763" y="1126975"/>
            <a:ext cx="396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lt1"/>
                </a:solidFill>
                <a:latin typeface="Nunito"/>
                <a:ea typeface="Nunito"/>
                <a:cs typeface="Nunito"/>
                <a:sym typeface="Nunito"/>
              </a:rPr>
              <a:t>Matriz de Confusión para Logistic Regression</a:t>
            </a:r>
            <a:endParaRPr u="sng">
              <a:solidFill>
                <a:schemeClr val="lt1"/>
              </a:solidFill>
              <a:latin typeface="Nunito"/>
              <a:ea typeface="Nunito"/>
              <a:cs typeface="Nunito"/>
              <a:sym typeface="Nunito"/>
            </a:endParaRPr>
          </a:p>
          <a:p>
            <a:pPr indent="0" lvl="0" marL="0" rtl="0" algn="l">
              <a:spcBef>
                <a:spcPts val="0"/>
              </a:spcBef>
              <a:spcAft>
                <a:spcPts val="0"/>
              </a:spcAft>
              <a:buNone/>
            </a:pPr>
            <a:r>
              <a:t/>
            </a:r>
            <a:endParaRPr u="sng">
              <a:solidFill>
                <a:schemeClr val="lt1"/>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3838"/>
        </a:solidFill>
      </p:bgPr>
    </p:bg>
    <p:spTree>
      <p:nvGrpSpPr>
        <p:cNvPr id="487" name="Shape 487"/>
        <p:cNvGrpSpPr/>
        <p:nvPr/>
      </p:nvGrpSpPr>
      <p:grpSpPr>
        <a:xfrm>
          <a:off x="0" y="0"/>
          <a:ext cx="0" cy="0"/>
          <a:chOff x="0" y="0"/>
          <a:chExt cx="0" cy="0"/>
        </a:xfrm>
      </p:grpSpPr>
      <p:sp>
        <p:nvSpPr>
          <p:cNvPr id="488" name="Google Shape;488;p31"/>
          <p:cNvSpPr txBox="1"/>
          <p:nvPr>
            <p:ph type="title"/>
          </p:nvPr>
        </p:nvSpPr>
        <p:spPr>
          <a:xfrm>
            <a:off x="1121900" y="1276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FFFFFE"/>
                </a:solidFill>
              </a:rPr>
              <a:t>Métricas de desempeño</a:t>
            </a:r>
            <a:endParaRPr>
              <a:solidFill>
                <a:srgbClr val="FFFFFE"/>
              </a:solidFill>
            </a:endParaRPr>
          </a:p>
          <a:p>
            <a:pPr indent="0" lvl="0" marL="0" rtl="0" algn="l">
              <a:spcBef>
                <a:spcPts val="0"/>
              </a:spcBef>
              <a:spcAft>
                <a:spcPts val="0"/>
              </a:spcAft>
              <a:buNone/>
            </a:pPr>
            <a:r>
              <a:rPr b="0" i="1" lang="es">
                <a:solidFill>
                  <a:srgbClr val="FFFFFE"/>
                </a:solidFill>
              </a:rPr>
              <a:t>XGBoost</a:t>
            </a:r>
            <a:endParaRPr b="0" i="1">
              <a:solidFill>
                <a:srgbClr val="FFFFFE"/>
              </a:solidFill>
            </a:endParaRPr>
          </a:p>
        </p:txBody>
      </p:sp>
      <p:sp>
        <p:nvSpPr>
          <p:cNvPr id="489" name="Google Shape;489;p31"/>
          <p:cNvSpPr txBox="1"/>
          <p:nvPr/>
        </p:nvSpPr>
        <p:spPr>
          <a:xfrm>
            <a:off x="193238" y="1952688"/>
            <a:ext cx="367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Nunito"/>
                <a:ea typeface="Nunito"/>
                <a:cs typeface="Nunito"/>
                <a:sym typeface="Nunito"/>
              </a:rPr>
              <a:t>Ahora, probamos XGBoost y comparamos resultados:</a:t>
            </a:r>
            <a:endParaRPr>
              <a:solidFill>
                <a:schemeClr val="lt1"/>
              </a:solidFill>
              <a:latin typeface="Nunito"/>
              <a:ea typeface="Nunito"/>
              <a:cs typeface="Nunito"/>
              <a:sym typeface="Nunito"/>
            </a:endParaRPr>
          </a:p>
        </p:txBody>
      </p:sp>
      <p:sp>
        <p:nvSpPr>
          <p:cNvPr id="490" name="Google Shape;490;p31"/>
          <p:cNvSpPr txBox="1"/>
          <p:nvPr/>
        </p:nvSpPr>
        <p:spPr>
          <a:xfrm>
            <a:off x="5089763" y="1126975"/>
            <a:ext cx="396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lt1"/>
                </a:solidFill>
                <a:latin typeface="Nunito"/>
                <a:ea typeface="Nunito"/>
                <a:cs typeface="Nunito"/>
                <a:sym typeface="Nunito"/>
              </a:rPr>
              <a:t>Matriz de Confusión para XGBoost</a:t>
            </a:r>
            <a:endParaRPr u="sng">
              <a:solidFill>
                <a:schemeClr val="lt1"/>
              </a:solidFill>
              <a:latin typeface="Nunito"/>
              <a:ea typeface="Nunito"/>
              <a:cs typeface="Nunito"/>
              <a:sym typeface="Nunito"/>
            </a:endParaRPr>
          </a:p>
          <a:p>
            <a:pPr indent="0" lvl="0" marL="0" rtl="0" algn="l">
              <a:spcBef>
                <a:spcPts val="0"/>
              </a:spcBef>
              <a:spcAft>
                <a:spcPts val="0"/>
              </a:spcAft>
              <a:buNone/>
            </a:pPr>
            <a:r>
              <a:t/>
            </a:r>
            <a:endParaRPr u="sng">
              <a:solidFill>
                <a:schemeClr val="lt1"/>
              </a:solidFill>
              <a:latin typeface="Nunito"/>
              <a:ea typeface="Nunito"/>
              <a:cs typeface="Nunito"/>
              <a:sym typeface="Nunito"/>
            </a:endParaRPr>
          </a:p>
        </p:txBody>
      </p:sp>
      <p:pic>
        <p:nvPicPr>
          <p:cNvPr id="491" name="Google Shape;491;p31"/>
          <p:cNvPicPr preferRelativeResize="0"/>
          <p:nvPr/>
        </p:nvPicPr>
        <p:blipFill>
          <a:blip r:embed="rId3">
            <a:alphaModFix/>
          </a:blip>
          <a:stretch>
            <a:fillRect/>
          </a:stretch>
        </p:blipFill>
        <p:spPr>
          <a:xfrm>
            <a:off x="282750" y="1177325"/>
            <a:ext cx="3497175" cy="725025"/>
          </a:xfrm>
          <a:prstGeom prst="rect">
            <a:avLst/>
          </a:prstGeom>
          <a:noFill/>
          <a:ln>
            <a:noFill/>
          </a:ln>
        </p:spPr>
      </p:pic>
      <p:pic>
        <p:nvPicPr>
          <p:cNvPr id="492" name="Google Shape;492;p31"/>
          <p:cNvPicPr preferRelativeResize="0"/>
          <p:nvPr/>
        </p:nvPicPr>
        <p:blipFill>
          <a:blip r:embed="rId4">
            <a:alphaModFix/>
          </a:blip>
          <a:stretch>
            <a:fillRect/>
          </a:stretch>
        </p:blipFill>
        <p:spPr>
          <a:xfrm>
            <a:off x="5037725" y="1691204"/>
            <a:ext cx="4019551" cy="3352221"/>
          </a:xfrm>
          <a:prstGeom prst="rect">
            <a:avLst/>
          </a:prstGeom>
          <a:noFill/>
          <a:ln>
            <a:noFill/>
          </a:ln>
        </p:spPr>
      </p:pic>
      <p:sp>
        <p:nvSpPr>
          <p:cNvPr id="493" name="Google Shape;493;p31"/>
          <p:cNvSpPr txBox="1"/>
          <p:nvPr/>
        </p:nvSpPr>
        <p:spPr>
          <a:xfrm>
            <a:off x="193252" y="3506650"/>
            <a:ext cx="437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a:solidFill>
                  <a:schemeClr val="lt1"/>
                </a:solidFill>
                <a:latin typeface="Nunito"/>
                <a:ea typeface="Nunito"/>
                <a:cs typeface="Nunito"/>
                <a:sym typeface="Nunito"/>
              </a:rPr>
              <a:t>Vemos una mejoría para los datos de Train y Test. A su vez, una mejoría de aprox. 0.04 en </a:t>
            </a:r>
            <a:r>
              <a:rPr b="1" i="1" lang="es">
                <a:solidFill>
                  <a:schemeClr val="lt1"/>
                </a:solidFill>
                <a:latin typeface="Nunito"/>
                <a:ea typeface="Nunito"/>
                <a:cs typeface="Nunito"/>
                <a:sym typeface="Nunito"/>
              </a:rPr>
              <a:t>Precisión</a:t>
            </a:r>
            <a:r>
              <a:rPr i="1" lang="es">
                <a:solidFill>
                  <a:schemeClr val="lt1"/>
                </a:solidFill>
                <a:latin typeface="Nunito"/>
                <a:ea typeface="Nunito"/>
                <a:cs typeface="Nunito"/>
                <a:sym typeface="Nunito"/>
              </a:rPr>
              <a:t>. Una </a:t>
            </a:r>
            <a:r>
              <a:rPr i="1" lang="es">
                <a:solidFill>
                  <a:schemeClr val="lt1"/>
                </a:solidFill>
                <a:latin typeface="Nunito"/>
                <a:ea typeface="Nunito"/>
                <a:cs typeface="Nunito"/>
                <a:sym typeface="Nunito"/>
              </a:rPr>
              <a:t>pérdida</a:t>
            </a:r>
            <a:r>
              <a:rPr i="1" lang="es">
                <a:solidFill>
                  <a:schemeClr val="lt1"/>
                </a:solidFill>
                <a:latin typeface="Nunito"/>
                <a:ea typeface="Nunito"/>
                <a:cs typeface="Nunito"/>
                <a:sym typeface="Nunito"/>
              </a:rPr>
              <a:t> de 0.02 en </a:t>
            </a:r>
            <a:r>
              <a:rPr b="1" i="1" lang="es">
                <a:solidFill>
                  <a:schemeClr val="lt1"/>
                </a:solidFill>
                <a:latin typeface="Nunito"/>
                <a:ea typeface="Nunito"/>
                <a:cs typeface="Nunito"/>
                <a:sym typeface="Nunito"/>
              </a:rPr>
              <a:t>Recall</a:t>
            </a:r>
            <a:r>
              <a:rPr i="1" lang="es">
                <a:solidFill>
                  <a:schemeClr val="lt1"/>
                </a:solidFill>
                <a:latin typeface="Nunito"/>
                <a:ea typeface="Nunito"/>
                <a:cs typeface="Nunito"/>
                <a:sym typeface="Nunito"/>
              </a:rPr>
              <a:t>.</a:t>
            </a:r>
            <a:endParaRPr i="1">
              <a:solidFill>
                <a:schemeClr val="lt1"/>
              </a:solidFill>
              <a:latin typeface="Nunito"/>
              <a:ea typeface="Nunito"/>
              <a:cs typeface="Nunito"/>
              <a:sym typeface="Nunito"/>
            </a:endParaRPr>
          </a:p>
        </p:txBody>
      </p:sp>
      <p:pic>
        <p:nvPicPr>
          <p:cNvPr id="494" name="Google Shape;494;p31"/>
          <p:cNvPicPr preferRelativeResize="0"/>
          <p:nvPr/>
        </p:nvPicPr>
        <p:blipFill>
          <a:blip r:embed="rId5">
            <a:alphaModFix/>
          </a:blip>
          <a:stretch>
            <a:fillRect/>
          </a:stretch>
        </p:blipFill>
        <p:spPr>
          <a:xfrm>
            <a:off x="357925" y="2618638"/>
            <a:ext cx="2019300" cy="352425"/>
          </a:xfrm>
          <a:prstGeom prst="rect">
            <a:avLst/>
          </a:prstGeom>
          <a:noFill/>
          <a:ln>
            <a:noFill/>
          </a:ln>
        </p:spPr>
      </p:pic>
      <p:pic>
        <p:nvPicPr>
          <p:cNvPr id="495" name="Google Shape;495;p31"/>
          <p:cNvPicPr preferRelativeResize="0"/>
          <p:nvPr/>
        </p:nvPicPr>
        <p:blipFill>
          <a:blip r:embed="rId6">
            <a:alphaModFix/>
          </a:blip>
          <a:stretch>
            <a:fillRect/>
          </a:stretch>
        </p:blipFill>
        <p:spPr>
          <a:xfrm>
            <a:off x="357925" y="3021413"/>
            <a:ext cx="4019550" cy="381000"/>
          </a:xfrm>
          <a:prstGeom prst="rect">
            <a:avLst/>
          </a:prstGeom>
          <a:noFill/>
          <a:ln>
            <a:noFill/>
          </a:ln>
        </p:spPr>
      </p:pic>
      <p:sp>
        <p:nvSpPr>
          <p:cNvPr id="496" name="Google Shape;496;p31"/>
          <p:cNvSpPr txBox="1"/>
          <p:nvPr/>
        </p:nvSpPr>
        <p:spPr>
          <a:xfrm>
            <a:off x="193250" y="4337950"/>
            <a:ext cx="52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F3F3F3"/>
                </a:solidFill>
                <a:latin typeface="Nunito"/>
                <a:ea typeface="Nunito"/>
                <a:cs typeface="Nunito"/>
                <a:sym typeface="Nunito"/>
              </a:rPr>
              <a:t>XGBoost</a:t>
            </a:r>
            <a:r>
              <a:rPr i="1" lang="es">
                <a:solidFill>
                  <a:srgbClr val="F3F3F3"/>
                </a:solidFill>
                <a:latin typeface="Nunito"/>
                <a:ea typeface="Nunito"/>
                <a:cs typeface="Nunito"/>
                <a:sym typeface="Nunito"/>
              </a:rPr>
              <a:t> muestra mejor rendimiento a nivel comparativo</a:t>
            </a:r>
            <a:endParaRPr i="1">
              <a:solidFill>
                <a:srgbClr val="F3F3F3"/>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1303800" y="598575"/>
            <a:ext cx="6272100" cy="6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Campañas de Marketing Bancario</a:t>
            </a:r>
            <a:endParaRPr/>
          </a:p>
        </p:txBody>
      </p:sp>
      <p:sp>
        <p:nvSpPr>
          <p:cNvPr id="287" name="Google Shape;287;p14"/>
          <p:cNvSpPr txBox="1"/>
          <p:nvPr>
            <p:ph idx="1" type="body"/>
          </p:nvPr>
        </p:nvSpPr>
        <p:spPr>
          <a:xfrm>
            <a:off x="1828850" y="1432875"/>
            <a:ext cx="7030500" cy="1589100"/>
          </a:xfrm>
          <a:prstGeom prst="rect">
            <a:avLst/>
          </a:prstGeom>
        </p:spPr>
        <p:txBody>
          <a:bodyPr anchorCtr="0" anchor="t" bIns="91425" lIns="91425" spcFirstLastPara="1" rIns="91425" wrap="square" tIns="91425">
            <a:normAutofit/>
          </a:bodyPr>
          <a:lstStyle/>
          <a:p>
            <a:pPr indent="0" lvl="0" marL="0" marR="0" rtl="0" algn="just">
              <a:lnSpc>
                <a:spcPct val="100000"/>
              </a:lnSpc>
              <a:spcBef>
                <a:spcPts val="0"/>
              </a:spcBef>
              <a:spcAft>
                <a:spcPts val="0"/>
              </a:spcAft>
              <a:buNone/>
            </a:pPr>
            <a:r>
              <a:rPr lang="es" sz="1800">
                <a:latin typeface="Maven Pro"/>
                <a:ea typeface="Maven Pro"/>
                <a:cs typeface="Maven Pro"/>
                <a:sym typeface="Maven Pro"/>
              </a:rPr>
              <a:t>Definimos el marketing bancario como un mecanismo social y económico que engloba la prestación de servicios cuyo origen es la banca, y a través de ellos se crean e intercambian productos y otras entidades de valor para poder satisfacer las necesidades y deseos del cliente (Rivera y De Garcillán, 2014).</a:t>
            </a:r>
            <a:endParaRPr sz="1800">
              <a:latin typeface="Maven Pro"/>
              <a:ea typeface="Maven Pro"/>
              <a:cs typeface="Maven Pro"/>
              <a:sym typeface="Maven Pro"/>
            </a:endParaRPr>
          </a:p>
        </p:txBody>
      </p:sp>
      <p:sp>
        <p:nvSpPr>
          <p:cNvPr id="288" name="Google Shape;288;p14"/>
          <p:cNvSpPr txBox="1"/>
          <p:nvPr>
            <p:ph type="title"/>
          </p:nvPr>
        </p:nvSpPr>
        <p:spPr>
          <a:xfrm>
            <a:off x="427500" y="3076275"/>
            <a:ext cx="16620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Objetivo:</a:t>
            </a:r>
            <a:endParaRPr sz="2400"/>
          </a:p>
        </p:txBody>
      </p:sp>
      <p:sp>
        <p:nvSpPr>
          <p:cNvPr id="289" name="Google Shape;289;p14"/>
          <p:cNvSpPr txBox="1"/>
          <p:nvPr>
            <p:ph idx="1" type="body"/>
          </p:nvPr>
        </p:nvSpPr>
        <p:spPr>
          <a:xfrm>
            <a:off x="1949125" y="3526175"/>
            <a:ext cx="7030500" cy="1061400"/>
          </a:xfrm>
          <a:prstGeom prst="rect">
            <a:avLst/>
          </a:prstGeom>
        </p:spPr>
        <p:txBody>
          <a:bodyPr anchorCtr="0" anchor="t" bIns="91425" lIns="91425" spcFirstLastPara="1" rIns="91425" wrap="square" tIns="91425">
            <a:normAutofit lnSpcReduction="20000"/>
          </a:bodyPr>
          <a:lstStyle/>
          <a:p>
            <a:pPr indent="0" lvl="0" marL="0" marR="0" rtl="0" algn="just">
              <a:lnSpc>
                <a:spcPct val="100000"/>
              </a:lnSpc>
              <a:spcBef>
                <a:spcPts val="0"/>
              </a:spcBef>
              <a:spcAft>
                <a:spcPts val="0"/>
              </a:spcAft>
              <a:buNone/>
            </a:pPr>
            <a:r>
              <a:rPr lang="es" sz="1800">
                <a:latin typeface="Maven Pro"/>
                <a:ea typeface="Maven Pro"/>
                <a:cs typeface="Maven Pro"/>
                <a:sym typeface="Maven Pro"/>
              </a:rPr>
              <a:t>Análisis de la factibilidad que un individuo contrate nuevos servicios en función del </a:t>
            </a:r>
            <a:r>
              <a:rPr lang="es" sz="1800">
                <a:latin typeface="Maven Pro"/>
                <a:ea typeface="Maven Pro"/>
                <a:cs typeface="Maven Pro"/>
                <a:sym typeface="Maven Pro"/>
              </a:rPr>
              <a:t>comportamiento</a:t>
            </a:r>
            <a:r>
              <a:rPr lang="es" sz="1800">
                <a:latin typeface="Maven Pro"/>
                <a:ea typeface="Maven Pro"/>
                <a:cs typeface="Maven Pro"/>
                <a:sym typeface="Maven Pro"/>
              </a:rPr>
              <a:t> histórico de clientes.</a:t>
            </a:r>
            <a:endParaRPr sz="1800">
              <a:latin typeface="Maven Pro"/>
              <a:ea typeface="Maven Pro"/>
              <a:cs typeface="Maven Pro"/>
              <a:sym typeface="Maven Pro"/>
            </a:endParaRPr>
          </a:p>
          <a:p>
            <a:pPr indent="0" lvl="0" marL="0" marR="0" rtl="0" algn="just">
              <a:lnSpc>
                <a:spcPct val="100000"/>
              </a:lnSpc>
              <a:spcBef>
                <a:spcPts val="0"/>
              </a:spcBef>
              <a:spcAft>
                <a:spcPts val="0"/>
              </a:spcAft>
              <a:buNone/>
            </a:pPr>
            <a:r>
              <a:rPr lang="es" sz="1800">
                <a:latin typeface="Maven Pro"/>
                <a:ea typeface="Maven Pro"/>
                <a:cs typeface="Maven Pro"/>
                <a:sym typeface="Maven Pro"/>
              </a:rPr>
              <a:t>Para esto utilizaremos algoritmos de Machine Learning en conjunto con herramientas de Ciencia de Datos.</a:t>
            </a:r>
            <a:endParaRPr sz="1800">
              <a:latin typeface="Maven Pro"/>
              <a:ea typeface="Maven Pro"/>
              <a:cs typeface="Maven Pro"/>
              <a:sym typeface="Maven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3838"/>
        </a:solidFill>
      </p:bgPr>
    </p:bg>
    <p:spTree>
      <p:nvGrpSpPr>
        <p:cNvPr id="500" name="Shape 500"/>
        <p:cNvGrpSpPr/>
        <p:nvPr/>
      </p:nvGrpSpPr>
      <p:grpSpPr>
        <a:xfrm>
          <a:off x="0" y="0"/>
          <a:ext cx="0" cy="0"/>
          <a:chOff x="0" y="0"/>
          <a:chExt cx="0" cy="0"/>
        </a:xfrm>
      </p:grpSpPr>
      <p:sp>
        <p:nvSpPr>
          <p:cNvPr id="501" name="Google Shape;501;p32"/>
          <p:cNvSpPr txBox="1"/>
          <p:nvPr>
            <p:ph type="title"/>
          </p:nvPr>
        </p:nvSpPr>
        <p:spPr>
          <a:xfrm>
            <a:off x="1121900" y="1276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FFFFFE"/>
                </a:solidFill>
              </a:rPr>
              <a:t>Métricas de desempeño</a:t>
            </a:r>
            <a:endParaRPr>
              <a:solidFill>
                <a:srgbClr val="FFFFFE"/>
              </a:solidFill>
            </a:endParaRPr>
          </a:p>
          <a:p>
            <a:pPr indent="0" lvl="0" marL="0" rtl="0" algn="l">
              <a:spcBef>
                <a:spcPts val="0"/>
              </a:spcBef>
              <a:spcAft>
                <a:spcPts val="0"/>
              </a:spcAft>
              <a:buNone/>
            </a:pPr>
            <a:r>
              <a:rPr b="0" i="1" lang="es">
                <a:solidFill>
                  <a:srgbClr val="FFFFFE"/>
                </a:solidFill>
              </a:rPr>
              <a:t>SVM (Support Vector Machines)</a:t>
            </a:r>
            <a:endParaRPr b="0" i="1">
              <a:solidFill>
                <a:srgbClr val="FFFFFE"/>
              </a:solidFill>
            </a:endParaRPr>
          </a:p>
        </p:txBody>
      </p:sp>
      <p:sp>
        <p:nvSpPr>
          <p:cNvPr id="502" name="Google Shape;502;p32"/>
          <p:cNvSpPr txBox="1"/>
          <p:nvPr/>
        </p:nvSpPr>
        <p:spPr>
          <a:xfrm>
            <a:off x="193238" y="1952688"/>
            <a:ext cx="367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Nunito"/>
                <a:ea typeface="Nunito"/>
                <a:cs typeface="Nunito"/>
                <a:sym typeface="Nunito"/>
              </a:rPr>
              <a:t>POr último</a:t>
            </a:r>
            <a:r>
              <a:rPr lang="es">
                <a:solidFill>
                  <a:schemeClr val="lt1"/>
                </a:solidFill>
                <a:latin typeface="Nunito"/>
                <a:ea typeface="Nunito"/>
                <a:cs typeface="Nunito"/>
                <a:sym typeface="Nunito"/>
              </a:rPr>
              <a:t>, probamos SVM y comparamos resultados con los anteriores:</a:t>
            </a:r>
            <a:endParaRPr>
              <a:solidFill>
                <a:schemeClr val="lt1"/>
              </a:solidFill>
              <a:latin typeface="Nunito"/>
              <a:ea typeface="Nunito"/>
              <a:cs typeface="Nunito"/>
              <a:sym typeface="Nunito"/>
            </a:endParaRPr>
          </a:p>
        </p:txBody>
      </p:sp>
      <p:sp>
        <p:nvSpPr>
          <p:cNvPr id="503" name="Google Shape;503;p32"/>
          <p:cNvSpPr txBox="1"/>
          <p:nvPr/>
        </p:nvSpPr>
        <p:spPr>
          <a:xfrm>
            <a:off x="5335438" y="1239275"/>
            <a:ext cx="396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lt1"/>
                </a:solidFill>
                <a:latin typeface="Nunito"/>
                <a:ea typeface="Nunito"/>
                <a:cs typeface="Nunito"/>
                <a:sym typeface="Nunito"/>
              </a:rPr>
              <a:t>Matriz de Confusión para SVM</a:t>
            </a:r>
            <a:endParaRPr u="sng">
              <a:solidFill>
                <a:schemeClr val="lt1"/>
              </a:solidFill>
              <a:latin typeface="Nunito"/>
              <a:ea typeface="Nunito"/>
              <a:cs typeface="Nunito"/>
              <a:sym typeface="Nunito"/>
            </a:endParaRPr>
          </a:p>
          <a:p>
            <a:pPr indent="0" lvl="0" marL="0" rtl="0" algn="l">
              <a:spcBef>
                <a:spcPts val="0"/>
              </a:spcBef>
              <a:spcAft>
                <a:spcPts val="0"/>
              </a:spcAft>
              <a:buNone/>
            </a:pPr>
            <a:r>
              <a:t/>
            </a:r>
            <a:endParaRPr u="sng">
              <a:solidFill>
                <a:schemeClr val="lt1"/>
              </a:solidFill>
              <a:latin typeface="Nunito"/>
              <a:ea typeface="Nunito"/>
              <a:cs typeface="Nunito"/>
              <a:sym typeface="Nunito"/>
            </a:endParaRPr>
          </a:p>
        </p:txBody>
      </p:sp>
      <p:sp>
        <p:nvSpPr>
          <p:cNvPr id="504" name="Google Shape;504;p32"/>
          <p:cNvSpPr txBox="1"/>
          <p:nvPr/>
        </p:nvSpPr>
        <p:spPr>
          <a:xfrm>
            <a:off x="193252" y="3506650"/>
            <a:ext cx="437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a:solidFill>
                  <a:schemeClr val="lt1"/>
                </a:solidFill>
                <a:latin typeface="Nunito"/>
                <a:ea typeface="Nunito"/>
                <a:cs typeface="Nunito"/>
                <a:sym typeface="Nunito"/>
              </a:rPr>
              <a:t>Esta vez, el algoritmo elegido presenta un</a:t>
            </a:r>
            <a:r>
              <a:rPr b="1" i="1" lang="es">
                <a:solidFill>
                  <a:schemeClr val="lt1"/>
                </a:solidFill>
                <a:latin typeface="Nunito"/>
                <a:ea typeface="Nunito"/>
                <a:cs typeface="Nunito"/>
                <a:sym typeface="Nunito"/>
              </a:rPr>
              <a:t> Recall </a:t>
            </a:r>
            <a:r>
              <a:rPr i="1" lang="es">
                <a:solidFill>
                  <a:schemeClr val="lt1"/>
                </a:solidFill>
                <a:latin typeface="Nunito"/>
                <a:ea typeface="Nunito"/>
                <a:cs typeface="Nunito"/>
                <a:sym typeface="Nunito"/>
              </a:rPr>
              <a:t>más alto. Los resultados son peores tanto en Train como en Test, y presenta menor</a:t>
            </a:r>
            <a:r>
              <a:rPr i="1" lang="es">
                <a:solidFill>
                  <a:schemeClr val="lt1"/>
                </a:solidFill>
                <a:latin typeface="Nunito"/>
                <a:ea typeface="Nunito"/>
                <a:cs typeface="Nunito"/>
                <a:sym typeface="Nunito"/>
              </a:rPr>
              <a:t> </a:t>
            </a:r>
            <a:r>
              <a:rPr b="1" i="1" lang="es">
                <a:solidFill>
                  <a:schemeClr val="lt1"/>
                </a:solidFill>
                <a:latin typeface="Nunito"/>
                <a:ea typeface="Nunito"/>
                <a:cs typeface="Nunito"/>
                <a:sym typeface="Nunito"/>
              </a:rPr>
              <a:t>Precisión</a:t>
            </a:r>
            <a:r>
              <a:rPr i="1" lang="es">
                <a:solidFill>
                  <a:schemeClr val="lt1"/>
                </a:solidFill>
                <a:latin typeface="Nunito"/>
                <a:ea typeface="Nunito"/>
                <a:cs typeface="Nunito"/>
                <a:sym typeface="Nunito"/>
              </a:rPr>
              <a:t>.</a:t>
            </a:r>
            <a:endParaRPr i="1">
              <a:solidFill>
                <a:schemeClr val="lt1"/>
              </a:solidFill>
              <a:latin typeface="Nunito"/>
              <a:ea typeface="Nunito"/>
              <a:cs typeface="Nunito"/>
              <a:sym typeface="Nunito"/>
            </a:endParaRPr>
          </a:p>
        </p:txBody>
      </p:sp>
      <p:sp>
        <p:nvSpPr>
          <p:cNvPr id="505" name="Google Shape;505;p32"/>
          <p:cNvSpPr txBox="1"/>
          <p:nvPr/>
        </p:nvSpPr>
        <p:spPr>
          <a:xfrm>
            <a:off x="193250" y="4337950"/>
            <a:ext cx="526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F3F3F3"/>
                </a:solidFill>
                <a:latin typeface="Nunito"/>
                <a:ea typeface="Nunito"/>
                <a:cs typeface="Nunito"/>
                <a:sym typeface="Nunito"/>
              </a:rPr>
              <a:t>XGBoost</a:t>
            </a:r>
            <a:r>
              <a:rPr i="1" lang="es">
                <a:solidFill>
                  <a:srgbClr val="F3F3F3"/>
                </a:solidFill>
                <a:latin typeface="Nunito"/>
                <a:ea typeface="Nunito"/>
                <a:cs typeface="Nunito"/>
                <a:sym typeface="Nunito"/>
              </a:rPr>
              <a:t> permanece como el algoritmo de mejor resultado.</a:t>
            </a:r>
            <a:endParaRPr i="1">
              <a:solidFill>
                <a:srgbClr val="F3F3F3"/>
              </a:solidFill>
              <a:latin typeface="Nunito"/>
              <a:ea typeface="Nunito"/>
              <a:cs typeface="Nunito"/>
              <a:sym typeface="Nunito"/>
            </a:endParaRPr>
          </a:p>
          <a:p>
            <a:pPr indent="0" lvl="0" marL="0" rtl="0" algn="l">
              <a:spcBef>
                <a:spcPts val="0"/>
              </a:spcBef>
              <a:spcAft>
                <a:spcPts val="0"/>
              </a:spcAft>
              <a:buNone/>
            </a:pPr>
            <a:r>
              <a:rPr i="1" lang="es">
                <a:solidFill>
                  <a:srgbClr val="F3F3F3"/>
                </a:solidFill>
                <a:latin typeface="Nunito"/>
                <a:ea typeface="Nunito"/>
                <a:cs typeface="Nunito"/>
                <a:sym typeface="Nunito"/>
              </a:rPr>
              <a:t>Por ello, decidimos trabajar sobre el mismo.</a:t>
            </a:r>
            <a:endParaRPr i="1">
              <a:solidFill>
                <a:srgbClr val="F3F3F3"/>
              </a:solidFill>
              <a:latin typeface="Nunito"/>
              <a:ea typeface="Nunito"/>
              <a:cs typeface="Nunito"/>
              <a:sym typeface="Nunito"/>
            </a:endParaRPr>
          </a:p>
        </p:txBody>
      </p:sp>
      <p:pic>
        <p:nvPicPr>
          <p:cNvPr id="506" name="Google Shape;506;p32"/>
          <p:cNvPicPr preferRelativeResize="0"/>
          <p:nvPr/>
        </p:nvPicPr>
        <p:blipFill>
          <a:blip r:embed="rId3">
            <a:alphaModFix/>
          </a:blip>
          <a:stretch>
            <a:fillRect/>
          </a:stretch>
        </p:blipFill>
        <p:spPr>
          <a:xfrm>
            <a:off x="468477" y="1115675"/>
            <a:ext cx="3188475" cy="739200"/>
          </a:xfrm>
          <a:prstGeom prst="rect">
            <a:avLst/>
          </a:prstGeom>
          <a:noFill/>
          <a:ln>
            <a:noFill/>
          </a:ln>
        </p:spPr>
      </p:pic>
      <p:pic>
        <p:nvPicPr>
          <p:cNvPr id="507" name="Google Shape;507;p32"/>
          <p:cNvPicPr preferRelativeResize="0"/>
          <p:nvPr/>
        </p:nvPicPr>
        <p:blipFill>
          <a:blip r:embed="rId4">
            <a:alphaModFix/>
          </a:blip>
          <a:stretch>
            <a:fillRect/>
          </a:stretch>
        </p:blipFill>
        <p:spPr>
          <a:xfrm>
            <a:off x="333525" y="2551500"/>
            <a:ext cx="2213150" cy="464625"/>
          </a:xfrm>
          <a:prstGeom prst="rect">
            <a:avLst/>
          </a:prstGeom>
          <a:noFill/>
          <a:ln>
            <a:noFill/>
          </a:ln>
        </p:spPr>
      </p:pic>
      <p:pic>
        <p:nvPicPr>
          <p:cNvPr id="508" name="Google Shape;508;p32"/>
          <p:cNvPicPr preferRelativeResize="0"/>
          <p:nvPr/>
        </p:nvPicPr>
        <p:blipFill>
          <a:blip r:embed="rId5">
            <a:alphaModFix/>
          </a:blip>
          <a:stretch>
            <a:fillRect/>
          </a:stretch>
        </p:blipFill>
        <p:spPr>
          <a:xfrm>
            <a:off x="333525" y="3061288"/>
            <a:ext cx="4722432" cy="400200"/>
          </a:xfrm>
          <a:prstGeom prst="rect">
            <a:avLst/>
          </a:prstGeom>
          <a:noFill/>
          <a:ln>
            <a:noFill/>
          </a:ln>
        </p:spPr>
      </p:pic>
      <p:pic>
        <p:nvPicPr>
          <p:cNvPr id="509" name="Google Shape;509;p32"/>
          <p:cNvPicPr preferRelativeResize="0"/>
          <p:nvPr/>
        </p:nvPicPr>
        <p:blipFill>
          <a:blip r:embed="rId6">
            <a:alphaModFix/>
          </a:blip>
          <a:stretch>
            <a:fillRect/>
          </a:stretch>
        </p:blipFill>
        <p:spPr>
          <a:xfrm>
            <a:off x="5335450" y="1766279"/>
            <a:ext cx="3676200" cy="318727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3"/>
          <p:cNvSpPr txBox="1"/>
          <p:nvPr>
            <p:ph type="title"/>
          </p:nvPr>
        </p:nvSpPr>
        <p:spPr>
          <a:xfrm>
            <a:off x="1140400" y="75050"/>
            <a:ext cx="7030500" cy="66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Métricas</a:t>
            </a:r>
            <a:r>
              <a:rPr lang="es"/>
              <a:t> finales</a:t>
            </a:r>
            <a:endParaRPr/>
          </a:p>
        </p:txBody>
      </p:sp>
      <p:sp>
        <p:nvSpPr>
          <p:cNvPr id="515" name="Google Shape;515;p33"/>
          <p:cNvSpPr txBox="1"/>
          <p:nvPr/>
        </p:nvSpPr>
        <p:spPr>
          <a:xfrm>
            <a:off x="154350" y="1382475"/>
            <a:ext cx="3867300" cy="258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38100" rtl="0" algn="ctr">
              <a:lnSpc>
                <a:spcPct val="128571"/>
              </a:lnSpc>
              <a:spcBef>
                <a:spcPts val="0"/>
              </a:spcBef>
              <a:spcAft>
                <a:spcPts val="0"/>
              </a:spcAft>
              <a:buNone/>
            </a:pPr>
            <a:r>
              <a:rPr lang="es" sz="2100">
                <a:solidFill>
                  <a:schemeClr val="accent1"/>
                </a:solidFill>
                <a:highlight>
                  <a:srgbClr val="FFFFFF"/>
                </a:highlight>
              </a:rPr>
              <a:t>Pudimos llegar a un nivel de precisión aceptable</a:t>
            </a:r>
            <a:endParaRPr sz="2100">
              <a:solidFill>
                <a:schemeClr val="accent1"/>
              </a:solidFill>
              <a:highlight>
                <a:srgbClr val="FFFFFF"/>
              </a:highlight>
            </a:endParaRPr>
          </a:p>
          <a:p>
            <a:pPr indent="0" lvl="0" marL="0" marR="38100" rtl="0" algn="ctr">
              <a:lnSpc>
                <a:spcPct val="128571"/>
              </a:lnSpc>
              <a:spcBef>
                <a:spcPts val="0"/>
              </a:spcBef>
              <a:spcAft>
                <a:spcPts val="0"/>
              </a:spcAft>
              <a:buNone/>
            </a:pPr>
            <a:r>
              <a:rPr lang="es" sz="2100">
                <a:solidFill>
                  <a:schemeClr val="accent1"/>
                </a:solidFill>
                <a:highlight>
                  <a:srgbClr val="FFFFFF"/>
                </a:highlight>
              </a:rPr>
              <a:t>pero con recall bajo.</a:t>
            </a:r>
            <a:endParaRPr sz="2100">
              <a:solidFill>
                <a:schemeClr val="accent1"/>
              </a:solidFill>
              <a:highlight>
                <a:srgbClr val="FFFFFF"/>
              </a:highlight>
            </a:endParaRPr>
          </a:p>
          <a:p>
            <a:pPr indent="0" lvl="0" marL="0" marR="38100" rtl="0" algn="ctr">
              <a:lnSpc>
                <a:spcPct val="128571"/>
              </a:lnSpc>
              <a:spcBef>
                <a:spcPts val="0"/>
              </a:spcBef>
              <a:spcAft>
                <a:spcPts val="0"/>
              </a:spcAft>
              <a:buNone/>
            </a:pPr>
            <a:r>
              <a:rPr lang="es" sz="2100">
                <a:solidFill>
                  <a:schemeClr val="accent1"/>
                </a:solidFill>
                <a:highlight>
                  <a:srgbClr val="FFFFFF"/>
                </a:highlight>
              </a:rPr>
              <a:t>Podemos mejorar los resultados utilizando feature engineering (agregando dat</a:t>
            </a:r>
            <a:endParaRPr sz="2100">
              <a:solidFill>
                <a:schemeClr val="accent1"/>
              </a:solidFill>
              <a:highlight>
                <a:srgbClr val="FFFFFF"/>
              </a:highlight>
            </a:endParaRPr>
          </a:p>
        </p:txBody>
      </p:sp>
      <p:sp>
        <p:nvSpPr>
          <p:cNvPr id="516" name="Google Shape;516;p33"/>
          <p:cNvSpPr txBox="1"/>
          <p:nvPr/>
        </p:nvSpPr>
        <p:spPr>
          <a:xfrm>
            <a:off x="4224150" y="4746875"/>
            <a:ext cx="49185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050">
                <a:solidFill>
                  <a:srgbClr val="008000"/>
                </a:solidFill>
                <a:highlight>
                  <a:srgbClr val="FFFFFE"/>
                </a:highlight>
                <a:latin typeface="Courier New"/>
                <a:ea typeface="Courier New"/>
                <a:cs typeface="Courier New"/>
                <a:sym typeface="Courier New"/>
              </a:rPr>
              <a:t>https://en.wikipedia.org/wiki/Factor_analysis_of_mixed_data</a:t>
            </a:r>
            <a:endParaRPr sz="1050">
              <a:solidFill>
                <a:srgbClr val="008000"/>
              </a:solidFill>
              <a:highlight>
                <a:srgbClr val="FFFFFE"/>
              </a:highlight>
              <a:latin typeface="Courier New"/>
              <a:ea typeface="Courier New"/>
              <a:cs typeface="Courier New"/>
              <a:sym typeface="Courier New"/>
            </a:endParaRPr>
          </a:p>
        </p:txBody>
      </p:sp>
      <p:grpSp>
        <p:nvGrpSpPr>
          <p:cNvPr id="517" name="Google Shape;517;p33"/>
          <p:cNvGrpSpPr/>
          <p:nvPr/>
        </p:nvGrpSpPr>
        <p:grpSpPr>
          <a:xfrm>
            <a:off x="4224142" y="600915"/>
            <a:ext cx="4036590" cy="3941676"/>
            <a:chOff x="2256567" y="677103"/>
            <a:chExt cx="4036590" cy="3941676"/>
          </a:xfrm>
        </p:grpSpPr>
        <p:sp>
          <p:nvSpPr>
            <p:cNvPr id="518" name="Google Shape;518;p33"/>
            <p:cNvSpPr/>
            <p:nvPr/>
          </p:nvSpPr>
          <p:spPr>
            <a:xfrm rot="-6597333">
              <a:off x="4296826" y="3950027"/>
              <a:ext cx="586303" cy="586303"/>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3"/>
            <p:cNvSpPr/>
            <p:nvPr/>
          </p:nvSpPr>
          <p:spPr>
            <a:xfrm rot="-6599386">
              <a:off x="2318596" y="1407533"/>
              <a:ext cx="440541" cy="440541"/>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p:nvPr/>
          </p:nvSpPr>
          <p:spPr>
            <a:xfrm rot="-6598839">
              <a:off x="2887641" y="2346984"/>
              <a:ext cx="1199287" cy="1199287"/>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3"/>
            <p:cNvSpPr/>
            <p:nvPr/>
          </p:nvSpPr>
          <p:spPr>
            <a:xfrm rot="-6598620">
              <a:off x="4374916" y="913763"/>
              <a:ext cx="1681581" cy="1681581"/>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3"/>
            <p:cNvSpPr/>
            <p:nvPr/>
          </p:nvSpPr>
          <p:spPr>
            <a:xfrm rot="-6597866">
              <a:off x="2661829" y="2208216"/>
              <a:ext cx="629106" cy="629106"/>
            </a:xfrm>
            <a:prstGeom prst="ellipse">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3"/>
            <p:cNvSpPr/>
            <p:nvPr/>
          </p:nvSpPr>
          <p:spPr>
            <a:xfrm rot="-6597701">
              <a:off x="3267625" y="1113818"/>
              <a:ext cx="274172" cy="274172"/>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33"/>
          <p:cNvGrpSpPr/>
          <p:nvPr/>
        </p:nvGrpSpPr>
        <p:grpSpPr>
          <a:xfrm>
            <a:off x="6414769" y="1739578"/>
            <a:ext cx="2440200" cy="2440200"/>
            <a:chOff x="4447194" y="1815766"/>
            <a:chExt cx="2440200" cy="2440200"/>
          </a:xfrm>
        </p:grpSpPr>
        <p:sp>
          <p:nvSpPr>
            <p:cNvPr id="525" name="Google Shape;525;p33"/>
            <p:cNvSpPr/>
            <p:nvPr/>
          </p:nvSpPr>
          <p:spPr>
            <a:xfrm>
              <a:off x="4447194" y="1815766"/>
              <a:ext cx="2440200" cy="2440200"/>
            </a:xfrm>
            <a:prstGeom prst="ellipse">
              <a:avLst/>
            </a:prstGeom>
            <a:solidFill>
              <a:srgbClr val="155B54"/>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3"/>
            <p:cNvSpPr txBox="1"/>
            <p:nvPr/>
          </p:nvSpPr>
          <p:spPr>
            <a:xfrm>
              <a:off x="4735950" y="2504275"/>
              <a:ext cx="1862700" cy="116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Roboto"/>
                  <a:ea typeface="Roboto"/>
                  <a:cs typeface="Roboto"/>
                  <a:sym typeface="Roboto"/>
                </a:rPr>
                <a:t>Algoritmo </a:t>
              </a:r>
              <a:r>
                <a:rPr lang="es" sz="1200">
                  <a:solidFill>
                    <a:srgbClr val="FFFFFF"/>
                  </a:solidFill>
                  <a:latin typeface="Roboto"/>
                  <a:ea typeface="Roboto"/>
                  <a:cs typeface="Roboto"/>
                  <a:sym typeface="Roboto"/>
                </a:rPr>
                <a:t>elegido</a:t>
              </a:r>
              <a:endParaRPr sz="1200">
                <a:solidFill>
                  <a:srgbClr val="FFFFFF"/>
                </a:solidFill>
                <a:latin typeface="Roboto"/>
                <a:ea typeface="Roboto"/>
                <a:cs typeface="Roboto"/>
                <a:sym typeface="Roboto"/>
              </a:endParaRPr>
            </a:p>
            <a:p>
              <a:pPr indent="0" lvl="0" marL="0" rtl="0" algn="ctr">
                <a:spcBef>
                  <a:spcPts val="0"/>
                </a:spcBef>
                <a:spcAft>
                  <a:spcPts val="0"/>
                </a:spcAft>
                <a:buNone/>
              </a:pPr>
              <a:r>
                <a:rPr lang="es" sz="1200">
                  <a:solidFill>
                    <a:srgbClr val="FFFFFF"/>
                  </a:solidFill>
                  <a:latin typeface="Roboto"/>
                  <a:ea typeface="Roboto"/>
                  <a:cs typeface="Roboto"/>
                  <a:sym typeface="Roboto"/>
                </a:rPr>
                <a:t>Gradient Boosting Classifier</a:t>
              </a:r>
              <a:endParaRPr sz="1200">
                <a:solidFill>
                  <a:srgbClr val="FFFFFF"/>
                </a:solidFill>
                <a:latin typeface="Roboto"/>
                <a:ea typeface="Roboto"/>
                <a:cs typeface="Roboto"/>
                <a:sym typeface="Roboto"/>
              </a:endParaRPr>
            </a:p>
          </p:txBody>
        </p:sp>
      </p:grpSp>
      <p:grpSp>
        <p:nvGrpSpPr>
          <p:cNvPr id="527" name="Google Shape;527;p33"/>
          <p:cNvGrpSpPr/>
          <p:nvPr/>
        </p:nvGrpSpPr>
        <p:grpSpPr>
          <a:xfrm>
            <a:off x="5534512" y="1297866"/>
            <a:ext cx="1423800" cy="1423800"/>
            <a:chOff x="3490737" y="1374053"/>
            <a:chExt cx="1423800" cy="1423800"/>
          </a:xfrm>
        </p:grpSpPr>
        <p:sp>
          <p:nvSpPr>
            <p:cNvPr id="528" name="Google Shape;528;p33"/>
            <p:cNvSpPr/>
            <p:nvPr/>
          </p:nvSpPr>
          <p:spPr>
            <a:xfrm>
              <a:off x="3490737" y="1374053"/>
              <a:ext cx="1423800" cy="1423800"/>
            </a:xfrm>
            <a:prstGeom prst="ellipse">
              <a:avLst/>
            </a:prstGeom>
            <a:solidFill>
              <a:srgbClr val="1D7E74"/>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3"/>
            <p:cNvSpPr txBox="1"/>
            <p:nvPr/>
          </p:nvSpPr>
          <p:spPr>
            <a:xfrm>
              <a:off x="3598725" y="1613613"/>
              <a:ext cx="120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Roboto"/>
                  <a:ea typeface="Roboto"/>
                  <a:cs typeface="Roboto"/>
                  <a:sym typeface="Roboto"/>
                </a:rPr>
                <a:t>Hiperpameter tunning con hiperop</a:t>
              </a:r>
              <a:endParaRPr sz="1000">
                <a:solidFill>
                  <a:srgbClr val="FFFFFF"/>
                </a:solidFill>
                <a:latin typeface="Roboto"/>
                <a:ea typeface="Roboto"/>
                <a:cs typeface="Roboto"/>
                <a:sym typeface="Roboto"/>
              </a:endParaRPr>
            </a:p>
          </p:txBody>
        </p:sp>
      </p:grpSp>
      <p:grpSp>
        <p:nvGrpSpPr>
          <p:cNvPr id="530" name="Google Shape;530;p33"/>
          <p:cNvGrpSpPr/>
          <p:nvPr/>
        </p:nvGrpSpPr>
        <p:grpSpPr>
          <a:xfrm>
            <a:off x="5193328" y="2862101"/>
            <a:ext cx="1498800" cy="1498800"/>
            <a:chOff x="644203" y="3718814"/>
            <a:chExt cx="1498800" cy="1498800"/>
          </a:xfrm>
        </p:grpSpPr>
        <p:sp>
          <p:nvSpPr>
            <p:cNvPr id="531" name="Google Shape;531;p33"/>
            <p:cNvSpPr/>
            <p:nvPr/>
          </p:nvSpPr>
          <p:spPr>
            <a:xfrm>
              <a:off x="644203" y="3718814"/>
              <a:ext cx="1498800" cy="14988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3"/>
            <p:cNvSpPr txBox="1"/>
            <p:nvPr/>
          </p:nvSpPr>
          <p:spPr>
            <a:xfrm>
              <a:off x="856976" y="3995875"/>
              <a:ext cx="10734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Roboto"/>
                  <a:ea typeface="Roboto"/>
                  <a:cs typeface="Roboto"/>
                  <a:sym typeface="Roboto"/>
                </a:rPr>
                <a:t>Bahes search method</a:t>
              </a:r>
              <a:endParaRPr sz="1000">
                <a:solidFill>
                  <a:srgbClr val="FFFFFF"/>
                </a:solidFill>
                <a:latin typeface="Roboto"/>
                <a:ea typeface="Roboto"/>
                <a:cs typeface="Roboto"/>
                <a:sym typeface="Roboto"/>
              </a:endParaRPr>
            </a:p>
          </p:txBody>
        </p:sp>
      </p:grpSp>
      <p:grpSp>
        <p:nvGrpSpPr>
          <p:cNvPr id="533" name="Google Shape;533;p33"/>
          <p:cNvGrpSpPr/>
          <p:nvPr/>
        </p:nvGrpSpPr>
        <p:grpSpPr>
          <a:xfrm>
            <a:off x="7855159" y="1114305"/>
            <a:ext cx="1030262" cy="1030262"/>
            <a:chOff x="3490737" y="1374053"/>
            <a:chExt cx="1423800" cy="1423800"/>
          </a:xfrm>
        </p:grpSpPr>
        <p:sp>
          <p:nvSpPr>
            <p:cNvPr id="534" name="Google Shape;534;p33"/>
            <p:cNvSpPr/>
            <p:nvPr/>
          </p:nvSpPr>
          <p:spPr>
            <a:xfrm>
              <a:off x="3490737" y="1374053"/>
              <a:ext cx="1423800" cy="1423800"/>
            </a:xfrm>
            <a:prstGeom prst="ellipse">
              <a:avLst/>
            </a:prstGeom>
            <a:solidFill>
              <a:srgbClr val="1D7E74"/>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3"/>
            <p:cNvSpPr txBox="1"/>
            <p:nvPr/>
          </p:nvSpPr>
          <p:spPr>
            <a:xfrm>
              <a:off x="3605360" y="1613612"/>
              <a:ext cx="12672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Roboto"/>
                  <a:ea typeface="Roboto"/>
                  <a:cs typeface="Roboto"/>
                  <a:sym typeface="Roboto"/>
                </a:rPr>
                <a:t>Parámetros</a:t>
              </a:r>
              <a:endParaRPr sz="1000">
                <a:solidFill>
                  <a:srgbClr val="FFFFFF"/>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1880850" y="114025"/>
            <a:ext cx="5382300" cy="74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3200"/>
              <a:t>Descripción del Dataset</a:t>
            </a:r>
            <a:endParaRPr sz="3200"/>
          </a:p>
        </p:txBody>
      </p:sp>
      <p:sp>
        <p:nvSpPr>
          <p:cNvPr id="295" name="Google Shape;295;p15"/>
          <p:cNvSpPr txBox="1"/>
          <p:nvPr/>
        </p:nvSpPr>
        <p:spPr>
          <a:xfrm>
            <a:off x="0" y="4789500"/>
            <a:ext cx="3686100" cy="3540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lang="es" sz="1100" u="sng">
                <a:solidFill>
                  <a:srgbClr val="CCCCCC"/>
                </a:solidFill>
                <a:hlinkClick r:id="rId3">
                  <a:extLst>
                    <a:ext uri="{A12FA001-AC4F-418D-AE19-62706E023703}">
                      <ahyp:hlinkClr val="tx"/>
                    </a:ext>
                  </a:extLst>
                </a:hlinkClick>
              </a:rPr>
              <a:t>https://www.kaggle.com/tunguz/bank-marketing-data-set</a:t>
            </a:r>
            <a:endParaRPr>
              <a:solidFill>
                <a:srgbClr val="CCCCCC"/>
              </a:solidFill>
              <a:latin typeface="Nunito"/>
              <a:ea typeface="Nunito"/>
              <a:cs typeface="Nunito"/>
              <a:sym typeface="Nunito"/>
            </a:endParaRPr>
          </a:p>
        </p:txBody>
      </p:sp>
      <p:sp>
        <p:nvSpPr>
          <p:cNvPr id="296" name="Google Shape;296;p15"/>
          <p:cNvSpPr/>
          <p:nvPr/>
        </p:nvSpPr>
        <p:spPr>
          <a:xfrm>
            <a:off x="6660300" y="557650"/>
            <a:ext cx="2046600" cy="1811100"/>
          </a:xfrm>
          <a:prstGeom prst="teardrop">
            <a:avLst>
              <a:gd fmla="val 10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15"/>
          <p:cNvPicPr preferRelativeResize="0"/>
          <p:nvPr/>
        </p:nvPicPr>
        <p:blipFill>
          <a:blip r:embed="rId4">
            <a:alphaModFix/>
          </a:blip>
          <a:stretch>
            <a:fillRect/>
          </a:stretch>
        </p:blipFill>
        <p:spPr>
          <a:xfrm>
            <a:off x="7084100" y="1028700"/>
            <a:ext cx="1199000" cy="869000"/>
          </a:xfrm>
          <a:prstGeom prst="rect">
            <a:avLst/>
          </a:prstGeom>
          <a:noFill/>
          <a:ln>
            <a:noFill/>
          </a:ln>
        </p:spPr>
      </p:pic>
      <p:sp>
        <p:nvSpPr>
          <p:cNvPr id="298" name="Google Shape;298;p15"/>
          <p:cNvSpPr txBox="1"/>
          <p:nvPr/>
        </p:nvSpPr>
        <p:spPr>
          <a:xfrm>
            <a:off x="1393725" y="1028700"/>
            <a:ext cx="4339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Nunito"/>
                <a:ea typeface="Nunito"/>
                <a:cs typeface="Nunito"/>
                <a:sym typeface="Nunito"/>
              </a:rPr>
              <a:t>Dataset obtenido de plataforma Kaggle, presenta: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b="1" lang="es">
                <a:solidFill>
                  <a:schemeClr val="lt1"/>
                </a:solidFill>
                <a:latin typeface="Nunito"/>
                <a:ea typeface="Nunito"/>
                <a:cs typeface="Nunito"/>
                <a:sym typeface="Nunito"/>
              </a:rPr>
              <a:t>21 Atributos </a:t>
            </a:r>
            <a:endParaRPr b="1">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b="1" lang="es">
                <a:solidFill>
                  <a:schemeClr val="lt1"/>
                </a:solidFill>
                <a:latin typeface="Nunito"/>
                <a:ea typeface="Nunito"/>
                <a:cs typeface="Nunito"/>
                <a:sym typeface="Nunito"/>
              </a:rPr>
              <a:t>41.188 Filas de Información</a:t>
            </a:r>
            <a:endParaRPr b="1">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b="1" lang="es">
                <a:solidFill>
                  <a:schemeClr val="lt1"/>
                </a:solidFill>
                <a:latin typeface="Nunito"/>
                <a:ea typeface="Nunito"/>
                <a:cs typeface="Nunito"/>
                <a:sym typeface="Nunito"/>
              </a:rPr>
              <a:t>0 Valores Nulos</a:t>
            </a:r>
            <a:endParaRPr b="1">
              <a:solidFill>
                <a:schemeClr val="lt1"/>
              </a:solidFill>
              <a:latin typeface="Nunito"/>
              <a:ea typeface="Nunito"/>
              <a:cs typeface="Nunito"/>
              <a:sym typeface="Nunito"/>
            </a:endParaRPr>
          </a:p>
        </p:txBody>
      </p:sp>
      <p:sp>
        <p:nvSpPr>
          <p:cNvPr id="299" name="Google Shape;299;p15"/>
          <p:cNvSpPr txBox="1"/>
          <p:nvPr/>
        </p:nvSpPr>
        <p:spPr>
          <a:xfrm>
            <a:off x="1393725" y="3354950"/>
            <a:ext cx="3394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Nunito"/>
              <a:buChar char="●"/>
            </a:pPr>
            <a:r>
              <a:rPr b="1" lang="es">
                <a:solidFill>
                  <a:schemeClr val="lt1"/>
                </a:solidFill>
                <a:latin typeface="Nunito"/>
                <a:ea typeface="Nunito"/>
                <a:cs typeface="Nunito"/>
                <a:sym typeface="Nunito"/>
              </a:rPr>
              <a:t>10 Atributos Categóricos </a:t>
            </a:r>
            <a:endParaRPr b="1">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b="1" lang="es">
                <a:solidFill>
                  <a:schemeClr val="lt1"/>
                </a:solidFill>
                <a:latin typeface="Nunito"/>
                <a:ea typeface="Nunito"/>
                <a:cs typeface="Nunito"/>
                <a:sym typeface="Nunito"/>
              </a:rPr>
              <a:t>10 Atributos Numéricos</a:t>
            </a:r>
            <a:endParaRPr b="1">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b="1" lang="es">
                <a:solidFill>
                  <a:schemeClr val="lt1"/>
                </a:solidFill>
                <a:latin typeface="Nunito"/>
                <a:ea typeface="Nunito"/>
                <a:cs typeface="Nunito"/>
                <a:sym typeface="Nunito"/>
              </a:rPr>
              <a:t>1 Atributo booleano</a:t>
            </a:r>
            <a:endParaRPr b="1">
              <a:solidFill>
                <a:schemeClr val="lt1"/>
              </a:solidFill>
              <a:latin typeface="Nunito"/>
              <a:ea typeface="Nunito"/>
              <a:cs typeface="Nunito"/>
              <a:sym typeface="Nunito"/>
            </a:endParaRPr>
          </a:p>
        </p:txBody>
      </p:sp>
      <p:sp>
        <p:nvSpPr>
          <p:cNvPr id="300" name="Google Shape;300;p15"/>
          <p:cNvSpPr txBox="1"/>
          <p:nvPr>
            <p:ph type="title"/>
          </p:nvPr>
        </p:nvSpPr>
        <p:spPr>
          <a:xfrm>
            <a:off x="281325" y="2571750"/>
            <a:ext cx="4125900" cy="743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s" sz="2400"/>
              <a:t>Descripción de los Atributos: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16"/>
          <p:cNvPicPr preferRelativeResize="0"/>
          <p:nvPr/>
        </p:nvPicPr>
        <p:blipFill>
          <a:blip r:embed="rId3">
            <a:alphaModFix/>
          </a:blip>
          <a:stretch>
            <a:fillRect/>
          </a:stretch>
        </p:blipFill>
        <p:spPr>
          <a:xfrm>
            <a:off x="761425" y="790275"/>
            <a:ext cx="6836449" cy="4123150"/>
          </a:xfrm>
          <a:prstGeom prst="rect">
            <a:avLst/>
          </a:prstGeom>
          <a:noFill/>
          <a:ln>
            <a:noFill/>
          </a:ln>
        </p:spPr>
      </p:pic>
      <p:sp>
        <p:nvSpPr>
          <p:cNvPr id="306" name="Google Shape;306;p16"/>
          <p:cNvSpPr txBox="1"/>
          <p:nvPr>
            <p:ph type="title"/>
          </p:nvPr>
        </p:nvSpPr>
        <p:spPr>
          <a:xfrm>
            <a:off x="1880850" y="114025"/>
            <a:ext cx="6730800" cy="743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s" sz="3200"/>
              <a:t>Descripción de Atributos Numéricos</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txBox="1"/>
          <p:nvPr/>
        </p:nvSpPr>
        <p:spPr>
          <a:xfrm>
            <a:off x="0" y="53325"/>
            <a:ext cx="636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solidFill>
                  <a:schemeClr val="lt1"/>
                </a:solidFill>
                <a:latin typeface="Maven Pro"/>
                <a:ea typeface="Maven Pro"/>
                <a:cs typeface="Maven Pro"/>
                <a:sym typeface="Maven Pro"/>
              </a:rPr>
              <a:t>Descripción de los Datos relevantes</a:t>
            </a:r>
            <a:endParaRPr sz="1000"/>
          </a:p>
        </p:txBody>
      </p:sp>
      <p:pic>
        <p:nvPicPr>
          <p:cNvPr id="312" name="Google Shape;312;p17"/>
          <p:cNvPicPr preferRelativeResize="0"/>
          <p:nvPr/>
        </p:nvPicPr>
        <p:blipFill>
          <a:blip r:embed="rId3">
            <a:alphaModFix/>
          </a:blip>
          <a:stretch>
            <a:fillRect/>
          </a:stretch>
        </p:blipFill>
        <p:spPr>
          <a:xfrm>
            <a:off x="4356850" y="754300"/>
            <a:ext cx="4417800" cy="3103332"/>
          </a:xfrm>
          <a:prstGeom prst="rect">
            <a:avLst/>
          </a:prstGeom>
          <a:noFill/>
          <a:ln>
            <a:noFill/>
          </a:ln>
        </p:spPr>
      </p:pic>
      <p:sp>
        <p:nvSpPr>
          <p:cNvPr id="313" name="Google Shape;313;p17"/>
          <p:cNvSpPr txBox="1"/>
          <p:nvPr/>
        </p:nvSpPr>
        <p:spPr>
          <a:xfrm>
            <a:off x="7004450" y="161025"/>
            <a:ext cx="19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latin typeface="Maven Pro"/>
                <a:ea typeface="Maven Pro"/>
                <a:cs typeface="Maven Pro"/>
                <a:sym typeface="Maven Pro"/>
              </a:rPr>
              <a:t>Análisis Univariado</a:t>
            </a:r>
            <a:endParaRPr/>
          </a:p>
        </p:txBody>
      </p:sp>
      <p:sp>
        <p:nvSpPr>
          <p:cNvPr id="314" name="Google Shape;314;p17"/>
          <p:cNvSpPr txBox="1"/>
          <p:nvPr/>
        </p:nvSpPr>
        <p:spPr>
          <a:xfrm>
            <a:off x="597175" y="1500363"/>
            <a:ext cx="3394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Nunito"/>
              <a:buChar char="●"/>
            </a:pPr>
            <a:r>
              <a:rPr b="1" lang="es">
                <a:solidFill>
                  <a:schemeClr val="lt1"/>
                </a:solidFill>
                <a:latin typeface="Nunito"/>
                <a:ea typeface="Nunito"/>
                <a:cs typeface="Nunito"/>
                <a:sym typeface="Nunito"/>
              </a:rPr>
              <a:t>Valor Promedio: 40 Años</a:t>
            </a:r>
            <a:endParaRPr b="1">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b="1" lang="es">
                <a:solidFill>
                  <a:schemeClr val="lt1"/>
                </a:solidFill>
                <a:latin typeface="Nunito"/>
                <a:ea typeface="Nunito"/>
                <a:cs typeface="Nunito"/>
                <a:sym typeface="Nunito"/>
              </a:rPr>
              <a:t>Valores Distintos: 78</a:t>
            </a:r>
            <a:endParaRPr b="1">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b="1" lang="es">
                <a:solidFill>
                  <a:schemeClr val="lt1"/>
                </a:solidFill>
                <a:latin typeface="Nunito"/>
                <a:ea typeface="Nunito"/>
                <a:cs typeface="Nunito"/>
                <a:sym typeface="Nunito"/>
              </a:rPr>
              <a:t>Rango Edad: 17 a 98 años</a:t>
            </a:r>
            <a:endParaRPr b="1">
              <a:solidFill>
                <a:schemeClr val="lt1"/>
              </a:solidFill>
              <a:latin typeface="Nunito"/>
              <a:ea typeface="Nunito"/>
              <a:cs typeface="Nunito"/>
              <a:sym typeface="Nunito"/>
            </a:endParaRPr>
          </a:p>
        </p:txBody>
      </p:sp>
      <p:sp>
        <p:nvSpPr>
          <p:cNvPr id="315" name="Google Shape;315;p17"/>
          <p:cNvSpPr txBox="1"/>
          <p:nvPr>
            <p:ph type="title"/>
          </p:nvPr>
        </p:nvSpPr>
        <p:spPr>
          <a:xfrm>
            <a:off x="393025" y="778763"/>
            <a:ext cx="3482400" cy="481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s" sz="1800"/>
              <a:t>Atributo:</a:t>
            </a:r>
            <a:r>
              <a:rPr lang="es" sz="1800"/>
              <a:t> Edad - (Numérica)</a:t>
            </a:r>
            <a:endParaRPr sz="1800"/>
          </a:p>
        </p:txBody>
      </p:sp>
      <p:sp>
        <p:nvSpPr>
          <p:cNvPr id="316" name="Google Shape;316;p17"/>
          <p:cNvSpPr txBox="1"/>
          <p:nvPr/>
        </p:nvSpPr>
        <p:spPr>
          <a:xfrm>
            <a:off x="481225" y="2710475"/>
            <a:ext cx="339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Nunito"/>
                <a:ea typeface="Nunito"/>
                <a:cs typeface="Nunito"/>
                <a:sym typeface="Nunito"/>
              </a:rPr>
              <a:t>Es importante destacar que la </a:t>
            </a:r>
            <a:r>
              <a:rPr b="1" lang="es">
                <a:solidFill>
                  <a:schemeClr val="lt1"/>
                </a:solidFill>
                <a:latin typeface="Nunito"/>
                <a:ea typeface="Nunito"/>
                <a:cs typeface="Nunito"/>
                <a:sym typeface="Nunito"/>
              </a:rPr>
              <a:t>MODA</a:t>
            </a:r>
            <a:r>
              <a:rPr lang="es">
                <a:solidFill>
                  <a:schemeClr val="lt1"/>
                </a:solidFill>
                <a:latin typeface="Nunito"/>
                <a:ea typeface="Nunito"/>
                <a:cs typeface="Nunito"/>
                <a:sym typeface="Nunito"/>
              </a:rPr>
              <a:t> de esta variable es entre los 30 y 33 años.</a:t>
            </a:r>
            <a:endParaRPr>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8"/>
          <p:cNvSpPr txBox="1"/>
          <p:nvPr/>
        </p:nvSpPr>
        <p:spPr>
          <a:xfrm>
            <a:off x="0" y="53325"/>
            <a:ext cx="636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solidFill>
                  <a:schemeClr val="lt1"/>
                </a:solidFill>
                <a:latin typeface="Maven Pro"/>
                <a:ea typeface="Maven Pro"/>
                <a:cs typeface="Maven Pro"/>
                <a:sym typeface="Maven Pro"/>
              </a:rPr>
              <a:t>Descripción de los Datos relevantes</a:t>
            </a:r>
            <a:endParaRPr sz="1000"/>
          </a:p>
        </p:txBody>
      </p:sp>
      <p:sp>
        <p:nvSpPr>
          <p:cNvPr id="322" name="Google Shape;322;p18"/>
          <p:cNvSpPr txBox="1"/>
          <p:nvPr/>
        </p:nvSpPr>
        <p:spPr>
          <a:xfrm>
            <a:off x="7004450" y="161025"/>
            <a:ext cx="19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latin typeface="Maven Pro"/>
                <a:ea typeface="Maven Pro"/>
                <a:cs typeface="Maven Pro"/>
                <a:sym typeface="Maven Pro"/>
              </a:rPr>
              <a:t>Análisis Univariado</a:t>
            </a:r>
            <a:endParaRPr/>
          </a:p>
        </p:txBody>
      </p:sp>
      <p:sp>
        <p:nvSpPr>
          <p:cNvPr id="323" name="Google Shape;323;p18"/>
          <p:cNvSpPr txBox="1"/>
          <p:nvPr>
            <p:ph type="title"/>
          </p:nvPr>
        </p:nvSpPr>
        <p:spPr>
          <a:xfrm>
            <a:off x="254300" y="828975"/>
            <a:ext cx="3482400" cy="481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s" sz="1800"/>
              <a:t>Atributo:</a:t>
            </a:r>
            <a:r>
              <a:rPr lang="es" sz="1800"/>
              <a:t> Job - (Categórica)</a:t>
            </a:r>
            <a:endParaRPr sz="1800"/>
          </a:p>
        </p:txBody>
      </p:sp>
      <p:pic>
        <p:nvPicPr>
          <p:cNvPr id="324" name="Google Shape;324;p18"/>
          <p:cNvPicPr preferRelativeResize="0"/>
          <p:nvPr/>
        </p:nvPicPr>
        <p:blipFill>
          <a:blip r:embed="rId3">
            <a:alphaModFix/>
          </a:blip>
          <a:stretch>
            <a:fillRect/>
          </a:stretch>
        </p:blipFill>
        <p:spPr>
          <a:xfrm>
            <a:off x="362850" y="2705125"/>
            <a:ext cx="3057525" cy="1285875"/>
          </a:xfrm>
          <a:prstGeom prst="rect">
            <a:avLst/>
          </a:prstGeom>
          <a:noFill/>
          <a:ln>
            <a:noFill/>
          </a:ln>
        </p:spPr>
      </p:pic>
      <p:pic>
        <p:nvPicPr>
          <p:cNvPr id="325" name="Google Shape;325;p18"/>
          <p:cNvPicPr preferRelativeResize="0"/>
          <p:nvPr/>
        </p:nvPicPr>
        <p:blipFill>
          <a:blip r:embed="rId4">
            <a:alphaModFix/>
          </a:blip>
          <a:stretch>
            <a:fillRect/>
          </a:stretch>
        </p:blipFill>
        <p:spPr>
          <a:xfrm>
            <a:off x="4787125" y="668925"/>
            <a:ext cx="3987475" cy="3684900"/>
          </a:xfrm>
          <a:prstGeom prst="rect">
            <a:avLst/>
          </a:prstGeom>
          <a:noFill/>
          <a:ln>
            <a:noFill/>
          </a:ln>
        </p:spPr>
      </p:pic>
      <p:sp>
        <p:nvSpPr>
          <p:cNvPr id="326" name="Google Shape;326;p18"/>
          <p:cNvSpPr txBox="1"/>
          <p:nvPr/>
        </p:nvSpPr>
        <p:spPr>
          <a:xfrm>
            <a:off x="480200" y="1740450"/>
            <a:ext cx="3436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Nunito"/>
                <a:ea typeface="Nunito"/>
                <a:cs typeface="Nunito"/>
                <a:sym typeface="Nunito"/>
              </a:rPr>
              <a:t>Podemos observar que el 80 % de los clientes en la base de datos son del rango de 5 categorías laborales.</a:t>
            </a:r>
            <a:endParaRPr>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9"/>
          <p:cNvSpPr txBox="1"/>
          <p:nvPr/>
        </p:nvSpPr>
        <p:spPr>
          <a:xfrm>
            <a:off x="0" y="53325"/>
            <a:ext cx="636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solidFill>
                  <a:schemeClr val="lt1"/>
                </a:solidFill>
                <a:latin typeface="Maven Pro"/>
                <a:ea typeface="Maven Pro"/>
                <a:cs typeface="Maven Pro"/>
                <a:sym typeface="Maven Pro"/>
              </a:rPr>
              <a:t>Descripción de los Datos relevantes</a:t>
            </a:r>
            <a:endParaRPr sz="1000"/>
          </a:p>
        </p:txBody>
      </p:sp>
      <p:sp>
        <p:nvSpPr>
          <p:cNvPr id="332" name="Google Shape;332;p19"/>
          <p:cNvSpPr txBox="1"/>
          <p:nvPr/>
        </p:nvSpPr>
        <p:spPr>
          <a:xfrm>
            <a:off x="7004450" y="161025"/>
            <a:ext cx="19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latin typeface="Maven Pro"/>
                <a:ea typeface="Maven Pro"/>
                <a:cs typeface="Maven Pro"/>
                <a:sym typeface="Maven Pro"/>
              </a:rPr>
              <a:t>Análisis Univariado</a:t>
            </a:r>
            <a:endParaRPr/>
          </a:p>
        </p:txBody>
      </p:sp>
      <p:sp>
        <p:nvSpPr>
          <p:cNvPr id="333" name="Google Shape;333;p19"/>
          <p:cNvSpPr txBox="1"/>
          <p:nvPr>
            <p:ph type="title"/>
          </p:nvPr>
        </p:nvSpPr>
        <p:spPr>
          <a:xfrm>
            <a:off x="254300" y="828975"/>
            <a:ext cx="3482400" cy="481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s" sz="1800"/>
              <a:t>Atributo:</a:t>
            </a:r>
            <a:r>
              <a:rPr lang="es" sz="1800"/>
              <a:t> Education - (Categórica)</a:t>
            </a:r>
            <a:endParaRPr sz="1800"/>
          </a:p>
        </p:txBody>
      </p:sp>
      <p:sp>
        <p:nvSpPr>
          <p:cNvPr id="334" name="Google Shape;334;p19"/>
          <p:cNvSpPr txBox="1"/>
          <p:nvPr/>
        </p:nvSpPr>
        <p:spPr>
          <a:xfrm>
            <a:off x="586925" y="1516350"/>
            <a:ext cx="3436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Nunito"/>
                <a:ea typeface="Nunito"/>
                <a:cs typeface="Nunito"/>
                <a:sym typeface="Nunito"/>
              </a:rPr>
              <a:t>Podemos observar que la mayor cantidad de clientes poseen estudios secundarios y universitarios completos.</a:t>
            </a:r>
            <a:endParaRPr>
              <a:solidFill>
                <a:schemeClr val="lt1"/>
              </a:solidFill>
              <a:latin typeface="Nunito"/>
              <a:ea typeface="Nunito"/>
              <a:cs typeface="Nunito"/>
              <a:sym typeface="Nunito"/>
            </a:endParaRPr>
          </a:p>
        </p:txBody>
      </p:sp>
      <p:pic>
        <p:nvPicPr>
          <p:cNvPr id="335" name="Google Shape;335;p19"/>
          <p:cNvPicPr preferRelativeResize="0"/>
          <p:nvPr/>
        </p:nvPicPr>
        <p:blipFill>
          <a:blip r:embed="rId3">
            <a:alphaModFix/>
          </a:blip>
          <a:stretch>
            <a:fillRect/>
          </a:stretch>
        </p:blipFill>
        <p:spPr>
          <a:xfrm>
            <a:off x="5043075" y="668925"/>
            <a:ext cx="3838225" cy="3617225"/>
          </a:xfrm>
          <a:prstGeom prst="rect">
            <a:avLst/>
          </a:prstGeom>
          <a:noFill/>
          <a:ln>
            <a:noFill/>
          </a:ln>
        </p:spPr>
      </p:pic>
      <p:pic>
        <p:nvPicPr>
          <p:cNvPr id="336" name="Google Shape;336;p19"/>
          <p:cNvPicPr preferRelativeResize="0"/>
          <p:nvPr/>
        </p:nvPicPr>
        <p:blipFill>
          <a:blip r:embed="rId4">
            <a:alphaModFix/>
          </a:blip>
          <a:stretch>
            <a:fillRect/>
          </a:stretch>
        </p:blipFill>
        <p:spPr>
          <a:xfrm>
            <a:off x="333800" y="2670800"/>
            <a:ext cx="3764300" cy="14571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0"/>
          <p:cNvSpPr txBox="1"/>
          <p:nvPr/>
        </p:nvSpPr>
        <p:spPr>
          <a:xfrm>
            <a:off x="0" y="53325"/>
            <a:ext cx="636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solidFill>
                  <a:schemeClr val="lt1"/>
                </a:solidFill>
                <a:latin typeface="Maven Pro"/>
                <a:ea typeface="Maven Pro"/>
                <a:cs typeface="Maven Pro"/>
                <a:sym typeface="Maven Pro"/>
              </a:rPr>
              <a:t>Descripción de los Datos relevantes</a:t>
            </a:r>
            <a:endParaRPr sz="1000"/>
          </a:p>
        </p:txBody>
      </p:sp>
      <p:sp>
        <p:nvSpPr>
          <p:cNvPr id="342" name="Google Shape;342;p20"/>
          <p:cNvSpPr txBox="1"/>
          <p:nvPr/>
        </p:nvSpPr>
        <p:spPr>
          <a:xfrm>
            <a:off x="7004450" y="161025"/>
            <a:ext cx="19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latin typeface="Maven Pro"/>
                <a:ea typeface="Maven Pro"/>
                <a:cs typeface="Maven Pro"/>
                <a:sym typeface="Maven Pro"/>
              </a:rPr>
              <a:t>Análisis Univariado</a:t>
            </a:r>
            <a:endParaRPr/>
          </a:p>
        </p:txBody>
      </p:sp>
      <p:sp>
        <p:nvSpPr>
          <p:cNvPr id="343" name="Google Shape;343;p20"/>
          <p:cNvSpPr txBox="1"/>
          <p:nvPr>
            <p:ph type="title"/>
          </p:nvPr>
        </p:nvSpPr>
        <p:spPr>
          <a:xfrm>
            <a:off x="205988" y="978375"/>
            <a:ext cx="4131600" cy="481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s" sz="1800"/>
              <a:t>Atributo:</a:t>
            </a:r>
            <a:r>
              <a:rPr lang="es" sz="1800"/>
              <a:t> Estado Civil - (Categórica)</a:t>
            </a:r>
            <a:endParaRPr sz="1800"/>
          </a:p>
        </p:txBody>
      </p:sp>
      <p:pic>
        <p:nvPicPr>
          <p:cNvPr id="344" name="Google Shape;344;p20"/>
          <p:cNvPicPr preferRelativeResize="0"/>
          <p:nvPr/>
        </p:nvPicPr>
        <p:blipFill>
          <a:blip r:embed="rId3">
            <a:alphaModFix/>
          </a:blip>
          <a:stretch>
            <a:fillRect/>
          </a:stretch>
        </p:blipFill>
        <p:spPr>
          <a:xfrm>
            <a:off x="419175" y="1615475"/>
            <a:ext cx="3705225" cy="1219200"/>
          </a:xfrm>
          <a:prstGeom prst="rect">
            <a:avLst/>
          </a:prstGeom>
          <a:noFill/>
          <a:ln>
            <a:noFill/>
          </a:ln>
        </p:spPr>
      </p:pic>
      <p:pic>
        <p:nvPicPr>
          <p:cNvPr id="345" name="Google Shape;345;p20"/>
          <p:cNvPicPr preferRelativeResize="0"/>
          <p:nvPr/>
        </p:nvPicPr>
        <p:blipFill>
          <a:blip r:embed="rId4">
            <a:alphaModFix/>
          </a:blip>
          <a:stretch>
            <a:fillRect/>
          </a:stretch>
        </p:blipFill>
        <p:spPr>
          <a:xfrm>
            <a:off x="5189200" y="2834675"/>
            <a:ext cx="3617400" cy="692219"/>
          </a:xfrm>
          <a:prstGeom prst="rect">
            <a:avLst/>
          </a:prstGeom>
          <a:noFill/>
          <a:ln>
            <a:noFill/>
          </a:ln>
        </p:spPr>
      </p:pic>
      <p:sp>
        <p:nvSpPr>
          <p:cNvPr id="346" name="Google Shape;346;p20"/>
          <p:cNvSpPr txBox="1"/>
          <p:nvPr>
            <p:ph type="title"/>
          </p:nvPr>
        </p:nvSpPr>
        <p:spPr>
          <a:xfrm>
            <a:off x="4653825" y="2090250"/>
            <a:ext cx="4341900" cy="481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s" sz="1800"/>
              <a:t>Atributo:</a:t>
            </a:r>
            <a:r>
              <a:rPr lang="es" sz="1800"/>
              <a:t> Tipo de Contacto - (Categórica)</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1"/>
          <p:cNvSpPr txBox="1"/>
          <p:nvPr/>
        </p:nvSpPr>
        <p:spPr>
          <a:xfrm>
            <a:off x="0" y="53325"/>
            <a:ext cx="636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solidFill>
                  <a:schemeClr val="lt1"/>
                </a:solidFill>
                <a:latin typeface="Maven Pro"/>
                <a:ea typeface="Maven Pro"/>
                <a:cs typeface="Maven Pro"/>
                <a:sym typeface="Maven Pro"/>
              </a:rPr>
              <a:t>Descripción de los Datos relevantes</a:t>
            </a:r>
            <a:endParaRPr sz="1000"/>
          </a:p>
        </p:txBody>
      </p:sp>
      <p:sp>
        <p:nvSpPr>
          <p:cNvPr id="352" name="Google Shape;352;p21"/>
          <p:cNvSpPr txBox="1"/>
          <p:nvPr/>
        </p:nvSpPr>
        <p:spPr>
          <a:xfrm>
            <a:off x="7004450" y="161025"/>
            <a:ext cx="19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latin typeface="Maven Pro"/>
                <a:ea typeface="Maven Pro"/>
                <a:cs typeface="Maven Pro"/>
                <a:sym typeface="Maven Pro"/>
              </a:rPr>
              <a:t>Análisis Univariado</a:t>
            </a:r>
            <a:endParaRPr/>
          </a:p>
        </p:txBody>
      </p:sp>
      <p:sp>
        <p:nvSpPr>
          <p:cNvPr id="353" name="Google Shape;353;p21"/>
          <p:cNvSpPr txBox="1"/>
          <p:nvPr>
            <p:ph type="title"/>
          </p:nvPr>
        </p:nvSpPr>
        <p:spPr>
          <a:xfrm>
            <a:off x="205999" y="978375"/>
            <a:ext cx="3731700" cy="481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s" sz="1600"/>
              <a:t>Atributo:</a:t>
            </a:r>
            <a:r>
              <a:rPr lang="es" sz="1600"/>
              <a:t> Morosidad - (Categórica)</a:t>
            </a:r>
            <a:endParaRPr sz="1600"/>
          </a:p>
        </p:txBody>
      </p:sp>
      <p:sp>
        <p:nvSpPr>
          <p:cNvPr id="354" name="Google Shape;354;p21"/>
          <p:cNvSpPr txBox="1"/>
          <p:nvPr>
            <p:ph type="title"/>
          </p:nvPr>
        </p:nvSpPr>
        <p:spPr>
          <a:xfrm>
            <a:off x="4876725" y="978375"/>
            <a:ext cx="3628200" cy="481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s" sz="1600"/>
              <a:t>Atributo:</a:t>
            </a:r>
            <a:r>
              <a:rPr lang="es" sz="1600"/>
              <a:t> Hipoteca</a:t>
            </a:r>
            <a:r>
              <a:rPr lang="es" sz="1600"/>
              <a:t> - (Categórica)</a:t>
            </a:r>
            <a:endParaRPr sz="1600"/>
          </a:p>
        </p:txBody>
      </p:sp>
      <p:pic>
        <p:nvPicPr>
          <p:cNvPr id="355" name="Google Shape;355;p21"/>
          <p:cNvPicPr preferRelativeResize="0"/>
          <p:nvPr/>
        </p:nvPicPr>
        <p:blipFill>
          <a:blip r:embed="rId3">
            <a:alphaModFix/>
          </a:blip>
          <a:stretch>
            <a:fillRect/>
          </a:stretch>
        </p:blipFill>
        <p:spPr>
          <a:xfrm>
            <a:off x="432650" y="1459873"/>
            <a:ext cx="3086300" cy="868775"/>
          </a:xfrm>
          <a:prstGeom prst="rect">
            <a:avLst/>
          </a:prstGeom>
          <a:noFill/>
          <a:ln>
            <a:noFill/>
          </a:ln>
        </p:spPr>
      </p:pic>
      <p:pic>
        <p:nvPicPr>
          <p:cNvPr id="356" name="Google Shape;356;p21"/>
          <p:cNvPicPr preferRelativeResize="0"/>
          <p:nvPr/>
        </p:nvPicPr>
        <p:blipFill>
          <a:blip r:embed="rId4">
            <a:alphaModFix/>
          </a:blip>
          <a:stretch>
            <a:fillRect/>
          </a:stretch>
        </p:blipFill>
        <p:spPr>
          <a:xfrm>
            <a:off x="5002250" y="1459875"/>
            <a:ext cx="3264765" cy="868775"/>
          </a:xfrm>
          <a:prstGeom prst="rect">
            <a:avLst/>
          </a:prstGeom>
          <a:noFill/>
          <a:ln>
            <a:noFill/>
          </a:ln>
        </p:spPr>
      </p:pic>
      <p:pic>
        <p:nvPicPr>
          <p:cNvPr id="357" name="Google Shape;357;p21"/>
          <p:cNvPicPr preferRelativeResize="0"/>
          <p:nvPr/>
        </p:nvPicPr>
        <p:blipFill>
          <a:blip r:embed="rId5">
            <a:alphaModFix/>
          </a:blip>
          <a:stretch>
            <a:fillRect/>
          </a:stretch>
        </p:blipFill>
        <p:spPr>
          <a:xfrm>
            <a:off x="467625" y="3212925"/>
            <a:ext cx="3208446" cy="868775"/>
          </a:xfrm>
          <a:prstGeom prst="rect">
            <a:avLst/>
          </a:prstGeom>
          <a:noFill/>
          <a:ln>
            <a:noFill/>
          </a:ln>
        </p:spPr>
      </p:pic>
      <p:sp>
        <p:nvSpPr>
          <p:cNvPr id="358" name="Google Shape;358;p21"/>
          <p:cNvSpPr txBox="1"/>
          <p:nvPr>
            <p:ph type="title"/>
          </p:nvPr>
        </p:nvSpPr>
        <p:spPr>
          <a:xfrm>
            <a:off x="117500" y="2731425"/>
            <a:ext cx="3908700" cy="481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s" sz="1600"/>
              <a:t>Atributo:</a:t>
            </a:r>
            <a:r>
              <a:rPr lang="es" sz="1600"/>
              <a:t> Préstamo Personal - (Categórica)</a:t>
            </a:r>
            <a:endParaRPr sz="1600"/>
          </a:p>
        </p:txBody>
      </p:sp>
      <p:pic>
        <p:nvPicPr>
          <p:cNvPr id="359" name="Google Shape;359;p21"/>
          <p:cNvPicPr preferRelativeResize="0"/>
          <p:nvPr/>
        </p:nvPicPr>
        <p:blipFill>
          <a:blip r:embed="rId6">
            <a:alphaModFix/>
          </a:blip>
          <a:stretch>
            <a:fillRect/>
          </a:stretch>
        </p:blipFill>
        <p:spPr>
          <a:xfrm>
            <a:off x="5257313" y="3163248"/>
            <a:ext cx="2867025" cy="1114425"/>
          </a:xfrm>
          <a:prstGeom prst="rect">
            <a:avLst/>
          </a:prstGeom>
          <a:noFill/>
          <a:ln>
            <a:noFill/>
          </a:ln>
        </p:spPr>
      </p:pic>
      <p:sp>
        <p:nvSpPr>
          <p:cNvPr id="360" name="Google Shape;360;p21"/>
          <p:cNvSpPr txBox="1"/>
          <p:nvPr>
            <p:ph type="title"/>
          </p:nvPr>
        </p:nvSpPr>
        <p:spPr>
          <a:xfrm>
            <a:off x="4680301" y="2731425"/>
            <a:ext cx="4254300" cy="481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s" sz="1600"/>
              <a:t>Atributo:</a:t>
            </a:r>
            <a:r>
              <a:rPr lang="es" sz="1600"/>
              <a:t> Día último contacto - (Categórica)</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