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2"/>
  </p:notesMasterIdLst>
  <p:sldIdLst>
    <p:sldId id="256" r:id="rId2"/>
    <p:sldId id="257" r:id="rId3"/>
    <p:sldId id="258" r:id="rId4"/>
    <p:sldId id="269" r:id="rId5"/>
    <p:sldId id="259" r:id="rId6"/>
    <p:sldId id="260" r:id="rId7"/>
    <p:sldId id="261" r:id="rId8"/>
    <p:sldId id="262" r:id="rId9"/>
    <p:sldId id="268" r:id="rId10"/>
    <p:sldId id="264" r:id="rId11"/>
    <p:sldId id="267" r:id="rId12"/>
    <p:sldId id="270" r:id="rId13"/>
    <p:sldId id="271" r:id="rId14"/>
    <p:sldId id="272" r:id="rId15"/>
    <p:sldId id="273" r:id="rId16"/>
    <p:sldId id="276" r:id="rId17"/>
    <p:sldId id="275" r:id="rId18"/>
    <p:sldId id="274" r:id="rId19"/>
    <p:sldId id="279"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8" d="100"/>
          <a:sy n="88" d="100"/>
        </p:scale>
        <p:origin x="46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7B99F-F2A1-42AC-A737-6C584B91E207}" type="datetimeFigureOut">
              <a:rPr lang="es-AR" smtClean="0"/>
              <a:t>12/3/2023</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84805-4B08-4DAE-92A1-F6B73DFFBAD5}" type="slidenum">
              <a:rPr lang="es-AR" smtClean="0"/>
              <a:t>‹Nº›</a:t>
            </a:fld>
            <a:endParaRPr lang="es-AR"/>
          </a:p>
        </p:txBody>
      </p:sp>
    </p:spTree>
    <p:extLst>
      <p:ext uri="{BB962C8B-B14F-4D97-AF65-F5344CB8AC3E}">
        <p14:creationId xmlns:p14="http://schemas.microsoft.com/office/powerpoint/2010/main" val="3909808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F884805-4B08-4DAE-92A1-F6B73DFFBAD5}" type="slidenum">
              <a:rPr lang="es-AR" smtClean="0"/>
              <a:t>5</a:t>
            </a:fld>
            <a:endParaRPr lang="es-AR"/>
          </a:p>
        </p:txBody>
      </p:sp>
    </p:spTree>
    <p:extLst>
      <p:ext uri="{BB962C8B-B14F-4D97-AF65-F5344CB8AC3E}">
        <p14:creationId xmlns:p14="http://schemas.microsoft.com/office/powerpoint/2010/main" val="2670425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B1E83AD-53DA-428C-AC1B-04C5383DE3A5}" type="datetimeFigureOut">
              <a:rPr lang="es-AR" smtClean="0"/>
              <a:t>12/3/2023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a:xfrm>
            <a:off x="9255346" y="2750337"/>
            <a:ext cx="1171888" cy="1356442"/>
          </a:xfrm>
        </p:spPr>
        <p:txBody>
          <a:bodyPr/>
          <a:lstStyle/>
          <a:p>
            <a:fld id="{6E07223C-B0C9-4FDF-B830-92B441DC543D}" type="slidenum">
              <a:rPr lang="es-AR" smtClean="0"/>
              <a:t>‹Nº›</a:t>
            </a:fld>
            <a:endParaRPr lang="es-AR"/>
          </a:p>
        </p:txBody>
      </p:sp>
    </p:spTree>
    <p:extLst>
      <p:ext uri="{BB962C8B-B14F-4D97-AF65-F5344CB8AC3E}">
        <p14:creationId xmlns:p14="http://schemas.microsoft.com/office/powerpoint/2010/main" val="1936443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B1E83AD-53DA-428C-AC1B-04C5383DE3A5}" type="datetimeFigureOut">
              <a:rPr lang="es-AR" smtClean="0"/>
              <a:t>12/3/2023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10729455" y="4711309"/>
            <a:ext cx="1154151" cy="1090789"/>
          </a:xfrm>
        </p:spPr>
        <p:txBody>
          <a:bodyPr/>
          <a:lstStyle/>
          <a:p>
            <a:fld id="{6E07223C-B0C9-4FDF-B830-92B441DC543D}" type="slidenum">
              <a:rPr lang="es-AR" smtClean="0"/>
              <a:t>‹Nº›</a:t>
            </a:fld>
            <a:endParaRPr lang="es-AR"/>
          </a:p>
        </p:txBody>
      </p:sp>
    </p:spTree>
    <p:extLst>
      <p:ext uri="{BB962C8B-B14F-4D97-AF65-F5344CB8AC3E}">
        <p14:creationId xmlns:p14="http://schemas.microsoft.com/office/powerpoint/2010/main" val="4141472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B1E83AD-53DA-428C-AC1B-04C5383DE3A5}" type="datetimeFigureOut">
              <a:rPr lang="es-AR" smtClean="0"/>
              <a:t>12/3/2023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10729455" y="4711615"/>
            <a:ext cx="1154151" cy="1090789"/>
          </a:xfrm>
        </p:spPr>
        <p:txBody>
          <a:bodyPr/>
          <a:lstStyle/>
          <a:p>
            <a:fld id="{6E07223C-B0C9-4FDF-B830-92B441DC543D}" type="slidenum">
              <a:rPr lang="es-AR" smtClean="0"/>
              <a:t>‹Nº›</a:t>
            </a:fld>
            <a:endParaRPr lang="es-AR"/>
          </a:p>
        </p:txBody>
      </p:sp>
    </p:spTree>
    <p:extLst>
      <p:ext uri="{BB962C8B-B14F-4D97-AF65-F5344CB8AC3E}">
        <p14:creationId xmlns:p14="http://schemas.microsoft.com/office/powerpoint/2010/main" val="1698114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B1E83AD-53DA-428C-AC1B-04C5383DE3A5}" type="datetimeFigureOut">
              <a:rPr lang="es-AR" smtClean="0"/>
              <a:t>12/3/2023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10729455" y="4709925"/>
            <a:ext cx="1154151" cy="1090789"/>
          </a:xfrm>
        </p:spPr>
        <p:txBody>
          <a:bodyPr/>
          <a:lstStyle/>
          <a:p>
            <a:fld id="{6E07223C-B0C9-4FDF-B830-92B441DC543D}" type="slidenum">
              <a:rPr lang="es-AR" smtClean="0"/>
              <a:t>‹Nº›</a:t>
            </a:fld>
            <a:endParaRPr lang="es-A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83995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B1E83AD-53DA-428C-AC1B-04C5383DE3A5}" type="datetimeFigureOut">
              <a:rPr lang="es-AR" smtClean="0"/>
              <a:t>12/3/2023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10729455" y="4709925"/>
            <a:ext cx="1154151" cy="1090789"/>
          </a:xfrm>
        </p:spPr>
        <p:txBody>
          <a:bodyPr/>
          <a:lstStyle/>
          <a:p>
            <a:fld id="{6E07223C-B0C9-4FDF-B830-92B441DC543D}" type="slidenum">
              <a:rPr lang="es-AR" smtClean="0"/>
              <a:t>‹Nº›</a:t>
            </a:fld>
            <a:endParaRPr lang="es-AR"/>
          </a:p>
        </p:txBody>
      </p:sp>
    </p:spTree>
    <p:extLst>
      <p:ext uri="{BB962C8B-B14F-4D97-AF65-F5344CB8AC3E}">
        <p14:creationId xmlns:p14="http://schemas.microsoft.com/office/powerpoint/2010/main" val="1825053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B1E83AD-53DA-428C-AC1B-04C5383DE3A5}" type="datetimeFigureOut">
              <a:rPr lang="es-AR" smtClean="0"/>
              <a:t>12/3/2023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6E07223C-B0C9-4FDF-B830-92B441DC543D}" type="slidenum">
              <a:rPr lang="es-AR" smtClean="0"/>
              <a:t>‹Nº›</a:t>
            </a:fld>
            <a:endParaRPr lang="es-AR"/>
          </a:p>
        </p:txBody>
      </p:sp>
    </p:spTree>
    <p:extLst>
      <p:ext uri="{BB962C8B-B14F-4D97-AF65-F5344CB8AC3E}">
        <p14:creationId xmlns:p14="http://schemas.microsoft.com/office/powerpoint/2010/main" val="1362335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B1E83AD-53DA-428C-AC1B-04C5383DE3A5}" type="datetimeFigureOut">
              <a:rPr lang="es-AR" smtClean="0"/>
              <a:t>12/3/2023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6E07223C-B0C9-4FDF-B830-92B441DC543D}" type="slidenum">
              <a:rPr lang="es-AR" smtClean="0"/>
              <a:t>‹Nº›</a:t>
            </a:fld>
            <a:endParaRPr lang="es-AR"/>
          </a:p>
        </p:txBody>
      </p:sp>
    </p:spTree>
    <p:extLst>
      <p:ext uri="{BB962C8B-B14F-4D97-AF65-F5344CB8AC3E}">
        <p14:creationId xmlns:p14="http://schemas.microsoft.com/office/powerpoint/2010/main" val="2039839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B1E83AD-53DA-428C-AC1B-04C5383DE3A5}" type="datetimeFigureOut">
              <a:rPr lang="es-AR" smtClean="0"/>
              <a:t>12/3/2023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E07223C-B0C9-4FDF-B830-92B441DC543D}" type="slidenum">
              <a:rPr lang="es-AR" smtClean="0"/>
              <a:t>‹Nº›</a:t>
            </a:fld>
            <a:endParaRPr lang="es-AR"/>
          </a:p>
        </p:txBody>
      </p:sp>
    </p:spTree>
    <p:extLst>
      <p:ext uri="{BB962C8B-B14F-4D97-AF65-F5344CB8AC3E}">
        <p14:creationId xmlns:p14="http://schemas.microsoft.com/office/powerpoint/2010/main" val="3319770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B1E83AD-53DA-428C-AC1B-04C5383DE3A5}" type="datetimeFigureOut">
              <a:rPr lang="es-AR" smtClean="0"/>
              <a:t>12/3/2023</a:t>
            </a:fld>
            <a:endParaRPr lang="es-AR"/>
          </a:p>
        </p:txBody>
      </p:sp>
      <p:sp>
        <p:nvSpPr>
          <p:cNvPr id="5" name="Footer Placeholder 4"/>
          <p:cNvSpPr>
            <a:spLocks noGrp="1"/>
          </p:cNvSpPr>
          <p:nvPr>
            <p:ph type="ftr" sz="quarter" idx="11"/>
          </p:nvPr>
        </p:nvSpPr>
        <p:spPr>
          <a:xfrm>
            <a:off x="680321" y="5936188"/>
            <a:ext cx="6126805" cy="365125"/>
          </a:xfrm>
        </p:spPr>
        <p:txBody>
          <a:bodyPr/>
          <a:lstStyle/>
          <a:p>
            <a:endParaRPr lang="es-A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07223C-B0C9-4FDF-B830-92B441DC543D}" type="slidenum">
              <a:rPr lang="es-AR" smtClean="0"/>
              <a:t>‹Nº›</a:t>
            </a:fld>
            <a:endParaRPr lang="es-AR"/>
          </a:p>
        </p:txBody>
      </p:sp>
    </p:spTree>
    <p:extLst>
      <p:ext uri="{BB962C8B-B14F-4D97-AF65-F5344CB8AC3E}">
        <p14:creationId xmlns:p14="http://schemas.microsoft.com/office/powerpoint/2010/main" val="114179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B1E83AD-53DA-428C-AC1B-04C5383DE3A5}" type="datetimeFigureOut">
              <a:rPr lang="es-AR" smtClean="0"/>
              <a:t>12/3/2023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E07223C-B0C9-4FDF-B830-92B441DC543D}" type="slidenum">
              <a:rPr lang="es-AR" smtClean="0"/>
              <a:t>‹Nº›</a:t>
            </a:fld>
            <a:endParaRPr lang="es-AR"/>
          </a:p>
        </p:txBody>
      </p:sp>
    </p:spTree>
    <p:extLst>
      <p:ext uri="{BB962C8B-B14F-4D97-AF65-F5344CB8AC3E}">
        <p14:creationId xmlns:p14="http://schemas.microsoft.com/office/powerpoint/2010/main" val="1065389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B1E83AD-53DA-428C-AC1B-04C5383DE3A5}" type="datetimeFigureOut">
              <a:rPr lang="es-AR" smtClean="0"/>
              <a:t>12/3/2023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a:xfrm>
            <a:off x="10729455" y="2869895"/>
            <a:ext cx="1154151" cy="1090789"/>
          </a:xfrm>
        </p:spPr>
        <p:txBody>
          <a:bodyPr/>
          <a:lstStyle/>
          <a:p>
            <a:fld id="{6E07223C-B0C9-4FDF-B830-92B441DC543D}" type="slidenum">
              <a:rPr lang="es-AR" smtClean="0"/>
              <a:t>‹Nº›</a:t>
            </a:fld>
            <a:endParaRPr lang="es-AR"/>
          </a:p>
        </p:txBody>
      </p:sp>
    </p:spTree>
    <p:extLst>
      <p:ext uri="{BB962C8B-B14F-4D97-AF65-F5344CB8AC3E}">
        <p14:creationId xmlns:p14="http://schemas.microsoft.com/office/powerpoint/2010/main" val="454095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B1E83AD-53DA-428C-AC1B-04C5383DE3A5}" type="datetimeFigureOut">
              <a:rPr lang="es-AR" smtClean="0"/>
              <a:t>12/3/2023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E07223C-B0C9-4FDF-B830-92B441DC543D}" type="slidenum">
              <a:rPr lang="es-AR" smtClean="0"/>
              <a:t>‹Nº›</a:t>
            </a:fld>
            <a:endParaRPr lang="es-AR"/>
          </a:p>
        </p:txBody>
      </p:sp>
    </p:spTree>
    <p:extLst>
      <p:ext uri="{BB962C8B-B14F-4D97-AF65-F5344CB8AC3E}">
        <p14:creationId xmlns:p14="http://schemas.microsoft.com/office/powerpoint/2010/main" val="3203822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B1E83AD-53DA-428C-AC1B-04C5383DE3A5}" type="datetimeFigureOut">
              <a:rPr lang="es-AR" smtClean="0"/>
              <a:t>12/3/2023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E07223C-B0C9-4FDF-B830-92B441DC543D}" type="slidenum">
              <a:rPr lang="es-AR" smtClean="0"/>
              <a:t>‹Nº›</a:t>
            </a:fld>
            <a:endParaRPr lang="es-AR"/>
          </a:p>
        </p:txBody>
      </p:sp>
    </p:spTree>
    <p:extLst>
      <p:ext uri="{BB962C8B-B14F-4D97-AF65-F5344CB8AC3E}">
        <p14:creationId xmlns:p14="http://schemas.microsoft.com/office/powerpoint/2010/main" val="1386195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B1E83AD-53DA-428C-AC1B-04C5383DE3A5}" type="datetimeFigureOut">
              <a:rPr lang="es-AR" smtClean="0"/>
              <a:t>12/3/2023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6E07223C-B0C9-4FDF-B830-92B441DC543D}" type="slidenum">
              <a:rPr lang="es-AR" smtClean="0"/>
              <a:t>‹Nº›</a:t>
            </a:fld>
            <a:endParaRPr lang="es-AR"/>
          </a:p>
        </p:txBody>
      </p:sp>
    </p:spTree>
    <p:extLst>
      <p:ext uri="{BB962C8B-B14F-4D97-AF65-F5344CB8AC3E}">
        <p14:creationId xmlns:p14="http://schemas.microsoft.com/office/powerpoint/2010/main" val="169601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B1E83AD-53DA-428C-AC1B-04C5383DE3A5}" type="datetimeFigureOut">
              <a:rPr lang="es-AR" smtClean="0"/>
              <a:t>12/3/2023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6E07223C-B0C9-4FDF-B830-92B441DC543D}" type="slidenum">
              <a:rPr lang="es-AR" smtClean="0"/>
              <a:t>‹Nº›</a:t>
            </a:fld>
            <a:endParaRPr lang="es-AR"/>
          </a:p>
        </p:txBody>
      </p:sp>
    </p:spTree>
    <p:extLst>
      <p:ext uri="{BB962C8B-B14F-4D97-AF65-F5344CB8AC3E}">
        <p14:creationId xmlns:p14="http://schemas.microsoft.com/office/powerpoint/2010/main" val="1044132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B1E83AD-53DA-428C-AC1B-04C5383DE3A5}" type="datetimeFigureOut">
              <a:rPr lang="es-AR" smtClean="0"/>
              <a:t>12/3/2023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E07223C-B0C9-4FDF-B830-92B441DC543D}" type="slidenum">
              <a:rPr lang="es-AR" smtClean="0"/>
              <a:t>‹Nº›</a:t>
            </a:fld>
            <a:endParaRPr lang="es-AR"/>
          </a:p>
        </p:txBody>
      </p:sp>
    </p:spTree>
    <p:extLst>
      <p:ext uri="{BB962C8B-B14F-4D97-AF65-F5344CB8AC3E}">
        <p14:creationId xmlns:p14="http://schemas.microsoft.com/office/powerpoint/2010/main" val="210159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B1E83AD-53DA-428C-AC1B-04C5383DE3A5}" type="datetimeFigureOut">
              <a:rPr lang="es-AR" smtClean="0"/>
              <a:t>12/3/2023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E07223C-B0C9-4FDF-B830-92B441DC543D}" type="slidenum">
              <a:rPr lang="es-AR" smtClean="0"/>
              <a:t>‹Nº›</a:t>
            </a:fld>
            <a:endParaRPr lang="es-AR"/>
          </a:p>
        </p:txBody>
      </p:sp>
    </p:spTree>
    <p:extLst>
      <p:ext uri="{BB962C8B-B14F-4D97-AF65-F5344CB8AC3E}">
        <p14:creationId xmlns:p14="http://schemas.microsoft.com/office/powerpoint/2010/main" val="1157398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B1E83AD-53DA-428C-AC1B-04C5383DE3A5}" type="datetimeFigureOut">
              <a:rPr lang="es-AR" smtClean="0"/>
              <a:t>12/3/2023</a:t>
            </a:fld>
            <a:endParaRPr lang="es-A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E07223C-B0C9-4FDF-B830-92B441DC543D}" type="slidenum">
              <a:rPr lang="es-AR" smtClean="0"/>
              <a:t>‹Nº›</a:t>
            </a:fld>
            <a:endParaRPr lang="es-AR"/>
          </a:p>
        </p:txBody>
      </p:sp>
    </p:spTree>
    <p:extLst>
      <p:ext uri="{BB962C8B-B14F-4D97-AF65-F5344CB8AC3E}">
        <p14:creationId xmlns:p14="http://schemas.microsoft.com/office/powerpoint/2010/main" val="1710218644"/>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4E7F74-6985-41D1-9C38-BB85EA32DC6F}"/>
              </a:ext>
            </a:extLst>
          </p:cNvPr>
          <p:cNvSpPr>
            <a:spLocks noGrp="1"/>
          </p:cNvSpPr>
          <p:nvPr>
            <p:ph type="ctrTitle"/>
          </p:nvPr>
        </p:nvSpPr>
        <p:spPr/>
        <p:txBody>
          <a:bodyPr/>
          <a:lstStyle/>
          <a:p>
            <a:r>
              <a:rPr lang="en-GB" sz="7200" dirty="0"/>
              <a:t>INITIAL ACCESS</a:t>
            </a:r>
            <a:endParaRPr lang="es-AR" sz="7200" dirty="0"/>
          </a:p>
        </p:txBody>
      </p:sp>
      <p:pic>
        <p:nvPicPr>
          <p:cNvPr id="1028" name="Picture 4">
            <a:extLst>
              <a:ext uri="{FF2B5EF4-FFF2-40B4-BE49-F238E27FC236}">
                <a16:creationId xmlns:a16="http://schemas.microsoft.com/office/drawing/2014/main" id="{0774F6E0-DB96-4B22-9F2C-6F250AC45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781050"/>
            <a:ext cx="75819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235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35C15E-EAA3-4C5C-B5D2-E0BF36ED996B}"/>
              </a:ext>
            </a:extLst>
          </p:cNvPr>
          <p:cNvSpPr>
            <a:spLocks noGrp="1"/>
          </p:cNvSpPr>
          <p:nvPr>
            <p:ph type="title"/>
          </p:nvPr>
        </p:nvSpPr>
        <p:spPr/>
        <p:txBody>
          <a:bodyPr/>
          <a:lstStyle/>
          <a:p>
            <a:r>
              <a:rPr lang="es-AR" dirty="0"/>
              <a:t>DEFAULT ACCOUNTS(T1078.001)</a:t>
            </a:r>
          </a:p>
        </p:txBody>
      </p:sp>
      <p:sp>
        <p:nvSpPr>
          <p:cNvPr id="3" name="Marcador de contenido 2">
            <a:extLst>
              <a:ext uri="{FF2B5EF4-FFF2-40B4-BE49-F238E27FC236}">
                <a16:creationId xmlns:a16="http://schemas.microsoft.com/office/drawing/2014/main" id="{796217BF-73DD-4E19-866D-7B616C9E51A5}"/>
              </a:ext>
            </a:extLst>
          </p:cNvPr>
          <p:cNvSpPr>
            <a:spLocks noGrp="1"/>
          </p:cNvSpPr>
          <p:nvPr>
            <p:ph idx="1"/>
          </p:nvPr>
        </p:nvSpPr>
        <p:spPr/>
        <p:txBody>
          <a:bodyPr>
            <a:noAutofit/>
          </a:bodyPr>
          <a:lstStyle/>
          <a:p>
            <a:pPr>
              <a:buFont typeface="Wingdings" panose="05000000000000000000" pitchFamily="2" charset="2"/>
              <a:buChar char="v"/>
            </a:pPr>
            <a:r>
              <a:rPr lang="en-US" sz="3300" b="1" dirty="0"/>
              <a:t>Default accounts are those that are built-into an OS, such as the Guest or Administrator accounts on Windows systems. Default accounts also include default factory/provider set accounts on other types of systems, software, or devices, including the root user account in AWS and the default service account in Kubernetes.</a:t>
            </a:r>
            <a:endParaRPr lang="es-AR" sz="3300" b="1" dirty="0"/>
          </a:p>
        </p:txBody>
      </p:sp>
    </p:spTree>
    <p:extLst>
      <p:ext uri="{BB962C8B-B14F-4D97-AF65-F5344CB8AC3E}">
        <p14:creationId xmlns:p14="http://schemas.microsoft.com/office/powerpoint/2010/main" val="322227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6DA33B-5C4B-4A16-8D2D-37B73DF93063}"/>
              </a:ext>
            </a:extLst>
          </p:cNvPr>
          <p:cNvSpPr>
            <a:spLocks noGrp="1"/>
          </p:cNvSpPr>
          <p:nvPr>
            <p:ph type="title"/>
          </p:nvPr>
        </p:nvSpPr>
        <p:spPr/>
        <p:txBody>
          <a:bodyPr/>
          <a:lstStyle/>
          <a:p>
            <a:r>
              <a:rPr lang="es-ES" dirty="0"/>
              <a:t>DOMAIN ACCOUNTS(T1078.002)</a:t>
            </a:r>
            <a:endParaRPr lang="en-US" dirty="0"/>
          </a:p>
        </p:txBody>
      </p:sp>
      <p:sp>
        <p:nvSpPr>
          <p:cNvPr id="3" name="Marcador de contenido 2">
            <a:extLst>
              <a:ext uri="{FF2B5EF4-FFF2-40B4-BE49-F238E27FC236}">
                <a16:creationId xmlns:a16="http://schemas.microsoft.com/office/drawing/2014/main" id="{2BA9EA52-F4F9-4C08-95D6-BFF17A545431}"/>
              </a:ext>
            </a:extLst>
          </p:cNvPr>
          <p:cNvSpPr>
            <a:spLocks noGrp="1"/>
          </p:cNvSpPr>
          <p:nvPr>
            <p:ph idx="1"/>
          </p:nvPr>
        </p:nvSpPr>
        <p:spPr/>
        <p:txBody>
          <a:bodyPr>
            <a:normAutofit lnSpcReduction="10000"/>
          </a:bodyPr>
          <a:lstStyle/>
          <a:p>
            <a:pPr>
              <a:buFont typeface="Wingdings" panose="05000000000000000000" pitchFamily="2" charset="2"/>
              <a:buChar char="v"/>
            </a:pPr>
            <a:r>
              <a:rPr lang="en-US" sz="4000" b="1" dirty="0"/>
              <a:t>Domain accounts are those managed by Active Directory Domain Services where access and permissions are configured across systems and services that are part of that domain. Domain accounts can cover users, administrators, and services</a:t>
            </a:r>
            <a:r>
              <a:rPr lang="en-US" b="1" dirty="0"/>
              <a:t>.</a:t>
            </a:r>
          </a:p>
        </p:txBody>
      </p:sp>
    </p:spTree>
    <p:extLst>
      <p:ext uri="{BB962C8B-B14F-4D97-AF65-F5344CB8AC3E}">
        <p14:creationId xmlns:p14="http://schemas.microsoft.com/office/powerpoint/2010/main" val="846491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30D0F3-6507-4B82-9204-3D30CD8233C0}"/>
              </a:ext>
            </a:extLst>
          </p:cNvPr>
          <p:cNvSpPr>
            <a:spLocks noGrp="1"/>
          </p:cNvSpPr>
          <p:nvPr>
            <p:ph type="title"/>
          </p:nvPr>
        </p:nvSpPr>
        <p:spPr/>
        <p:txBody>
          <a:bodyPr/>
          <a:lstStyle/>
          <a:p>
            <a:r>
              <a:rPr lang="es-ES" dirty="0"/>
              <a:t>LOCAL ACCOUNTS(T1078.003)</a:t>
            </a:r>
            <a:endParaRPr lang="en-US" dirty="0"/>
          </a:p>
        </p:txBody>
      </p:sp>
      <p:sp>
        <p:nvSpPr>
          <p:cNvPr id="3" name="Marcador de contenido 2">
            <a:extLst>
              <a:ext uri="{FF2B5EF4-FFF2-40B4-BE49-F238E27FC236}">
                <a16:creationId xmlns:a16="http://schemas.microsoft.com/office/drawing/2014/main" id="{222EBE62-4502-4AB1-AAA9-AE26E0425F77}"/>
              </a:ext>
            </a:extLst>
          </p:cNvPr>
          <p:cNvSpPr>
            <a:spLocks noGrp="1"/>
          </p:cNvSpPr>
          <p:nvPr>
            <p:ph idx="1"/>
          </p:nvPr>
        </p:nvSpPr>
        <p:spPr/>
        <p:txBody>
          <a:bodyPr>
            <a:normAutofit/>
          </a:bodyPr>
          <a:lstStyle/>
          <a:p>
            <a:pPr>
              <a:buFont typeface="Wingdings" panose="05000000000000000000" pitchFamily="2" charset="2"/>
              <a:buChar char="v"/>
            </a:pPr>
            <a:r>
              <a:rPr lang="en-US" sz="4000" b="1" dirty="0"/>
              <a:t>Local accounts are those configured by an organization for use by users, remote support, services, or for administration on a single system or service.</a:t>
            </a:r>
          </a:p>
        </p:txBody>
      </p:sp>
    </p:spTree>
    <p:extLst>
      <p:ext uri="{BB962C8B-B14F-4D97-AF65-F5344CB8AC3E}">
        <p14:creationId xmlns:p14="http://schemas.microsoft.com/office/powerpoint/2010/main" val="140255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69EC10-062A-422B-ACB0-0888215A4BE1}"/>
              </a:ext>
            </a:extLst>
          </p:cNvPr>
          <p:cNvSpPr>
            <a:spLocks noGrp="1"/>
          </p:cNvSpPr>
          <p:nvPr>
            <p:ph type="title"/>
          </p:nvPr>
        </p:nvSpPr>
        <p:spPr/>
        <p:txBody>
          <a:bodyPr/>
          <a:lstStyle/>
          <a:p>
            <a:r>
              <a:rPr lang="es-ES" dirty="0"/>
              <a:t>CLOUD ACCOUNTS(T1078.004)</a:t>
            </a:r>
            <a:endParaRPr lang="en-US" dirty="0"/>
          </a:p>
        </p:txBody>
      </p:sp>
      <p:sp>
        <p:nvSpPr>
          <p:cNvPr id="3" name="Marcador de contenido 2">
            <a:extLst>
              <a:ext uri="{FF2B5EF4-FFF2-40B4-BE49-F238E27FC236}">
                <a16:creationId xmlns:a16="http://schemas.microsoft.com/office/drawing/2014/main" id="{705FC514-BCF8-40B5-BE01-48F998582859}"/>
              </a:ext>
            </a:extLst>
          </p:cNvPr>
          <p:cNvSpPr>
            <a:spLocks noGrp="1"/>
          </p:cNvSpPr>
          <p:nvPr>
            <p:ph idx="1"/>
          </p:nvPr>
        </p:nvSpPr>
        <p:spPr/>
        <p:txBody>
          <a:bodyPr>
            <a:noAutofit/>
          </a:bodyPr>
          <a:lstStyle/>
          <a:p>
            <a:pPr>
              <a:buFont typeface="Wingdings" panose="05000000000000000000" pitchFamily="2" charset="2"/>
              <a:buChar char="v"/>
            </a:pPr>
            <a:r>
              <a:rPr lang="en-US" sz="3200" b="1" dirty="0"/>
              <a:t>Cloud accounts are those created and configured by an organization for use by users, remote support, services, or for administration of resources within a cloud service provider or SaaS application. In some cases, cloud accounts may be federated with traditional identity management system, such as Window Active Directory.</a:t>
            </a:r>
          </a:p>
        </p:txBody>
      </p:sp>
    </p:spTree>
    <p:extLst>
      <p:ext uri="{BB962C8B-B14F-4D97-AF65-F5344CB8AC3E}">
        <p14:creationId xmlns:p14="http://schemas.microsoft.com/office/powerpoint/2010/main" val="575375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1CAF77-0C65-4429-99A9-4F732F3BF177}"/>
              </a:ext>
            </a:extLst>
          </p:cNvPr>
          <p:cNvSpPr>
            <a:spLocks noGrp="1"/>
          </p:cNvSpPr>
          <p:nvPr>
            <p:ph type="title"/>
          </p:nvPr>
        </p:nvSpPr>
        <p:spPr/>
        <p:txBody>
          <a:bodyPr/>
          <a:lstStyle/>
          <a:p>
            <a:r>
              <a:rPr lang="es-ES" dirty="0"/>
              <a:t>PROCEDURE EXAMPLES</a:t>
            </a:r>
            <a:endParaRPr lang="en-US" dirty="0"/>
          </a:p>
        </p:txBody>
      </p:sp>
      <p:graphicFrame>
        <p:nvGraphicFramePr>
          <p:cNvPr id="4" name="Tabla 4">
            <a:extLst>
              <a:ext uri="{FF2B5EF4-FFF2-40B4-BE49-F238E27FC236}">
                <a16:creationId xmlns:a16="http://schemas.microsoft.com/office/drawing/2014/main" id="{9E3F4507-E300-4BC5-AB1D-6C24C3504106}"/>
              </a:ext>
            </a:extLst>
          </p:cNvPr>
          <p:cNvGraphicFramePr>
            <a:graphicFrameLocks noGrp="1"/>
          </p:cNvGraphicFramePr>
          <p:nvPr>
            <p:ph idx="1"/>
            <p:extLst>
              <p:ext uri="{D42A27DB-BD31-4B8C-83A1-F6EECF244321}">
                <p14:modId xmlns:p14="http://schemas.microsoft.com/office/powerpoint/2010/main" val="2629257508"/>
              </p:ext>
            </p:extLst>
          </p:nvPr>
        </p:nvGraphicFramePr>
        <p:xfrm>
          <a:off x="0" y="1908189"/>
          <a:ext cx="9613900" cy="4937760"/>
        </p:xfrm>
        <a:graphic>
          <a:graphicData uri="http://schemas.openxmlformats.org/drawingml/2006/table">
            <a:tbl>
              <a:tblPr firstRow="1" bandRow="1">
                <a:tableStyleId>{5C22544A-7EE6-4342-B048-85BDC9FD1C3A}</a:tableStyleId>
              </a:tblPr>
              <a:tblGrid>
                <a:gridCol w="4806950">
                  <a:extLst>
                    <a:ext uri="{9D8B030D-6E8A-4147-A177-3AD203B41FA5}">
                      <a16:colId xmlns:a16="http://schemas.microsoft.com/office/drawing/2014/main" val="42900479"/>
                    </a:ext>
                  </a:extLst>
                </a:gridCol>
                <a:gridCol w="4806950">
                  <a:extLst>
                    <a:ext uri="{9D8B030D-6E8A-4147-A177-3AD203B41FA5}">
                      <a16:colId xmlns:a16="http://schemas.microsoft.com/office/drawing/2014/main" val="1058332840"/>
                    </a:ext>
                  </a:extLst>
                </a:gridCol>
              </a:tblGrid>
              <a:tr h="370840">
                <a:tc>
                  <a:txBody>
                    <a:bodyPr/>
                    <a:lstStyle/>
                    <a:p>
                      <a:r>
                        <a:rPr lang="es-ES" sz="2500" dirty="0"/>
                        <a:t>TECHNIQUE</a:t>
                      </a:r>
                      <a:endParaRPr lang="en-US" sz="2500" dirty="0"/>
                    </a:p>
                  </a:txBody>
                  <a:tcPr/>
                </a:tc>
                <a:tc>
                  <a:txBody>
                    <a:bodyPr/>
                    <a:lstStyle/>
                    <a:p>
                      <a:r>
                        <a:rPr lang="es-ES" sz="2500" dirty="0"/>
                        <a:t>PROCEDURE</a:t>
                      </a:r>
                      <a:endParaRPr lang="en-US" sz="2500" dirty="0"/>
                    </a:p>
                  </a:txBody>
                  <a:tcPr/>
                </a:tc>
                <a:extLst>
                  <a:ext uri="{0D108BD9-81ED-4DB2-BD59-A6C34878D82A}">
                    <a16:rowId xmlns:a16="http://schemas.microsoft.com/office/drawing/2014/main" val="461154963"/>
                  </a:ext>
                </a:extLst>
              </a:tr>
              <a:tr h="370840">
                <a:tc>
                  <a:txBody>
                    <a:bodyPr/>
                    <a:lstStyle/>
                    <a:p>
                      <a:r>
                        <a:rPr lang="en-GB" sz="2500" dirty="0"/>
                        <a:t>DRIVE-by COMPROMISE(T1189) </a:t>
                      </a:r>
                      <a:endParaRPr lang="en-US" sz="2500" dirty="0"/>
                    </a:p>
                  </a:txBody>
                  <a:tcPr/>
                </a:tc>
                <a:tc>
                  <a:txBody>
                    <a:bodyPr/>
                    <a:lstStyle/>
                    <a:p>
                      <a:r>
                        <a:rPr lang="en-US" sz="2500" dirty="0"/>
                        <a:t>APT28 has compromised targets via strategic web compromise utilizing custom exploit kits.</a:t>
                      </a:r>
                    </a:p>
                  </a:txBody>
                  <a:tcPr/>
                </a:tc>
                <a:extLst>
                  <a:ext uri="{0D108BD9-81ED-4DB2-BD59-A6C34878D82A}">
                    <a16:rowId xmlns:a16="http://schemas.microsoft.com/office/drawing/2014/main" val="3176373105"/>
                  </a:ext>
                </a:extLst>
              </a:tr>
              <a:tr h="370840">
                <a:tc>
                  <a:txBody>
                    <a:bodyPr/>
                    <a:lstStyle/>
                    <a:p>
                      <a:r>
                        <a:rPr lang="en-US" sz="2500" dirty="0"/>
                        <a:t>Spear phishing attachment(T1566.001)</a:t>
                      </a:r>
                    </a:p>
                  </a:txBody>
                  <a:tcPr/>
                </a:tc>
                <a:tc>
                  <a:txBody>
                    <a:bodyPr/>
                    <a:lstStyle/>
                    <a:p>
                      <a:r>
                        <a:rPr lang="en-US" sz="2500" dirty="0"/>
                        <a:t>APT19 sent spear phishing emails with malicious attachments in RTF and XLSM formats to deliver initial exploits.</a:t>
                      </a:r>
                    </a:p>
                  </a:txBody>
                  <a:tcPr/>
                </a:tc>
                <a:extLst>
                  <a:ext uri="{0D108BD9-81ED-4DB2-BD59-A6C34878D82A}">
                    <a16:rowId xmlns:a16="http://schemas.microsoft.com/office/drawing/2014/main" val="8255592"/>
                  </a:ext>
                </a:extLst>
              </a:tr>
              <a:tr h="370840">
                <a:tc>
                  <a:txBody>
                    <a:bodyPr/>
                    <a:lstStyle/>
                    <a:p>
                      <a:r>
                        <a:rPr lang="en-US" sz="2500" dirty="0"/>
                        <a:t>VALID ACCOUNTS(T1078)</a:t>
                      </a:r>
                    </a:p>
                  </a:txBody>
                  <a:tcPr/>
                </a:tc>
                <a:tc>
                  <a:txBody>
                    <a:bodyPr/>
                    <a:lstStyle/>
                    <a:p>
                      <a:r>
                        <a:rPr lang="en-US" sz="2500" dirty="0"/>
                        <a:t>APT18 actors leverage legitimate credentials to log into external remote services.</a:t>
                      </a:r>
                    </a:p>
                  </a:txBody>
                  <a:tcPr/>
                </a:tc>
                <a:extLst>
                  <a:ext uri="{0D108BD9-81ED-4DB2-BD59-A6C34878D82A}">
                    <a16:rowId xmlns:a16="http://schemas.microsoft.com/office/drawing/2014/main" val="501324237"/>
                  </a:ext>
                </a:extLst>
              </a:tr>
            </a:tbl>
          </a:graphicData>
        </a:graphic>
      </p:graphicFrame>
      <p:graphicFrame>
        <p:nvGraphicFramePr>
          <p:cNvPr id="5" name="Tabla 5">
            <a:extLst>
              <a:ext uri="{FF2B5EF4-FFF2-40B4-BE49-F238E27FC236}">
                <a16:creationId xmlns:a16="http://schemas.microsoft.com/office/drawing/2014/main" id="{3E817D3E-950B-4B2C-8634-4889994AD936}"/>
              </a:ext>
            </a:extLst>
          </p:cNvPr>
          <p:cNvGraphicFramePr>
            <a:graphicFrameLocks noGrp="1"/>
          </p:cNvGraphicFramePr>
          <p:nvPr>
            <p:extLst>
              <p:ext uri="{D42A27DB-BD31-4B8C-83A1-F6EECF244321}">
                <p14:modId xmlns:p14="http://schemas.microsoft.com/office/powerpoint/2010/main" val="3817788050"/>
              </p:ext>
            </p:extLst>
          </p:nvPr>
        </p:nvGraphicFramePr>
        <p:xfrm>
          <a:off x="9613900" y="2981960"/>
          <a:ext cx="2569030" cy="2291080"/>
        </p:xfrm>
        <a:graphic>
          <a:graphicData uri="http://schemas.openxmlformats.org/drawingml/2006/table">
            <a:tbl>
              <a:tblPr firstRow="1" bandRow="1">
                <a:tableStyleId>{5C22544A-7EE6-4342-B048-85BDC9FD1C3A}</a:tableStyleId>
              </a:tblPr>
              <a:tblGrid>
                <a:gridCol w="1284515">
                  <a:extLst>
                    <a:ext uri="{9D8B030D-6E8A-4147-A177-3AD203B41FA5}">
                      <a16:colId xmlns:a16="http://schemas.microsoft.com/office/drawing/2014/main" val="4147082807"/>
                    </a:ext>
                  </a:extLst>
                </a:gridCol>
                <a:gridCol w="1284515">
                  <a:extLst>
                    <a:ext uri="{9D8B030D-6E8A-4147-A177-3AD203B41FA5}">
                      <a16:colId xmlns:a16="http://schemas.microsoft.com/office/drawing/2014/main" val="2954369090"/>
                    </a:ext>
                  </a:extLst>
                </a:gridCol>
              </a:tblGrid>
              <a:tr h="370840">
                <a:tc>
                  <a:txBody>
                    <a:bodyPr/>
                    <a:lstStyle/>
                    <a:p>
                      <a:endParaRPr lang="en-US"/>
                    </a:p>
                  </a:txBody>
                  <a:tcPr/>
                </a:tc>
                <a:tc>
                  <a:txBody>
                    <a:bodyPr/>
                    <a:lstStyle/>
                    <a:p>
                      <a:r>
                        <a:rPr lang="es-ES" dirty="0"/>
                        <a:t>NAME</a:t>
                      </a:r>
                      <a:endParaRPr lang="en-US" dirty="0"/>
                    </a:p>
                  </a:txBody>
                  <a:tcPr/>
                </a:tc>
                <a:extLst>
                  <a:ext uri="{0D108BD9-81ED-4DB2-BD59-A6C34878D82A}">
                    <a16:rowId xmlns:a16="http://schemas.microsoft.com/office/drawing/2014/main" val="4293002639"/>
                  </a:ext>
                </a:extLst>
              </a:tr>
              <a:tr h="370840">
                <a:tc>
                  <a:txBody>
                    <a:bodyPr/>
                    <a:lstStyle/>
                    <a:p>
                      <a:r>
                        <a:rPr lang="es-ES" dirty="0"/>
                        <a:t>APT 28</a:t>
                      </a:r>
                      <a:endParaRPr lang="en-US" dirty="0"/>
                    </a:p>
                  </a:txBody>
                  <a:tcPr/>
                </a:tc>
                <a:tc>
                  <a:txBody>
                    <a:bodyPr/>
                    <a:lstStyle/>
                    <a:p>
                      <a:r>
                        <a:rPr lang="en-US" dirty="0"/>
                        <a:t>Fancy Bear</a:t>
                      </a:r>
                    </a:p>
                  </a:txBody>
                  <a:tcPr/>
                </a:tc>
                <a:extLst>
                  <a:ext uri="{0D108BD9-81ED-4DB2-BD59-A6C34878D82A}">
                    <a16:rowId xmlns:a16="http://schemas.microsoft.com/office/drawing/2014/main" val="1071766182"/>
                  </a:ext>
                </a:extLst>
              </a:tr>
              <a:tr h="370840">
                <a:tc>
                  <a:txBody>
                    <a:bodyPr/>
                    <a:lstStyle/>
                    <a:p>
                      <a:r>
                        <a:rPr lang="es-ES" dirty="0"/>
                        <a:t>APT 19</a:t>
                      </a:r>
                      <a:endParaRPr lang="en-US" dirty="0"/>
                    </a:p>
                  </a:txBody>
                  <a:tcPr/>
                </a:tc>
                <a:tc>
                  <a:txBody>
                    <a:bodyPr/>
                    <a:lstStyle/>
                    <a:p>
                      <a:r>
                        <a:rPr lang="en-US" dirty="0" err="1"/>
                        <a:t>Sunshop</a:t>
                      </a:r>
                      <a:r>
                        <a:rPr lang="en-US" dirty="0"/>
                        <a:t> Group</a:t>
                      </a:r>
                    </a:p>
                  </a:txBody>
                  <a:tcPr/>
                </a:tc>
                <a:extLst>
                  <a:ext uri="{0D108BD9-81ED-4DB2-BD59-A6C34878D82A}">
                    <a16:rowId xmlns:a16="http://schemas.microsoft.com/office/drawing/2014/main" val="1608171613"/>
                  </a:ext>
                </a:extLst>
              </a:tr>
              <a:tr h="370840">
                <a:tc>
                  <a:txBody>
                    <a:bodyPr/>
                    <a:lstStyle/>
                    <a:p>
                      <a:r>
                        <a:rPr lang="es-ES" dirty="0"/>
                        <a:t>APT 18</a:t>
                      </a:r>
                      <a:endParaRPr lang="en-US" dirty="0"/>
                    </a:p>
                  </a:txBody>
                  <a:tcPr/>
                </a:tc>
                <a:tc>
                  <a:txBody>
                    <a:bodyPr/>
                    <a:lstStyle/>
                    <a:p>
                      <a:r>
                        <a:rPr lang="en-US" dirty="0"/>
                        <a:t>Dynamite Panda</a:t>
                      </a:r>
                    </a:p>
                  </a:txBody>
                  <a:tcPr/>
                </a:tc>
                <a:extLst>
                  <a:ext uri="{0D108BD9-81ED-4DB2-BD59-A6C34878D82A}">
                    <a16:rowId xmlns:a16="http://schemas.microsoft.com/office/drawing/2014/main" val="1759061560"/>
                  </a:ext>
                </a:extLst>
              </a:tr>
            </a:tbl>
          </a:graphicData>
        </a:graphic>
      </p:graphicFrame>
    </p:spTree>
    <p:extLst>
      <p:ext uri="{BB962C8B-B14F-4D97-AF65-F5344CB8AC3E}">
        <p14:creationId xmlns:p14="http://schemas.microsoft.com/office/powerpoint/2010/main" val="1070567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B348F2-EAA7-4FA8-A59F-26C59A610664}"/>
              </a:ext>
            </a:extLst>
          </p:cNvPr>
          <p:cNvSpPr>
            <a:spLocks noGrp="1"/>
          </p:cNvSpPr>
          <p:nvPr>
            <p:ph type="title"/>
          </p:nvPr>
        </p:nvSpPr>
        <p:spPr/>
        <p:txBody>
          <a:bodyPr/>
          <a:lstStyle/>
          <a:p>
            <a:r>
              <a:rPr lang="es-ES" dirty="0"/>
              <a:t>MITIGATIONS</a:t>
            </a:r>
            <a:endParaRPr lang="en-US" dirty="0"/>
          </a:p>
        </p:txBody>
      </p:sp>
      <p:sp>
        <p:nvSpPr>
          <p:cNvPr id="16" name="Marcador de contenido 15">
            <a:extLst>
              <a:ext uri="{FF2B5EF4-FFF2-40B4-BE49-F238E27FC236}">
                <a16:creationId xmlns:a16="http://schemas.microsoft.com/office/drawing/2014/main" id="{2BCEC675-A606-49F1-ACC1-0F5ECA74054B}"/>
              </a:ext>
            </a:extLst>
          </p:cNvPr>
          <p:cNvSpPr>
            <a:spLocks noGrp="1"/>
          </p:cNvSpPr>
          <p:nvPr>
            <p:ph idx="1"/>
          </p:nvPr>
        </p:nvSpPr>
        <p:spPr>
          <a:xfrm>
            <a:off x="680321" y="2328164"/>
            <a:ext cx="9613861" cy="3599316"/>
          </a:xfrm>
        </p:spPr>
        <p:txBody>
          <a:bodyPr>
            <a:normAutofit fontScale="40000" lnSpcReduction="20000"/>
          </a:bodyPr>
          <a:lstStyle/>
          <a:p>
            <a:pPr marL="0" indent="0">
              <a:buNone/>
            </a:pPr>
            <a:r>
              <a:rPr lang="en-US" sz="3700" b="1" dirty="0">
                <a:solidFill>
                  <a:srgbClr val="002060"/>
                </a:solidFill>
              </a:rPr>
              <a:t>DRIVE-by COMPROMISE(T1189)</a:t>
            </a:r>
          </a:p>
          <a:p>
            <a:pPr>
              <a:buFont typeface="Wingdings" panose="05000000000000000000" pitchFamily="2" charset="2"/>
              <a:buChar char="v"/>
            </a:pPr>
            <a:r>
              <a:rPr lang="en-US" sz="3700" b="1" dirty="0">
                <a:solidFill>
                  <a:schemeClr val="bg1"/>
                </a:solidFill>
              </a:rPr>
              <a:t>Application Isolation and Sandboxing.</a:t>
            </a:r>
          </a:p>
          <a:p>
            <a:pPr marL="0" indent="0">
              <a:buNone/>
            </a:pPr>
            <a:r>
              <a:rPr lang="en-US" sz="3700" b="1" dirty="0"/>
              <a:t>  Browser sandboxes can be used to mitigate some of the impact of exploitation, but sandbox escapes may still exist.</a:t>
            </a:r>
          </a:p>
          <a:p>
            <a:pPr>
              <a:buFont typeface="Wingdings" panose="05000000000000000000" pitchFamily="2" charset="2"/>
              <a:buChar char="v"/>
            </a:pPr>
            <a:r>
              <a:rPr lang="en-US" sz="3700" b="1" dirty="0">
                <a:solidFill>
                  <a:schemeClr val="bg1"/>
                </a:solidFill>
              </a:rPr>
              <a:t>Exploit Protection</a:t>
            </a:r>
          </a:p>
          <a:p>
            <a:pPr marL="0" indent="0">
              <a:buNone/>
            </a:pPr>
            <a:r>
              <a:rPr lang="en-US" sz="3700" b="1" dirty="0"/>
              <a:t>  Security applications that look for behavior used during exploitation such as Windows Defender Exploit Guard (WDEG) and the Enhanced Mitigation Experience Toolkit (EMET) can be used to mitigate some exploitation behavior.</a:t>
            </a:r>
          </a:p>
          <a:p>
            <a:pPr>
              <a:buFont typeface="Wingdings" panose="05000000000000000000" pitchFamily="2" charset="2"/>
              <a:buChar char="v"/>
            </a:pPr>
            <a:r>
              <a:rPr lang="en-US" sz="3700" b="1" dirty="0">
                <a:solidFill>
                  <a:schemeClr val="bg1"/>
                </a:solidFill>
              </a:rPr>
              <a:t>Restrict Web-Based Content</a:t>
            </a:r>
          </a:p>
          <a:p>
            <a:pPr marL="0" indent="0">
              <a:buNone/>
            </a:pPr>
            <a:r>
              <a:rPr lang="en-US" sz="3700" b="1" dirty="0"/>
              <a:t>  For malicious code served up through ads, adblockers can help prevent that code from executing in the first place.</a:t>
            </a:r>
          </a:p>
          <a:p>
            <a:pPr>
              <a:buFont typeface="Wingdings" panose="05000000000000000000" pitchFamily="2" charset="2"/>
              <a:buChar char="v"/>
            </a:pPr>
            <a:r>
              <a:rPr lang="en-US" sz="3700" b="1" dirty="0">
                <a:solidFill>
                  <a:schemeClr val="bg1"/>
                </a:solidFill>
              </a:rPr>
              <a:t>Update Software</a:t>
            </a:r>
          </a:p>
          <a:p>
            <a:pPr marL="0" indent="0">
              <a:buNone/>
            </a:pPr>
            <a:r>
              <a:rPr lang="en-US" sz="3700" b="1" dirty="0"/>
              <a:t>  Ensure all browsers and plugins kept updated can help prevent the exploit phase of this technique.</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62947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2E04A9-656C-4E81-A468-778AC084E9F2}"/>
              </a:ext>
            </a:extLst>
          </p:cNvPr>
          <p:cNvSpPr>
            <a:spLocks noGrp="1"/>
          </p:cNvSpPr>
          <p:nvPr>
            <p:ph type="title"/>
          </p:nvPr>
        </p:nvSpPr>
        <p:spPr/>
        <p:txBody>
          <a:bodyPr/>
          <a:lstStyle/>
          <a:p>
            <a:r>
              <a:rPr lang="es-ES" dirty="0"/>
              <a:t>MITIGATIONS</a:t>
            </a:r>
            <a:endParaRPr lang="en-US" dirty="0"/>
          </a:p>
        </p:txBody>
      </p:sp>
      <p:sp>
        <p:nvSpPr>
          <p:cNvPr id="3" name="Marcador de contenido 2">
            <a:extLst>
              <a:ext uri="{FF2B5EF4-FFF2-40B4-BE49-F238E27FC236}">
                <a16:creationId xmlns:a16="http://schemas.microsoft.com/office/drawing/2014/main" id="{D227BF38-6A6D-45B0-84C7-BEB73800EFC5}"/>
              </a:ext>
            </a:extLst>
          </p:cNvPr>
          <p:cNvSpPr>
            <a:spLocks noGrp="1"/>
          </p:cNvSpPr>
          <p:nvPr>
            <p:ph idx="1"/>
          </p:nvPr>
        </p:nvSpPr>
        <p:spPr/>
        <p:txBody>
          <a:bodyPr>
            <a:normAutofit fontScale="55000" lnSpcReduction="20000"/>
          </a:bodyPr>
          <a:lstStyle/>
          <a:p>
            <a:pPr marL="0" indent="0">
              <a:buNone/>
            </a:pPr>
            <a:r>
              <a:rPr lang="en-US" b="1" dirty="0">
                <a:solidFill>
                  <a:srgbClr val="002060"/>
                </a:solidFill>
              </a:rPr>
              <a:t>Phishing(T1566)</a:t>
            </a:r>
          </a:p>
          <a:p>
            <a:pPr>
              <a:buFont typeface="Wingdings" panose="05000000000000000000" pitchFamily="2" charset="2"/>
              <a:buChar char="v"/>
            </a:pPr>
            <a:r>
              <a:rPr lang="en-US" b="1" dirty="0">
                <a:solidFill>
                  <a:schemeClr val="bg1"/>
                </a:solidFill>
              </a:rPr>
              <a:t>Antivirus/Antimalware</a:t>
            </a:r>
          </a:p>
          <a:p>
            <a:pPr marL="0" indent="0">
              <a:buNone/>
            </a:pPr>
            <a:r>
              <a:rPr lang="en-US" b="1" dirty="0"/>
              <a:t> Anti-virus can automatically quarantine suspicious files.</a:t>
            </a:r>
          </a:p>
          <a:p>
            <a:pPr>
              <a:buFont typeface="Wingdings" panose="05000000000000000000" pitchFamily="2" charset="2"/>
              <a:buChar char="v"/>
            </a:pPr>
            <a:r>
              <a:rPr lang="en-US" b="1" dirty="0">
                <a:solidFill>
                  <a:schemeClr val="bg1"/>
                </a:solidFill>
              </a:rPr>
              <a:t>Network Intrusion Prevention</a:t>
            </a:r>
          </a:p>
          <a:p>
            <a:pPr marL="0" indent="0">
              <a:buNone/>
            </a:pPr>
            <a:r>
              <a:rPr lang="en-US" b="1" dirty="0"/>
              <a:t> Network intrusion prevention systems and systems designed to scan and remove malicious email attachments or links can be used to block activity.</a:t>
            </a:r>
          </a:p>
          <a:p>
            <a:pPr>
              <a:buFont typeface="Wingdings" panose="05000000000000000000" pitchFamily="2" charset="2"/>
              <a:buChar char="v"/>
            </a:pPr>
            <a:r>
              <a:rPr lang="en-US" b="1" dirty="0">
                <a:solidFill>
                  <a:schemeClr val="bg1"/>
                </a:solidFill>
              </a:rPr>
              <a:t>Restrict Web-Based Content</a:t>
            </a:r>
          </a:p>
          <a:p>
            <a:pPr marL="0" indent="0">
              <a:buNone/>
            </a:pPr>
            <a:r>
              <a:rPr lang="en-US" b="1" dirty="0"/>
              <a:t> Determine if certain websites or attachment types (ex: .</a:t>
            </a:r>
            <a:r>
              <a:rPr lang="en-US" b="1" dirty="0" err="1"/>
              <a:t>scr</a:t>
            </a:r>
            <a:r>
              <a:rPr lang="en-US" b="1" dirty="0"/>
              <a:t>, .exe, .</a:t>
            </a:r>
            <a:r>
              <a:rPr lang="en-US" b="1" dirty="0" err="1"/>
              <a:t>pif</a:t>
            </a:r>
            <a:r>
              <a:rPr lang="en-US" b="1" dirty="0"/>
              <a:t>, .</a:t>
            </a:r>
            <a:r>
              <a:rPr lang="en-US" b="1" dirty="0" err="1"/>
              <a:t>cpl</a:t>
            </a:r>
            <a:r>
              <a:rPr lang="en-US" b="1" dirty="0"/>
              <a:t>, etc.) that can be used for phishing are necessary for business operations and consider blocking access if activity cannot be monitored well or if it poses a significant risk.</a:t>
            </a:r>
          </a:p>
          <a:p>
            <a:pPr>
              <a:buFont typeface="Wingdings" panose="05000000000000000000" pitchFamily="2" charset="2"/>
              <a:buChar char="v"/>
            </a:pPr>
            <a:r>
              <a:rPr lang="en-US" b="1" dirty="0">
                <a:solidFill>
                  <a:schemeClr val="bg1"/>
                </a:solidFill>
              </a:rPr>
              <a:t>Software Configuration</a:t>
            </a:r>
          </a:p>
          <a:p>
            <a:pPr marL="0" indent="0">
              <a:buNone/>
            </a:pPr>
            <a:r>
              <a:rPr lang="en-US" b="1" dirty="0">
                <a:solidFill>
                  <a:schemeClr val="bg1"/>
                </a:solidFill>
              </a:rPr>
              <a:t> </a:t>
            </a:r>
            <a:r>
              <a:rPr lang="en-US" b="1" dirty="0"/>
              <a:t>Use anti-spoofing and email authentication mechanisms to filter messages based on validity checks of the sender domain (using SPF) and integrity of messages (using DKIM). </a:t>
            </a:r>
          </a:p>
          <a:p>
            <a:pPr>
              <a:buFont typeface="Wingdings" panose="05000000000000000000" pitchFamily="2" charset="2"/>
              <a:buChar char="v"/>
            </a:pPr>
            <a:r>
              <a:rPr lang="en-US" b="1" dirty="0">
                <a:solidFill>
                  <a:schemeClr val="bg1"/>
                </a:solidFill>
              </a:rPr>
              <a:t>User Training</a:t>
            </a:r>
          </a:p>
          <a:p>
            <a:pPr marL="0" indent="0">
              <a:buNone/>
            </a:pPr>
            <a:r>
              <a:rPr lang="en-US" b="1" dirty="0"/>
              <a:t> Users can be trained to identify social engineering techniques and phishing emails.</a:t>
            </a:r>
          </a:p>
          <a:p>
            <a:pPr>
              <a:buFont typeface="Wingdings" panose="05000000000000000000" pitchFamily="2" charset="2"/>
              <a:buChar char="v"/>
            </a:pPr>
            <a:endParaRPr lang="en-US" b="1" dirty="0">
              <a:solidFill>
                <a:schemeClr val="bg1"/>
              </a:solidFill>
            </a:endParaRPr>
          </a:p>
          <a:p>
            <a:pPr marL="0" indent="0">
              <a:buNone/>
            </a:pP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1877428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F036CC-065D-4A89-BBA3-436DBDE565EF}"/>
              </a:ext>
            </a:extLst>
          </p:cNvPr>
          <p:cNvSpPr>
            <a:spLocks noGrp="1"/>
          </p:cNvSpPr>
          <p:nvPr>
            <p:ph type="title"/>
          </p:nvPr>
        </p:nvSpPr>
        <p:spPr/>
        <p:txBody>
          <a:bodyPr/>
          <a:lstStyle/>
          <a:p>
            <a:r>
              <a:rPr lang="es-ES" dirty="0"/>
              <a:t>MITIGATIONS</a:t>
            </a:r>
            <a:endParaRPr lang="en-US" dirty="0"/>
          </a:p>
        </p:txBody>
      </p:sp>
      <p:sp>
        <p:nvSpPr>
          <p:cNvPr id="3" name="Marcador de contenido 2">
            <a:extLst>
              <a:ext uri="{FF2B5EF4-FFF2-40B4-BE49-F238E27FC236}">
                <a16:creationId xmlns:a16="http://schemas.microsoft.com/office/drawing/2014/main" id="{32E0814B-1086-48DF-BFCA-4F6EA73A4A72}"/>
              </a:ext>
            </a:extLst>
          </p:cNvPr>
          <p:cNvSpPr>
            <a:spLocks noGrp="1"/>
          </p:cNvSpPr>
          <p:nvPr>
            <p:ph idx="1"/>
          </p:nvPr>
        </p:nvSpPr>
        <p:spPr/>
        <p:txBody>
          <a:bodyPr>
            <a:normAutofit fontScale="32500" lnSpcReduction="20000"/>
          </a:bodyPr>
          <a:lstStyle/>
          <a:p>
            <a:pPr marL="0" indent="0">
              <a:buNone/>
            </a:pPr>
            <a:r>
              <a:rPr lang="en-US" sz="3600" b="1" dirty="0">
                <a:solidFill>
                  <a:srgbClr val="002060"/>
                </a:solidFill>
              </a:rPr>
              <a:t>VALID ACCOUNTS(T1078)</a:t>
            </a:r>
          </a:p>
          <a:p>
            <a:pPr>
              <a:buFont typeface="Wingdings" panose="05000000000000000000" pitchFamily="2" charset="2"/>
              <a:buChar char="v"/>
            </a:pPr>
            <a:r>
              <a:rPr lang="en-US" sz="3600" b="1" dirty="0">
                <a:solidFill>
                  <a:schemeClr val="bg1"/>
                </a:solidFill>
              </a:rPr>
              <a:t>Application Developer Guidance</a:t>
            </a:r>
          </a:p>
          <a:p>
            <a:pPr marL="0" indent="0">
              <a:buNone/>
            </a:pPr>
            <a:r>
              <a:rPr lang="en-US" sz="3600" b="1" dirty="0"/>
              <a:t> Ensure that applications do not store sensitive data or credentials insecurely. (e.g. plaintext credentials in code, published credentials in repositories, or credentials in public cloud storage).</a:t>
            </a:r>
          </a:p>
          <a:p>
            <a:pPr>
              <a:buFont typeface="Wingdings" panose="05000000000000000000" pitchFamily="2" charset="2"/>
              <a:buChar char="v"/>
            </a:pPr>
            <a:r>
              <a:rPr lang="en-US" sz="3600" b="1" dirty="0">
                <a:solidFill>
                  <a:schemeClr val="bg1"/>
                </a:solidFill>
              </a:rPr>
              <a:t>Password Policies</a:t>
            </a:r>
          </a:p>
          <a:p>
            <a:pPr marL="0" indent="0">
              <a:buNone/>
            </a:pPr>
            <a:r>
              <a:rPr lang="en-US" sz="3600" b="1" dirty="0"/>
              <a:t>  Applications and appliances that utilize default username and password should be changed immediately after the installation, and before deployment to a production environment. [64] When possible, applications that use SSH keys should be updated periodically and properly secured.</a:t>
            </a:r>
          </a:p>
          <a:p>
            <a:pPr>
              <a:buFont typeface="Wingdings" panose="05000000000000000000" pitchFamily="2" charset="2"/>
              <a:buChar char="v"/>
            </a:pPr>
            <a:r>
              <a:rPr lang="en-US" sz="3600" b="1" dirty="0">
                <a:solidFill>
                  <a:schemeClr val="bg1"/>
                </a:solidFill>
              </a:rPr>
              <a:t>Privileged Account Management</a:t>
            </a:r>
          </a:p>
          <a:p>
            <a:pPr marL="0" indent="0">
              <a:buNone/>
            </a:pPr>
            <a:r>
              <a:rPr lang="en-US" sz="3600" b="1" dirty="0"/>
              <a:t>Audit domain and local accounts as well as their permission levels routinely to look for situations that could allow an adversary to gain wide access by obtaining credentials of a privileged account.</a:t>
            </a:r>
          </a:p>
          <a:p>
            <a:pPr>
              <a:buFont typeface="Wingdings" panose="05000000000000000000" pitchFamily="2" charset="2"/>
              <a:buChar char="v"/>
            </a:pPr>
            <a:r>
              <a:rPr lang="en-US" sz="3600" b="1" dirty="0">
                <a:solidFill>
                  <a:schemeClr val="bg1"/>
                </a:solidFill>
              </a:rPr>
              <a:t>User Account Management</a:t>
            </a:r>
          </a:p>
          <a:p>
            <a:pPr marL="0" indent="0">
              <a:buNone/>
            </a:pPr>
            <a:r>
              <a:rPr lang="en-US" sz="3600" b="1" dirty="0"/>
              <a:t> Regularly audit user accounts for activity and deactivate or remove any that are no longer needed.</a:t>
            </a:r>
          </a:p>
          <a:p>
            <a:pPr>
              <a:buFont typeface="Wingdings" panose="05000000000000000000" pitchFamily="2" charset="2"/>
              <a:buChar char="v"/>
            </a:pPr>
            <a:r>
              <a:rPr lang="en-US" sz="3600" b="1" dirty="0">
                <a:solidFill>
                  <a:schemeClr val="bg1"/>
                </a:solidFill>
              </a:rPr>
              <a:t>User Training</a:t>
            </a:r>
          </a:p>
          <a:p>
            <a:pPr marL="0" indent="0">
              <a:buNone/>
            </a:pPr>
            <a:r>
              <a:rPr lang="en-US" sz="3600" b="1" dirty="0"/>
              <a:t> Applications may send push notifications to verify a login as a form of multi-factor authentication (MFA). Train users to only accept valid push notifications and to report suspicious push notifications.</a:t>
            </a:r>
          </a:p>
          <a:p>
            <a:endParaRPr lang="en-US" dirty="0"/>
          </a:p>
        </p:txBody>
      </p:sp>
    </p:spTree>
    <p:extLst>
      <p:ext uri="{BB962C8B-B14F-4D97-AF65-F5344CB8AC3E}">
        <p14:creationId xmlns:p14="http://schemas.microsoft.com/office/powerpoint/2010/main" val="2738169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C240EF-B789-451C-83A3-1826441151C6}"/>
              </a:ext>
            </a:extLst>
          </p:cNvPr>
          <p:cNvSpPr>
            <a:spLocks noGrp="1"/>
          </p:cNvSpPr>
          <p:nvPr>
            <p:ph type="title"/>
          </p:nvPr>
        </p:nvSpPr>
        <p:spPr/>
        <p:txBody>
          <a:bodyPr/>
          <a:lstStyle/>
          <a:p>
            <a:r>
              <a:rPr lang="es-ES" dirty="0"/>
              <a:t>DETECTION</a:t>
            </a:r>
            <a:endParaRPr lang="en-US" dirty="0"/>
          </a:p>
        </p:txBody>
      </p:sp>
      <p:sp>
        <p:nvSpPr>
          <p:cNvPr id="8" name="Marcador de contenido 7">
            <a:extLst>
              <a:ext uri="{FF2B5EF4-FFF2-40B4-BE49-F238E27FC236}">
                <a16:creationId xmlns:a16="http://schemas.microsoft.com/office/drawing/2014/main" id="{9CB951B5-82FD-44BA-8591-A15ED512FA6D}"/>
              </a:ext>
            </a:extLst>
          </p:cNvPr>
          <p:cNvSpPr>
            <a:spLocks noGrp="1"/>
          </p:cNvSpPr>
          <p:nvPr>
            <p:ph idx="1"/>
          </p:nvPr>
        </p:nvSpPr>
        <p:spPr/>
        <p:txBody>
          <a:bodyPr>
            <a:normAutofit fontScale="47500" lnSpcReduction="20000"/>
          </a:bodyPr>
          <a:lstStyle/>
          <a:p>
            <a:pPr marL="0" indent="0">
              <a:buNone/>
            </a:pPr>
            <a:r>
              <a:rPr lang="en-US" sz="2400" dirty="0">
                <a:solidFill>
                  <a:srgbClr val="002060"/>
                </a:solidFill>
              </a:rPr>
              <a:t>DRIVE-by COMPROMISE(T1189)</a:t>
            </a:r>
          </a:p>
          <a:p>
            <a:pPr>
              <a:buFont typeface="Wingdings" panose="05000000000000000000" pitchFamily="2" charset="2"/>
              <a:buChar char="v"/>
            </a:pPr>
            <a:r>
              <a:rPr lang="en-US" sz="2400" dirty="0">
                <a:solidFill>
                  <a:schemeClr val="bg1"/>
                </a:solidFill>
              </a:rPr>
              <a:t>Application Log </a:t>
            </a:r>
          </a:p>
          <a:p>
            <a:pPr marL="0" indent="0">
              <a:buNone/>
            </a:pPr>
            <a:r>
              <a:rPr lang="en-US" sz="2400" dirty="0"/>
              <a:t> Firewalls and proxies can inspect URLs for potentially known-bad domains or parameters. They can also do reputation-based analytics on websites and their requested resources such as how old a domain is, who it's registered to, if it's on a known bad list, or how many other users have connected to it before.</a:t>
            </a:r>
          </a:p>
          <a:p>
            <a:pPr>
              <a:buFont typeface="Wingdings" panose="05000000000000000000" pitchFamily="2" charset="2"/>
              <a:buChar char="v"/>
            </a:pPr>
            <a:r>
              <a:rPr lang="en-US" sz="2400" dirty="0">
                <a:solidFill>
                  <a:schemeClr val="bg1"/>
                </a:solidFill>
              </a:rPr>
              <a:t>File Creation</a:t>
            </a:r>
          </a:p>
          <a:p>
            <a:pPr marL="0" indent="0">
              <a:buNone/>
            </a:pPr>
            <a:r>
              <a:rPr lang="en-US" sz="2400" dirty="0"/>
              <a:t> Monitor for newly constructed files written to disk to gain access to a system through a user visiting a website over the normal course of browsing.</a:t>
            </a:r>
          </a:p>
          <a:p>
            <a:pPr>
              <a:buFont typeface="Wingdings" panose="05000000000000000000" pitchFamily="2" charset="2"/>
              <a:buChar char="v"/>
            </a:pPr>
            <a:r>
              <a:rPr lang="en-US" sz="2400" dirty="0">
                <a:solidFill>
                  <a:schemeClr val="bg1"/>
                </a:solidFill>
              </a:rPr>
              <a:t>Network Traffic Creation</a:t>
            </a:r>
          </a:p>
          <a:p>
            <a:pPr marL="0" indent="0">
              <a:buNone/>
            </a:pPr>
            <a:r>
              <a:rPr lang="en-US" sz="2400" dirty="0"/>
              <a:t> Monitor for newly constructed network connections to untrusted hosts that are used to send or receive data.</a:t>
            </a:r>
          </a:p>
          <a:p>
            <a:pPr>
              <a:buFont typeface="Wingdings" panose="05000000000000000000" pitchFamily="2" charset="2"/>
              <a:buChar char="v"/>
            </a:pPr>
            <a:r>
              <a:rPr lang="en-US" sz="2400" dirty="0">
                <a:solidFill>
                  <a:schemeClr val="bg1"/>
                </a:solidFill>
              </a:rPr>
              <a:t>Network Traffic Content</a:t>
            </a:r>
          </a:p>
          <a:p>
            <a:pPr marL="0" indent="0">
              <a:buNone/>
            </a:pPr>
            <a:r>
              <a:rPr lang="en-US" sz="2400" dirty="0"/>
              <a:t> Monitor for other unusual network traffic that may indicate additional tools transferred to the system. Use network intrusion detection systems, sometimes with SSL/TLS inspection, to look for known malicious scripts (recon, heap spray, and browser identification scripts have been frequently reused), common script obfuscation, and exploit code.</a:t>
            </a:r>
          </a:p>
          <a:p>
            <a:pPr>
              <a:buFont typeface="Wingdings" panose="05000000000000000000" pitchFamily="2" charset="2"/>
              <a:buChar char="v"/>
            </a:pPr>
            <a:r>
              <a:rPr lang="en-US" sz="2400" dirty="0">
                <a:solidFill>
                  <a:schemeClr val="bg1"/>
                </a:solidFill>
              </a:rPr>
              <a:t>Process</a:t>
            </a:r>
          </a:p>
          <a:p>
            <a:pPr marL="0" indent="0">
              <a:buNone/>
            </a:pPr>
            <a:r>
              <a:rPr lang="en-US" dirty="0"/>
              <a:t> Look for behaviors on the endpoint system that might indicate successful compromise, such as abnormal behaviors of browser processes. This could include suspicious files written to disk, evidence of </a:t>
            </a:r>
            <a:r>
              <a:rPr lang="en-US" dirty="0">
                <a:solidFill>
                  <a:schemeClr val="bg1"/>
                </a:solidFill>
              </a:rPr>
              <a:t>Process Inject</a:t>
            </a:r>
            <a:r>
              <a:rPr lang="en-US" dirty="0"/>
              <a:t>ion for attempts to hide execution, or evidence of Discovery.</a:t>
            </a:r>
          </a:p>
          <a:p>
            <a:pPr marL="0" indent="0">
              <a:buNone/>
            </a:pPr>
            <a:r>
              <a:rPr lang="en-US" sz="2400" dirty="0">
                <a:solidFill>
                  <a:schemeClr val="bg1"/>
                </a:solidFill>
              </a:rPr>
              <a:t>Process Inject</a:t>
            </a:r>
            <a:r>
              <a:rPr lang="es-ES" dirty="0">
                <a:solidFill>
                  <a:schemeClr val="bg1"/>
                </a:solidFill>
              </a:rPr>
              <a:t>: </a:t>
            </a:r>
            <a:r>
              <a:rPr lang="en-US" dirty="0"/>
              <a:t>Adversaries may inject code into processes in order to evade process-based defenses as well as possibly elevate privileges.</a:t>
            </a:r>
            <a:endParaRPr lang="en-US" sz="2400" dirty="0"/>
          </a:p>
          <a:p>
            <a:pPr marL="0" indent="0">
              <a:buNone/>
            </a:pPr>
            <a:endParaRPr lang="en-US" sz="2400" dirty="0"/>
          </a:p>
          <a:p>
            <a:pPr>
              <a:buFont typeface="Wingdings" panose="05000000000000000000" pitchFamily="2" charset="2"/>
              <a:buChar char="v"/>
            </a:pPr>
            <a:endParaRPr lang="en-US" sz="2400" dirty="0"/>
          </a:p>
          <a:p>
            <a:endParaRPr lang="en-US" dirty="0"/>
          </a:p>
        </p:txBody>
      </p:sp>
    </p:spTree>
    <p:extLst>
      <p:ext uri="{BB962C8B-B14F-4D97-AF65-F5344CB8AC3E}">
        <p14:creationId xmlns:p14="http://schemas.microsoft.com/office/powerpoint/2010/main" val="652170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C240EF-B789-451C-83A3-1826441151C6}"/>
              </a:ext>
            </a:extLst>
          </p:cNvPr>
          <p:cNvSpPr>
            <a:spLocks noGrp="1"/>
          </p:cNvSpPr>
          <p:nvPr>
            <p:ph type="title"/>
          </p:nvPr>
        </p:nvSpPr>
        <p:spPr/>
        <p:txBody>
          <a:bodyPr/>
          <a:lstStyle/>
          <a:p>
            <a:r>
              <a:rPr lang="es-ES" dirty="0"/>
              <a:t>DETECTION</a:t>
            </a:r>
            <a:endParaRPr lang="en-US" dirty="0"/>
          </a:p>
        </p:txBody>
      </p:sp>
      <p:sp>
        <p:nvSpPr>
          <p:cNvPr id="8" name="Marcador de contenido 7">
            <a:extLst>
              <a:ext uri="{FF2B5EF4-FFF2-40B4-BE49-F238E27FC236}">
                <a16:creationId xmlns:a16="http://schemas.microsoft.com/office/drawing/2014/main" id="{9CB951B5-82FD-44BA-8591-A15ED512FA6D}"/>
              </a:ext>
            </a:extLst>
          </p:cNvPr>
          <p:cNvSpPr>
            <a:spLocks noGrp="1"/>
          </p:cNvSpPr>
          <p:nvPr>
            <p:ph idx="1"/>
          </p:nvPr>
        </p:nvSpPr>
        <p:spPr/>
        <p:txBody>
          <a:bodyPr>
            <a:normAutofit fontScale="47500" lnSpcReduction="20000"/>
          </a:bodyPr>
          <a:lstStyle/>
          <a:p>
            <a:pPr marL="0" indent="0">
              <a:buNone/>
            </a:pPr>
            <a:r>
              <a:rPr lang="en-US" sz="2400" b="1" dirty="0">
                <a:solidFill>
                  <a:srgbClr val="002060"/>
                </a:solidFill>
              </a:rPr>
              <a:t>Phishing (T1566)</a:t>
            </a:r>
          </a:p>
          <a:p>
            <a:pPr>
              <a:buFont typeface="Wingdings" panose="05000000000000000000" pitchFamily="2" charset="2"/>
              <a:buChar char="v"/>
            </a:pPr>
            <a:r>
              <a:rPr lang="en-US" sz="2400" b="1" dirty="0">
                <a:solidFill>
                  <a:schemeClr val="bg1"/>
                </a:solidFill>
              </a:rPr>
              <a:t>Application Log</a:t>
            </a:r>
          </a:p>
          <a:p>
            <a:pPr marL="0" indent="0">
              <a:buNone/>
            </a:pPr>
            <a:r>
              <a:rPr lang="en-US" sz="2400" b="1" dirty="0"/>
              <a:t>  Monitor for third-party application logging, messaging, and/or other artifacts that may send phishing messages to gain access to victim systems. Filtering based on DKIM+SPF or header analysis can help detect when the email sender is spoofed.URL inspection within email (including expanding shortened links) can help detect links leading to known malicious sites. Detonation chambers can be used to detect these links and either automatically go to these sites to determine if they're potentially malicious, or wait and capture the content if a user visits the link.</a:t>
            </a:r>
          </a:p>
          <a:p>
            <a:pPr>
              <a:buFont typeface="Wingdings" panose="05000000000000000000" pitchFamily="2" charset="2"/>
              <a:buChar char="v"/>
            </a:pPr>
            <a:r>
              <a:rPr lang="en-US" sz="2400" b="1" dirty="0">
                <a:solidFill>
                  <a:schemeClr val="bg1"/>
                </a:solidFill>
              </a:rPr>
              <a:t>File Creation</a:t>
            </a:r>
          </a:p>
          <a:p>
            <a:pPr marL="0" indent="0">
              <a:buNone/>
            </a:pPr>
            <a:r>
              <a:rPr lang="en-US" sz="2400" b="1" dirty="0"/>
              <a:t> Monitor for newly constructed files from a phishing messages to gain access to victim systems.</a:t>
            </a:r>
          </a:p>
          <a:p>
            <a:pPr>
              <a:buFont typeface="Wingdings" panose="05000000000000000000" pitchFamily="2" charset="2"/>
              <a:buChar char="v"/>
            </a:pPr>
            <a:r>
              <a:rPr lang="en-US" sz="2400" b="1" dirty="0">
                <a:solidFill>
                  <a:schemeClr val="bg1"/>
                </a:solidFill>
              </a:rPr>
              <a:t>Network Traffic Content</a:t>
            </a:r>
          </a:p>
          <a:p>
            <a:pPr marL="0" indent="0">
              <a:buNone/>
            </a:pPr>
            <a:r>
              <a:rPr lang="en-US" sz="2400" b="1" dirty="0"/>
              <a:t> Monitor and analyze SSL/TLS traffic patterns and packet inspection associated to protocol(s) that do not follow the expected protocol standards and traffic flows (</a:t>
            </a:r>
            <a:r>
              <a:rPr lang="en-US" sz="2400" b="1" dirty="0" err="1"/>
              <a:t>e.g</a:t>
            </a:r>
            <a:r>
              <a:rPr lang="en-US" sz="2400" b="1" dirty="0"/>
              <a:t> extraneous packets that do not belong to established flows, gratuitous or anomalous traffic patterns, anomalous syntax, or structure). Consider correlation with process monitoring and command line to detect anomalous processes execution and command line arguments associated to traffic patterns (e.g. monitor anomalies in use of files that do not normally initiate connections for respective protocol(s)). Filtering based on DKIM+SPF or header analysis can help detect when the email sender is spoofed.</a:t>
            </a:r>
          </a:p>
          <a:p>
            <a:pPr>
              <a:buFont typeface="Wingdings" panose="05000000000000000000" pitchFamily="2" charset="2"/>
              <a:buChar char="v"/>
            </a:pPr>
            <a:r>
              <a:rPr lang="en-US" b="1" dirty="0">
                <a:solidFill>
                  <a:schemeClr val="bg1"/>
                </a:solidFill>
              </a:rPr>
              <a:t>Network Traffic Flow</a:t>
            </a:r>
            <a:endParaRPr lang="en-US" sz="2400" b="1" dirty="0">
              <a:solidFill>
                <a:schemeClr val="bg1"/>
              </a:solidFill>
            </a:endParaRPr>
          </a:p>
          <a:p>
            <a:pPr marL="0" indent="0">
              <a:buNone/>
            </a:pPr>
            <a:r>
              <a:rPr lang="en-US" sz="2400" b="1" dirty="0"/>
              <a:t> Monitor network data for uncommon data flows. Processes utilizing the network that do not normally have network communication or have never been seen before are suspicious.</a:t>
            </a:r>
          </a:p>
          <a:p>
            <a:endParaRPr lang="en-US" dirty="0"/>
          </a:p>
        </p:txBody>
      </p:sp>
    </p:spTree>
    <p:extLst>
      <p:ext uri="{BB962C8B-B14F-4D97-AF65-F5344CB8AC3E}">
        <p14:creationId xmlns:p14="http://schemas.microsoft.com/office/powerpoint/2010/main" val="382251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C8639-5945-4456-8A14-1C0E64F88410}"/>
              </a:ext>
            </a:extLst>
          </p:cNvPr>
          <p:cNvSpPr>
            <a:spLocks noGrp="1"/>
          </p:cNvSpPr>
          <p:nvPr>
            <p:ph type="title"/>
          </p:nvPr>
        </p:nvSpPr>
        <p:spPr/>
        <p:txBody>
          <a:bodyPr>
            <a:normAutofit/>
          </a:bodyPr>
          <a:lstStyle/>
          <a:p>
            <a:r>
              <a:rPr lang="en-GB" sz="6600" dirty="0"/>
              <a:t>TACTICS</a:t>
            </a:r>
            <a:endParaRPr lang="es-AR" sz="6600" dirty="0"/>
          </a:p>
        </p:txBody>
      </p:sp>
      <p:sp>
        <p:nvSpPr>
          <p:cNvPr id="3" name="Marcador de contenido 2">
            <a:extLst>
              <a:ext uri="{FF2B5EF4-FFF2-40B4-BE49-F238E27FC236}">
                <a16:creationId xmlns:a16="http://schemas.microsoft.com/office/drawing/2014/main" id="{999603F5-0179-4EEE-8D0B-81F651CF9EA2}"/>
              </a:ext>
            </a:extLst>
          </p:cNvPr>
          <p:cNvSpPr>
            <a:spLocks noGrp="1"/>
          </p:cNvSpPr>
          <p:nvPr>
            <p:ph idx="1"/>
          </p:nvPr>
        </p:nvSpPr>
        <p:spPr>
          <a:xfrm>
            <a:off x="680321" y="2317823"/>
            <a:ext cx="9613861" cy="3599316"/>
          </a:xfrm>
        </p:spPr>
        <p:txBody>
          <a:bodyPr>
            <a:noAutofit/>
          </a:bodyPr>
          <a:lstStyle/>
          <a:p>
            <a:pPr>
              <a:buFont typeface="Wingdings" panose="05000000000000000000" pitchFamily="2" charset="2"/>
              <a:buChar char="v"/>
            </a:pPr>
            <a:r>
              <a:rPr lang="en-US" sz="3000" b="1" i="0" dirty="0">
                <a:effectLst/>
                <a:latin typeface="Roboto-Regular"/>
              </a:rPr>
              <a:t>It</a:t>
            </a:r>
            <a:r>
              <a:rPr lang="es-ES" sz="3000" b="1" i="0" dirty="0">
                <a:effectLst/>
                <a:latin typeface="Roboto-Regular"/>
              </a:rPr>
              <a:t> </a:t>
            </a:r>
            <a:r>
              <a:rPr lang="en-US" sz="3000" b="1" i="0" dirty="0">
                <a:effectLst/>
                <a:latin typeface="Roboto-Regular"/>
              </a:rPr>
              <a:t>uses various entry vectors to gain their initial     foothold within a network. </a:t>
            </a:r>
          </a:p>
          <a:p>
            <a:pPr marL="0" indent="0">
              <a:buNone/>
            </a:pPr>
            <a:endParaRPr lang="en-US" sz="3000" b="1" i="0" dirty="0">
              <a:solidFill>
                <a:schemeClr val="bg1"/>
              </a:solidFill>
              <a:effectLst/>
              <a:latin typeface="Roboto-Regular"/>
            </a:endParaRPr>
          </a:p>
          <a:p>
            <a:pPr>
              <a:buFont typeface="Wingdings" panose="05000000000000000000" pitchFamily="2" charset="2"/>
              <a:buChar char="v"/>
            </a:pPr>
            <a:r>
              <a:rPr lang="en-US" sz="3000" b="1" i="0" dirty="0">
                <a:effectLst/>
                <a:latin typeface="Roboto-Regular"/>
              </a:rPr>
              <a:t>There is 9 techniques and they inclusive targeted </a:t>
            </a:r>
            <a:r>
              <a:rPr lang="en-US" sz="3000" b="1" i="0" dirty="0">
                <a:solidFill>
                  <a:srgbClr val="002060"/>
                </a:solidFill>
                <a:effectLst/>
                <a:latin typeface="Roboto-Regular"/>
              </a:rPr>
              <a:t>spear phishing </a:t>
            </a:r>
            <a:r>
              <a:rPr lang="en-US" sz="3000" b="1" i="0" dirty="0">
                <a:effectLst/>
                <a:latin typeface="Roboto-Regular"/>
              </a:rPr>
              <a:t>and </a:t>
            </a:r>
            <a:r>
              <a:rPr lang="en-US" sz="3000" b="1" i="0" dirty="0">
                <a:solidFill>
                  <a:srgbClr val="002060"/>
                </a:solidFill>
                <a:effectLst/>
                <a:latin typeface="Roboto-Regular"/>
              </a:rPr>
              <a:t>exploiting weaknesses on public-facing web servers</a:t>
            </a:r>
            <a:r>
              <a:rPr lang="en-US" sz="3000" b="1" i="0" dirty="0">
                <a:effectLst/>
                <a:latin typeface="Roboto-Regular"/>
              </a:rPr>
              <a:t>. Footholds gained through initial access may allow for continued access, like </a:t>
            </a:r>
            <a:r>
              <a:rPr lang="en-US" sz="3000" b="1" i="0" dirty="0">
                <a:solidFill>
                  <a:srgbClr val="002060"/>
                </a:solidFill>
                <a:effectLst/>
                <a:latin typeface="Roboto-Regular"/>
              </a:rPr>
              <a:t>valid accounts and use of external remote services</a:t>
            </a:r>
            <a:r>
              <a:rPr lang="en-US" sz="3000" b="1" i="0" dirty="0">
                <a:effectLst/>
                <a:latin typeface="Roboto-Regular"/>
              </a:rPr>
              <a:t>, or may be limited-use due </a:t>
            </a:r>
            <a:r>
              <a:rPr lang="en-US" sz="3000" b="1" i="0" dirty="0">
                <a:solidFill>
                  <a:srgbClr val="002060"/>
                </a:solidFill>
                <a:effectLst/>
                <a:latin typeface="Roboto-Regular"/>
              </a:rPr>
              <a:t>to changing passwords.</a:t>
            </a:r>
            <a:endParaRPr lang="es-AR" sz="3000" b="1" dirty="0">
              <a:solidFill>
                <a:srgbClr val="002060"/>
              </a:solidFill>
            </a:endParaRPr>
          </a:p>
        </p:txBody>
      </p:sp>
      <p:pic>
        <p:nvPicPr>
          <p:cNvPr id="9" name="Imagen 8">
            <a:extLst>
              <a:ext uri="{FF2B5EF4-FFF2-40B4-BE49-F238E27FC236}">
                <a16:creationId xmlns:a16="http://schemas.microsoft.com/office/drawing/2014/main" id="{3069D7F5-668D-4469-9F66-D925C6D6E9A2}"/>
              </a:ext>
            </a:extLst>
          </p:cNvPr>
          <p:cNvPicPr>
            <a:picLocks noChangeAspect="1"/>
          </p:cNvPicPr>
          <p:nvPr/>
        </p:nvPicPr>
        <p:blipFill>
          <a:blip r:embed="rId2"/>
          <a:stretch>
            <a:fillRect/>
          </a:stretch>
        </p:blipFill>
        <p:spPr>
          <a:xfrm>
            <a:off x="10562883" y="113210"/>
            <a:ext cx="1629117" cy="6655801"/>
          </a:xfrm>
          <a:prstGeom prst="rect">
            <a:avLst/>
          </a:prstGeom>
        </p:spPr>
      </p:pic>
    </p:spTree>
    <p:extLst>
      <p:ext uri="{BB962C8B-B14F-4D97-AF65-F5344CB8AC3E}">
        <p14:creationId xmlns:p14="http://schemas.microsoft.com/office/powerpoint/2010/main" val="3544379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C240EF-B789-451C-83A3-1826441151C6}"/>
              </a:ext>
            </a:extLst>
          </p:cNvPr>
          <p:cNvSpPr>
            <a:spLocks noGrp="1"/>
          </p:cNvSpPr>
          <p:nvPr>
            <p:ph type="title"/>
          </p:nvPr>
        </p:nvSpPr>
        <p:spPr/>
        <p:txBody>
          <a:bodyPr/>
          <a:lstStyle/>
          <a:p>
            <a:r>
              <a:rPr lang="es-ES" dirty="0"/>
              <a:t>DETECTION</a:t>
            </a:r>
            <a:endParaRPr lang="en-US" dirty="0"/>
          </a:p>
        </p:txBody>
      </p:sp>
      <p:sp>
        <p:nvSpPr>
          <p:cNvPr id="8" name="Marcador de contenido 7">
            <a:extLst>
              <a:ext uri="{FF2B5EF4-FFF2-40B4-BE49-F238E27FC236}">
                <a16:creationId xmlns:a16="http://schemas.microsoft.com/office/drawing/2014/main" id="{9CB951B5-82FD-44BA-8591-A15ED512FA6D}"/>
              </a:ext>
            </a:extLst>
          </p:cNvPr>
          <p:cNvSpPr>
            <a:spLocks noGrp="1"/>
          </p:cNvSpPr>
          <p:nvPr>
            <p:ph idx="1"/>
          </p:nvPr>
        </p:nvSpPr>
        <p:spPr/>
        <p:txBody>
          <a:bodyPr>
            <a:normAutofit fontScale="62500" lnSpcReduction="20000"/>
          </a:bodyPr>
          <a:lstStyle/>
          <a:p>
            <a:pPr marL="0" indent="0">
              <a:buNone/>
            </a:pPr>
            <a:r>
              <a:rPr lang="en-US" sz="2400" b="1" dirty="0">
                <a:solidFill>
                  <a:srgbClr val="002060"/>
                </a:solidFill>
              </a:rPr>
              <a:t>VALID ACCOUNTS(T1078)</a:t>
            </a:r>
          </a:p>
          <a:p>
            <a:pPr>
              <a:buFont typeface="Wingdings" panose="05000000000000000000" pitchFamily="2" charset="2"/>
              <a:buChar char="v"/>
            </a:pPr>
            <a:r>
              <a:rPr lang="en-US" b="1" dirty="0">
                <a:solidFill>
                  <a:schemeClr val="bg1"/>
                </a:solidFill>
              </a:rPr>
              <a:t>Logon Session Creation</a:t>
            </a:r>
          </a:p>
          <a:p>
            <a:pPr marL="0" indent="0">
              <a:buNone/>
            </a:pPr>
            <a:r>
              <a:rPr lang="en-US" b="1" dirty="0"/>
              <a:t> Monitor for newly constructed logon behavior that may obtain and abuse credentials of existing accounts as a means of gaining Initial Access, Persistence, Privilege Escalation, or Defense Evasion. Correlate other security systems with login information (e.g., a user has an active login session but has not entered the building or does not have VPN access).</a:t>
            </a:r>
          </a:p>
          <a:p>
            <a:pPr>
              <a:buFont typeface="Wingdings" panose="05000000000000000000" pitchFamily="2" charset="2"/>
              <a:buChar char="v"/>
            </a:pPr>
            <a:r>
              <a:rPr lang="en-US" b="1" dirty="0">
                <a:solidFill>
                  <a:schemeClr val="bg1"/>
                </a:solidFill>
              </a:rPr>
              <a:t>Logon Session Metadata</a:t>
            </a:r>
          </a:p>
          <a:p>
            <a:pPr marL="0" indent="0">
              <a:buNone/>
            </a:pPr>
            <a:r>
              <a:rPr lang="en-US" b="1" dirty="0">
                <a:solidFill>
                  <a:schemeClr val="bg1"/>
                </a:solidFill>
              </a:rPr>
              <a:t> </a:t>
            </a:r>
            <a:r>
              <a:rPr lang="en-US" b="1" dirty="0"/>
              <a:t>Look for suspicious account behavior across systems that share accounts, either user, admin, or service accounts. Examples: one account logged into multiple systems simultaneously; multiple accounts logged into the same machine simultaneously; accounts logged in at odd times or outside of business hours. Activity may be from interactive login sessions or process ownership from accounts being used to execute binaries on a remote system as a particular account.</a:t>
            </a:r>
          </a:p>
          <a:p>
            <a:pPr>
              <a:buFont typeface="Wingdings" panose="05000000000000000000" pitchFamily="2" charset="2"/>
              <a:buChar char="v"/>
            </a:pPr>
            <a:r>
              <a:rPr lang="en-US" b="1" dirty="0">
                <a:solidFill>
                  <a:schemeClr val="bg1"/>
                </a:solidFill>
              </a:rPr>
              <a:t>User Account Authentication.</a:t>
            </a:r>
          </a:p>
          <a:p>
            <a:pPr marL="0" indent="0">
              <a:buNone/>
            </a:pPr>
            <a:r>
              <a:rPr lang="en-US" b="1" dirty="0">
                <a:solidFill>
                  <a:schemeClr val="bg1"/>
                </a:solidFill>
              </a:rPr>
              <a:t> </a:t>
            </a:r>
          </a:p>
          <a:p>
            <a:r>
              <a:rPr lang="en-US" b="1" dirty="0"/>
              <a:t>Monitor for an attempt by a user that may obtain and abuse credentials of existing accounts as a means of gaining Initial Access, Persistence, Privilege Escalation, or Defense Evasion.</a:t>
            </a:r>
          </a:p>
        </p:txBody>
      </p:sp>
    </p:spTree>
    <p:extLst>
      <p:ext uri="{BB962C8B-B14F-4D97-AF65-F5344CB8AC3E}">
        <p14:creationId xmlns:p14="http://schemas.microsoft.com/office/powerpoint/2010/main" val="1006052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91FFCA-8E39-4A62-BB3F-1AA1AD9A5EF3}"/>
              </a:ext>
            </a:extLst>
          </p:cNvPr>
          <p:cNvSpPr>
            <a:spLocks noGrp="1"/>
          </p:cNvSpPr>
          <p:nvPr>
            <p:ph type="title"/>
          </p:nvPr>
        </p:nvSpPr>
        <p:spPr/>
        <p:txBody>
          <a:bodyPr>
            <a:normAutofit/>
          </a:bodyPr>
          <a:lstStyle/>
          <a:p>
            <a:r>
              <a:rPr lang="en-GB" sz="4000" dirty="0"/>
              <a:t>DRIVE-by COMPROMISE(T1189) </a:t>
            </a:r>
            <a:endParaRPr lang="es-AR" sz="4000" dirty="0"/>
          </a:p>
        </p:txBody>
      </p:sp>
      <p:sp>
        <p:nvSpPr>
          <p:cNvPr id="3" name="Marcador de contenido 2">
            <a:extLst>
              <a:ext uri="{FF2B5EF4-FFF2-40B4-BE49-F238E27FC236}">
                <a16:creationId xmlns:a16="http://schemas.microsoft.com/office/drawing/2014/main" id="{B83B0D85-613D-400C-B855-3C3D52FE40D7}"/>
              </a:ext>
            </a:extLst>
          </p:cNvPr>
          <p:cNvSpPr>
            <a:spLocks noGrp="1"/>
          </p:cNvSpPr>
          <p:nvPr>
            <p:ph idx="1"/>
          </p:nvPr>
        </p:nvSpPr>
        <p:spPr/>
        <p:txBody>
          <a:bodyPr>
            <a:noAutofit/>
          </a:bodyPr>
          <a:lstStyle/>
          <a:p>
            <a:pPr marL="0" indent="0">
              <a:buNone/>
            </a:pPr>
            <a:r>
              <a:rPr lang="en-US" sz="3000" b="1" dirty="0"/>
              <a:t>Adversaries may gain access to a system through a user visiting a website over the normal course of browsing. </a:t>
            </a:r>
          </a:p>
          <a:p>
            <a:pPr marL="0" indent="0">
              <a:buNone/>
            </a:pPr>
            <a:r>
              <a:rPr lang="en-US" sz="3000" b="1" dirty="0"/>
              <a:t>The user's web browser is typically targeted for exploitation, but adversaries may also use compromised websites for non-exploitation behavior such as acquiring </a:t>
            </a:r>
            <a:r>
              <a:rPr lang="en-US" sz="3000" b="1" dirty="0">
                <a:solidFill>
                  <a:srgbClr val="002060"/>
                </a:solidFill>
              </a:rPr>
              <a:t>Application Access Token.</a:t>
            </a:r>
          </a:p>
          <a:p>
            <a:pPr marL="0" indent="0">
              <a:buNone/>
            </a:pPr>
            <a:endParaRPr lang="en-US" sz="3000" b="1" dirty="0">
              <a:solidFill>
                <a:schemeClr val="bg1"/>
              </a:solidFill>
            </a:endParaRPr>
          </a:p>
          <a:p>
            <a:pPr marL="0" indent="0">
              <a:buNone/>
            </a:pPr>
            <a:endParaRPr lang="en-US" sz="3000" dirty="0">
              <a:solidFill>
                <a:schemeClr val="bg1"/>
              </a:solidFill>
            </a:endParaRPr>
          </a:p>
          <a:p>
            <a:pPr marL="0" indent="0">
              <a:buNone/>
            </a:pPr>
            <a:endParaRPr lang="en-US" sz="3000" dirty="0">
              <a:solidFill>
                <a:srgbClr val="002060"/>
              </a:solidFill>
            </a:endParaRPr>
          </a:p>
          <a:p>
            <a:pPr marL="0" indent="0">
              <a:buNone/>
            </a:pPr>
            <a:endParaRPr lang="es-AR" sz="3000" dirty="0">
              <a:solidFill>
                <a:srgbClr val="002060"/>
              </a:solidFill>
            </a:endParaRPr>
          </a:p>
        </p:txBody>
      </p:sp>
    </p:spTree>
    <p:extLst>
      <p:ext uri="{BB962C8B-B14F-4D97-AF65-F5344CB8AC3E}">
        <p14:creationId xmlns:p14="http://schemas.microsoft.com/office/powerpoint/2010/main" val="251041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866F11-C070-43F8-8704-F530C524DE9E}"/>
              </a:ext>
            </a:extLst>
          </p:cNvPr>
          <p:cNvSpPr>
            <a:spLocks noGrp="1"/>
          </p:cNvSpPr>
          <p:nvPr>
            <p:ph type="title"/>
          </p:nvPr>
        </p:nvSpPr>
        <p:spPr/>
        <p:txBody>
          <a:bodyPr>
            <a:normAutofit/>
          </a:bodyPr>
          <a:lstStyle/>
          <a:p>
            <a:r>
              <a:rPr kumimoji="0" lang="en-GB" sz="4000" b="0" i="0" u="none" strike="noStrike" kern="1200" cap="none" spc="0" normalizeH="0" baseline="0" noProof="0" dirty="0">
                <a:ln>
                  <a:noFill/>
                </a:ln>
                <a:solidFill>
                  <a:prstClr val="white"/>
                </a:solidFill>
                <a:effectLst/>
                <a:uLnTx/>
                <a:uFillTx/>
                <a:latin typeface="Trebuchet MS" panose="020B0603020202020204"/>
                <a:ea typeface="+mj-ea"/>
                <a:cs typeface="+mj-cs"/>
              </a:rPr>
              <a:t>DRIVE-by COMPROMISE(T1189) </a:t>
            </a:r>
            <a:endParaRPr lang="en-US" sz="4000" dirty="0"/>
          </a:p>
        </p:txBody>
      </p:sp>
      <p:sp>
        <p:nvSpPr>
          <p:cNvPr id="3" name="Marcador de contenido 2">
            <a:extLst>
              <a:ext uri="{FF2B5EF4-FFF2-40B4-BE49-F238E27FC236}">
                <a16:creationId xmlns:a16="http://schemas.microsoft.com/office/drawing/2014/main" id="{C70078D1-1FC4-4703-8AC4-27DA206265E9}"/>
              </a:ext>
            </a:extLst>
          </p:cNvPr>
          <p:cNvSpPr>
            <a:spLocks noGrp="1"/>
          </p:cNvSpPr>
          <p:nvPr>
            <p:ph idx="1"/>
          </p:nvPr>
        </p:nvSpPr>
        <p:spPr/>
        <p:txBody>
          <a:bodyPr>
            <a:normAutofit fontScale="92500" lnSpcReduction="2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1" i="0" u="none" strike="noStrike" kern="1200" cap="none" spc="0" normalizeH="0" baseline="0" noProof="0" dirty="0">
                <a:ln>
                  <a:noFill/>
                </a:ln>
                <a:solidFill>
                  <a:prstClr val="black"/>
                </a:solidFill>
                <a:effectLst/>
                <a:uLnTx/>
                <a:uFillTx/>
                <a:latin typeface="Trebuchet MS" panose="020B0603020202020204"/>
                <a:ea typeface="+mn-ea"/>
                <a:cs typeface="+mn-cs"/>
              </a:rPr>
              <a:t>Application Access Token:</a:t>
            </a:r>
          </a:p>
          <a:p>
            <a:pPr marL="0" indent="0">
              <a:buNone/>
            </a:pPr>
            <a:endParaRPr lang="en-US" b="1" dirty="0"/>
          </a:p>
          <a:p>
            <a:pPr marL="0" indent="0">
              <a:buNone/>
            </a:pPr>
            <a:r>
              <a:rPr lang="en-US" b="1" dirty="0"/>
              <a:t>Adversaries may use stolen application access tokens to bypass the typical authentication process and access restricted accounts, information, or services on remote systems. These tokens are typically stolen from users or services and used in lieu of login credentials.</a:t>
            </a:r>
          </a:p>
          <a:p>
            <a:endParaRPr lang="en-US" b="1" dirty="0"/>
          </a:p>
          <a:p>
            <a:pPr marL="0" indent="0">
              <a:buNone/>
            </a:pPr>
            <a:r>
              <a:rPr lang="en-US" b="1" dirty="0"/>
              <a:t>Application access tokens are used to make authorized API requests on behalf of a user or service and are commonly used as a way to access resources in cloud and container-based applications and software-as-a-service (SaaS).</a:t>
            </a:r>
          </a:p>
        </p:txBody>
      </p:sp>
    </p:spTree>
    <p:extLst>
      <p:ext uri="{BB962C8B-B14F-4D97-AF65-F5344CB8AC3E}">
        <p14:creationId xmlns:p14="http://schemas.microsoft.com/office/powerpoint/2010/main" val="3774414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03D327-6FAF-4057-B585-303089FC27DB}"/>
              </a:ext>
            </a:extLst>
          </p:cNvPr>
          <p:cNvSpPr>
            <a:spLocks noGrp="1"/>
          </p:cNvSpPr>
          <p:nvPr>
            <p:ph type="title"/>
          </p:nvPr>
        </p:nvSpPr>
        <p:spPr/>
        <p:txBody>
          <a:bodyPr>
            <a:normAutofit/>
          </a:bodyPr>
          <a:lstStyle/>
          <a:p>
            <a:r>
              <a:rPr lang="es-ES" sz="6600" dirty="0"/>
              <a:t>PHISHING(T1566)</a:t>
            </a:r>
            <a:endParaRPr lang="es-AR" sz="6600" dirty="0"/>
          </a:p>
        </p:txBody>
      </p:sp>
      <p:sp>
        <p:nvSpPr>
          <p:cNvPr id="3" name="Marcador de contenido 2">
            <a:extLst>
              <a:ext uri="{FF2B5EF4-FFF2-40B4-BE49-F238E27FC236}">
                <a16:creationId xmlns:a16="http://schemas.microsoft.com/office/drawing/2014/main" id="{939C8565-5FF2-4C64-93AC-71FD5DF4BA58}"/>
              </a:ext>
            </a:extLst>
          </p:cNvPr>
          <p:cNvSpPr>
            <a:spLocks noGrp="1"/>
          </p:cNvSpPr>
          <p:nvPr>
            <p:ph idx="1"/>
          </p:nvPr>
        </p:nvSpPr>
        <p:spPr/>
        <p:txBody>
          <a:bodyPr>
            <a:normAutofit lnSpcReduction="10000"/>
          </a:bodyPr>
          <a:lstStyle/>
          <a:p>
            <a:pPr marL="0" indent="0">
              <a:buNone/>
            </a:pPr>
            <a:r>
              <a:rPr lang="en-US" b="1" dirty="0">
                <a:solidFill>
                  <a:schemeClr val="bg1"/>
                </a:solidFill>
              </a:rPr>
              <a:t>Adversaries may send phishing messages to gain access to victim systems. All forms of phishing are electronically delivered social engineering. Phishing can be targeted, known as spear phishing. In spear phishing, a specific individual, company, or industry will be targeted by the adversary. More generally, adversaries can conduct non-targeted phishing, such as in mass malware spam campaigns.</a:t>
            </a:r>
          </a:p>
          <a:p>
            <a:pPr>
              <a:buFont typeface="Wingdings" panose="05000000000000000000" pitchFamily="2" charset="2"/>
              <a:buChar char="q"/>
            </a:pPr>
            <a:r>
              <a:rPr lang="es-AR" b="1" dirty="0" err="1"/>
              <a:t>Spearphishing</a:t>
            </a:r>
            <a:r>
              <a:rPr lang="es-AR" b="1" dirty="0"/>
              <a:t> </a:t>
            </a:r>
            <a:r>
              <a:rPr lang="es-AR" b="1" dirty="0" err="1"/>
              <a:t>Attachment</a:t>
            </a:r>
            <a:r>
              <a:rPr lang="es-AR" b="1" dirty="0"/>
              <a:t>(T1566.001)</a:t>
            </a:r>
          </a:p>
          <a:p>
            <a:pPr>
              <a:buFont typeface="Wingdings" panose="05000000000000000000" pitchFamily="2" charset="2"/>
              <a:buChar char="q"/>
            </a:pPr>
            <a:r>
              <a:rPr lang="es-AR" b="1" dirty="0" err="1"/>
              <a:t>Spearphishing</a:t>
            </a:r>
            <a:r>
              <a:rPr lang="es-AR" b="1" dirty="0"/>
              <a:t> Link(T1566.002)</a:t>
            </a:r>
          </a:p>
          <a:p>
            <a:pPr>
              <a:buFont typeface="Wingdings" panose="05000000000000000000" pitchFamily="2" charset="2"/>
              <a:buChar char="q"/>
            </a:pPr>
            <a:r>
              <a:rPr lang="es-AR" b="1" dirty="0" err="1"/>
              <a:t>Spearphishing</a:t>
            </a:r>
            <a:r>
              <a:rPr lang="es-AR" b="1" dirty="0"/>
              <a:t> </a:t>
            </a:r>
            <a:r>
              <a:rPr lang="es-AR" b="1" dirty="0" err="1"/>
              <a:t>via</a:t>
            </a:r>
            <a:r>
              <a:rPr lang="es-AR" b="1" dirty="0"/>
              <a:t> </a:t>
            </a:r>
            <a:r>
              <a:rPr lang="es-AR" b="1" dirty="0" err="1"/>
              <a:t>Service</a:t>
            </a:r>
            <a:r>
              <a:rPr lang="es-AR" b="1" dirty="0"/>
              <a:t>(T1566.003)</a:t>
            </a:r>
          </a:p>
        </p:txBody>
      </p:sp>
    </p:spTree>
    <p:extLst>
      <p:ext uri="{BB962C8B-B14F-4D97-AF65-F5344CB8AC3E}">
        <p14:creationId xmlns:p14="http://schemas.microsoft.com/office/powerpoint/2010/main" val="304659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A4227C-788F-45CE-8B27-F531CA380895}"/>
              </a:ext>
            </a:extLst>
          </p:cNvPr>
          <p:cNvSpPr>
            <a:spLocks noGrp="1"/>
          </p:cNvSpPr>
          <p:nvPr>
            <p:ph type="title"/>
          </p:nvPr>
        </p:nvSpPr>
        <p:spPr/>
        <p:txBody>
          <a:bodyPr>
            <a:noAutofit/>
          </a:bodyPr>
          <a:lstStyle/>
          <a:p>
            <a:r>
              <a:rPr lang="en-US" sz="3500" b="1" dirty="0"/>
              <a:t>Spear phishing</a:t>
            </a:r>
            <a:r>
              <a:rPr lang="es-AR" sz="3500" b="1" dirty="0"/>
              <a:t> </a:t>
            </a:r>
            <a:r>
              <a:rPr lang="en-US" sz="3500" b="1" dirty="0"/>
              <a:t>Attachment</a:t>
            </a:r>
            <a:r>
              <a:rPr lang="es-AR" sz="3500" b="1" dirty="0"/>
              <a:t>(T1566.001)</a:t>
            </a:r>
          </a:p>
        </p:txBody>
      </p:sp>
      <p:sp>
        <p:nvSpPr>
          <p:cNvPr id="3" name="Marcador de contenido 2">
            <a:extLst>
              <a:ext uri="{FF2B5EF4-FFF2-40B4-BE49-F238E27FC236}">
                <a16:creationId xmlns:a16="http://schemas.microsoft.com/office/drawing/2014/main" id="{F6445306-0042-42A9-A749-77BCCC0B79EB}"/>
              </a:ext>
            </a:extLst>
          </p:cNvPr>
          <p:cNvSpPr>
            <a:spLocks noGrp="1"/>
          </p:cNvSpPr>
          <p:nvPr>
            <p:ph idx="1"/>
          </p:nvPr>
        </p:nvSpPr>
        <p:spPr/>
        <p:txBody>
          <a:bodyPr>
            <a:noAutofit/>
          </a:bodyPr>
          <a:lstStyle/>
          <a:p>
            <a:pPr>
              <a:buFont typeface="Wingdings" panose="05000000000000000000" pitchFamily="2" charset="2"/>
              <a:buChar char="v"/>
            </a:pPr>
            <a:r>
              <a:rPr lang="en-US" sz="2500" b="1" dirty="0"/>
              <a:t>Adversaries send emails with a malicious attachment. </a:t>
            </a:r>
          </a:p>
          <a:p>
            <a:pPr>
              <a:buFont typeface="Wingdings" panose="05000000000000000000" pitchFamily="2" charset="2"/>
              <a:buChar char="v"/>
            </a:pPr>
            <a:r>
              <a:rPr lang="en-US" sz="2500" b="1" dirty="0"/>
              <a:t>It is a specific variant of spear phishing. </a:t>
            </a:r>
          </a:p>
          <a:p>
            <a:pPr>
              <a:buFont typeface="Wingdings" panose="05000000000000000000" pitchFamily="2" charset="2"/>
              <a:buChar char="v"/>
            </a:pPr>
            <a:r>
              <a:rPr lang="en-US" sz="2500" b="1" dirty="0"/>
              <a:t>It is different from other forms of spear phishing in that it employs the use of malware attached to an email. </a:t>
            </a:r>
          </a:p>
          <a:p>
            <a:pPr>
              <a:buFont typeface="Wingdings" panose="05000000000000000000" pitchFamily="2" charset="2"/>
              <a:buChar char="v"/>
            </a:pPr>
            <a:r>
              <a:rPr lang="en-US" sz="2500" b="1" dirty="0"/>
              <a:t>Involve social engineering techniques, such as posing as a trusted source.</a:t>
            </a:r>
          </a:p>
          <a:p>
            <a:pPr>
              <a:buFont typeface="Wingdings" panose="05000000000000000000" pitchFamily="2" charset="2"/>
              <a:buChar char="v"/>
            </a:pPr>
            <a:r>
              <a:rPr lang="en-US" sz="2500" b="1" dirty="0"/>
              <a:t>It is electronically delivered social engineering targeted at a specific individual, company, or industry.  </a:t>
            </a:r>
          </a:p>
          <a:p>
            <a:pPr>
              <a:buFont typeface="Wingdings" panose="05000000000000000000" pitchFamily="2" charset="2"/>
              <a:buChar char="v"/>
            </a:pPr>
            <a:r>
              <a:rPr lang="en-US" sz="2500" b="1" dirty="0"/>
              <a:t>Adversaries attach a file to the spear phishing email and usually rely upon User Execution to gain execution. </a:t>
            </a:r>
            <a:endParaRPr lang="es-AR" sz="2500" b="1" dirty="0"/>
          </a:p>
        </p:txBody>
      </p:sp>
    </p:spTree>
    <p:extLst>
      <p:ext uri="{BB962C8B-B14F-4D97-AF65-F5344CB8AC3E}">
        <p14:creationId xmlns:p14="http://schemas.microsoft.com/office/powerpoint/2010/main" val="2193277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AB2240-0437-4A34-91AA-27C757C37E23}"/>
              </a:ext>
            </a:extLst>
          </p:cNvPr>
          <p:cNvSpPr>
            <a:spLocks noGrp="1"/>
          </p:cNvSpPr>
          <p:nvPr>
            <p:ph type="title"/>
          </p:nvPr>
        </p:nvSpPr>
        <p:spPr/>
        <p:txBody>
          <a:bodyPr>
            <a:normAutofit/>
          </a:bodyPr>
          <a:lstStyle/>
          <a:p>
            <a:r>
              <a:rPr lang="en-US" sz="5000" dirty="0"/>
              <a:t>Spear phishing</a:t>
            </a:r>
            <a:r>
              <a:rPr lang="es-AR" sz="5000" dirty="0"/>
              <a:t> Link(T1566.002)</a:t>
            </a:r>
          </a:p>
        </p:txBody>
      </p:sp>
      <p:sp>
        <p:nvSpPr>
          <p:cNvPr id="3" name="Marcador de contenido 2">
            <a:extLst>
              <a:ext uri="{FF2B5EF4-FFF2-40B4-BE49-F238E27FC236}">
                <a16:creationId xmlns:a16="http://schemas.microsoft.com/office/drawing/2014/main" id="{85146F36-B524-4928-8123-5F10B314D53C}"/>
              </a:ext>
            </a:extLst>
          </p:cNvPr>
          <p:cNvSpPr>
            <a:spLocks noGrp="1"/>
          </p:cNvSpPr>
          <p:nvPr>
            <p:ph idx="1"/>
          </p:nvPr>
        </p:nvSpPr>
        <p:spPr/>
        <p:txBody>
          <a:bodyPr>
            <a:noAutofit/>
          </a:bodyPr>
          <a:lstStyle/>
          <a:p>
            <a:pPr>
              <a:buFont typeface="Wingdings" panose="05000000000000000000" pitchFamily="2" charset="2"/>
              <a:buChar char="v"/>
            </a:pPr>
            <a:r>
              <a:rPr lang="en-US" sz="2500" b="1" dirty="0"/>
              <a:t>Adversaries send emails with a malicious link in an attempt to gain access to victim systems. </a:t>
            </a:r>
          </a:p>
          <a:p>
            <a:pPr>
              <a:buFont typeface="Wingdings" panose="05000000000000000000" pitchFamily="2" charset="2"/>
              <a:buChar char="v"/>
            </a:pPr>
            <a:r>
              <a:rPr lang="en-US" sz="2500" b="1" dirty="0"/>
              <a:t>It is a specific variant of spear phishing. </a:t>
            </a:r>
          </a:p>
          <a:p>
            <a:pPr>
              <a:buFont typeface="Wingdings" panose="05000000000000000000" pitchFamily="2" charset="2"/>
              <a:buChar char="v"/>
            </a:pPr>
            <a:r>
              <a:rPr lang="en-US" sz="2500" b="1" dirty="0"/>
              <a:t>Involve social engineering techniques, such as posing as a trusted source.</a:t>
            </a:r>
          </a:p>
          <a:p>
            <a:pPr>
              <a:buFont typeface="Wingdings" panose="05000000000000000000" pitchFamily="2" charset="2"/>
              <a:buChar char="v"/>
            </a:pPr>
            <a:r>
              <a:rPr lang="en-US" sz="2500" b="1" dirty="0"/>
              <a:t>It is different from other forms of spear phishing in that it employs the use of links to download malware contained in email, instead of attaching malicious files to the email itself, to avoid defenses that may inspect email attachments. </a:t>
            </a:r>
            <a:endParaRPr lang="es-AR" sz="2500" b="1" dirty="0"/>
          </a:p>
        </p:txBody>
      </p:sp>
    </p:spTree>
    <p:extLst>
      <p:ext uri="{BB962C8B-B14F-4D97-AF65-F5344CB8AC3E}">
        <p14:creationId xmlns:p14="http://schemas.microsoft.com/office/powerpoint/2010/main" val="149141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A8E868-8ACC-41F6-9C33-E3C6B822785A}"/>
              </a:ext>
            </a:extLst>
          </p:cNvPr>
          <p:cNvSpPr>
            <a:spLocks noGrp="1"/>
          </p:cNvSpPr>
          <p:nvPr>
            <p:ph type="title"/>
          </p:nvPr>
        </p:nvSpPr>
        <p:spPr/>
        <p:txBody>
          <a:bodyPr>
            <a:normAutofit/>
          </a:bodyPr>
          <a:lstStyle/>
          <a:p>
            <a:r>
              <a:rPr lang="en-US" sz="3500" dirty="0"/>
              <a:t>Spear phishing</a:t>
            </a:r>
            <a:r>
              <a:rPr lang="es-AR" sz="3500" dirty="0"/>
              <a:t> </a:t>
            </a:r>
            <a:r>
              <a:rPr lang="en-US" sz="3500" dirty="0"/>
              <a:t>via</a:t>
            </a:r>
            <a:r>
              <a:rPr lang="es-AR" sz="3500" dirty="0"/>
              <a:t> </a:t>
            </a:r>
            <a:r>
              <a:rPr lang="en-US" sz="3500" dirty="0"/>
              <a:t>Service</a:t>
            </a:r>
            <a:r>
              <a:rPr lang="es-AR" sz="3500" dirty="0"/>
              <a:t>(T1566.003)</a:t>
            </a:r>
          </a:p>
        </p:txBody>
      </p:sp>
      <p:sp>
        <p:nvSpPr>
          <p:cNvPr id="3" name="Marcador de contenido 2">
            <a:extLst>
              <a:ext uri="{FF2B5EF4-FFF2-40B4-BE49-F238E27FC236}">
                <a16:creationId xmlns:a16="http://schemas.microsoft.com/office/drawing/2014/main" id="{4CCD389F-B567-46AC-9ED1-671F60525EDF}"/>
              </a:ext>
            </a:extLst>
          </p:cNvPr>
          <p:cNvSpPr>
            <a:spLocks noGrp="1"/>
          </p:cNvSpPr>
          <p:nvPr>
            <p:ph idx="1"/>
          </p:nvPr>
        </p:nvSpPr>
        <p:spPr/>
        <p:txBody>
          <a:bodyPr>
            <a:noAutofit/>
          </a:bodyPr>
          <a:lstStyle/>
          <a:p>
            <a:pPr>
              <a:buFont typeface="Wingdings" panose="05000000000000000000" pitchFamily="2" charset="2"/>
              <a:buChar char="v"/>
            </a:pPr>
            <a:r>
              <a:rPr lang="en-US" sz="3200" b="1" dirty="0"/>
              <a:t>Adversaries send messages via third-party services in an attempt to gain access to victim systems. </a:t>
            </a:r>
          </a:p>
          <a:p>
            <a:pPr>
              <a:buFont typeface="Wingdings" panose="05000000000000000000" pitchFamily="2" charset="2"/>
              <a:buChar char="v"/>
            </a:pPr>
            <a:r>
              <a:rPr lang="en-US" sz="3200" b="1" dirty="0"/>
              <a:t>It is a specific variant of spear phishing. </a:t>
            </a:r>
          </a:p>
          <a:p>
            <a:pPr>
              <a:buFont typeface="Wingdings" panose="05000000000000000000" pitchFamily="2" charset="2"/>
              <a:buChar char="v"/>
            </a:pPr>
            <a:r>
              <a:rPr lang="en-US" sz="3200" b="1" dirty="0"/>
              <a:t>It is different from other forms of spear phishing in that it employs the use of third party services rather than directly via enterprise email channels.</a:t>
            </a:r>
            <a:endParaRPr lang="es-AR" sz="3200" b="1" dirty="0"/>
          </a:p>
        </p:txBody>
      </p:sp>
    </p:spTree>
    <p:extLst>
      <p:ext uri="{BB962C8B-B14F-4D97-AF65-F5344CB8AC3E}">
        <p14:creationId xmlns:p14="http://schemas.microsoft.com/office/powerpoint/2010/main" val="4105407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DF549D-392A-4A88-93CC-46F3A500C2C2}"/>
              </a:ext>
            </a:extLst>
          </p:cNvPr>
          <p:cNvSpPr>
            <a:spLocks noGrp="1"/>
          </p:cNvSpPr>
          <p:nvPr>
            <p:ph type="title"/>
          </p:nvPr>
        </p:nvSpPr>
        <p:spPr/>
        <p:txBody>
          <a:bodyPr/>
          <a:lstStyle/>
          <a:p>
            <a:r>
              <a:rPr kumimoji="0" lang="es-AR" sz="5400" b="0" i="0" u="none" strike="noStrike" kern="1200" cap="none" spc="0" normalizeH="0" baseline="0" noProof="0" dirty="0">
                <a:ln>
                  <a:noFill/>
                </a:ln>
                <a:solidFill>
                  <a:prstClr val="white"/>
                </a:solidFill>
                <a:effectLst/>
                <a:uLnTx/>
                <a:uFillTx/>
                <a:latin typeface="Trebuchet MS" panose="020B0603020202020204"/>
                <a:ea typeface="+mj-ea"/>
                <a:cs typeface="+mj-cs"/>
              </a:rPr>
              <a:t>VALID ACCOUNTS(T1078)</a:t>
            </a:r>
            <a:endParaRPr lang="en-US" dirty="0"/>
          </a:p>
        </p:txBody>
      </p:sp>
      <p:sp>
        <p:nvSpPr>
          <p:cNvPr id="3" name="Marcador de contenido 2">
            <a:extLst>
              <a:ext uri="{FF2B5EF4-FFF2-40B4-BE49-F238E27FC236}">
                <a16:creationId xmlns:a16="http://schemas.microsoft.com/office/drawing/2014/main" id="{9F60CB0E-8CA4-4C0D-9A23-5B34D0E27C70}"/>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US" b="1" dirty="0"/>
              <a:t>Adversaries may obtain and abuse credentials of existing accounts as a means of gaining Initial Access, Persistence, Privilege Escalation, or Defense Evasion. </a:t>
            </a:r>
          </a:p>
          <a:p>
            <a:pPr>
              <a:buFont typeface="Wingdings" panose="05000000000000000000" pitchFamily="2" charset="2"/>
              <a:buChar char="v"/>
            </a:pPr>
            <a:r>
              <a:rPr lang="en-US" b="1" dirty="0"/>
              <a:t>Compromised credentials may be used to bypass access controls placed on various resources on systems within the network and may even be used for persistent access to remote systems and externally available services, such as VPNs, Outlook Web Access, network devices, and remote desktop. Compromised credentials may also grant an adversary increased privilege to specific systems or access to restricted areas of the network. Adversaries may choose not to use malware or tools in conjunction with the legitimate access those credentials provide to make it harder to detect their presence.</a:t>
            </a:r>
          </a:p>
        </p:txBody>
      </p:sp>
    </p:spTree>
    <p:extLst>
      <p:ext uri="{BB962C8B-B14F-4D97-AF65-F5344CB8AC3E}">
        <p14:creationId xmlns:p14="http://schemas.microsoft.com/office/powerpoint/2010/main" val="2133090667"/>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TM04033917[[fn=Berlín]]</Template>
  <TotalTime>367</TotalTime>
  <Words>2109</Words>
  <Application>Microsoft Office PowerPoint</Application>
  <PresentationFormat>Panorámica</PresentationFormat>
  <Paragraphs>135</Paragraphs>
  <Slides>20</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Calibri</vt:lpstr>
      <vt:lpstr>Roboto-Regular</vt:lpstr>
      <vt:lpstr>Trebuchet MS</vt:lpstr>
      <vt:lpstr>Wingdings</vt:lpstr>
      <vt:lpstr>Berlín</vt:lpstr>
      <vt:lpstr>INITIAL ACCESS</vt:lpstr>
      <vt:lpstr>TACTICS</vt:lpstr>
      <vt:lpstr>DRIVE-by COMPROMISE(T1189) </vt:lpstr>
      <vt:lpstr>DRIVE-by COMPROMISE(T1189) </vt:lpstr>
      <vt:lpstr>PHISHING(T1566)</vt:lpstr>
      <vt:lpstr>Spear phishing Attachment(T1566.001)</vt:lpstr>
      <vt:lpstr>Spear phishing Link(T1566.002)</vt:lpstr>
      <vt:lpstr>Spear phishing via Service(T1566.003)</vt:lpstr>
      <vt:lpstr>VALID ACCOUNTS(T1078)</vt:lpstr>
      <vt:lpstr>DEFAULT ACCOUNTS(T1078.001)</vt:lpstr>
      <vt:lpstr>DOMAIN ACCOUNTS(T1078.002)</vt:lpstr>
      <vt:lpstr>LOCAL ACCOUNTS(T1078.003)</vt:lpstr>
      <vt:lpstr>CLOUD ACCOUNTS(T1078.004)</vt:lpstr>
      <vt:lpstr>PROCEDURE EXAMPLES</vt:lpstr>
      <vt:lpstr>MITIGATIONS</vt:lpstr>
      <vt:lpstr>MITIGATIONS</vt:lpstr>
      <vt:lpstr>MITIGATIONS</vt:lpstr>
      <vt:lpstr>DETECTION</vt:lpstr>
      <vt:lpstr>DETECTION</vt:lpstr>
      <vt:lpstr>DETECTION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INITIAL ACCESS</dc:title>
  <dc:creator>Admin</dc:creator>
  <cp:lastModifiedBy>Admin</cp:lastModifiedBy>
  <cp:revision>33</cp:revision>
  <dcterms:created xsi:type="dcterms:W3CDTF">2023-03-11T15:35:57Z</dcterms:created>
  <dcterms:modified xsi:type="dcterms:W3CDTF">2023-03-12T14:57:25Z</dcterms:modified>
</cp:coreProperties>
</file>