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571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66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899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8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9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790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035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80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965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66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247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203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188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82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967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923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7BDF-8BEA-42E7-AD68-345425E1076B}" type="datetimeFigureOut">
              <a:rPr lang="es-AR" smtClean="0"/>
              <a:t>5/3/2023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52A5C7-44E5-42BA-9C1D-BE5DC47A263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482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atpost.com/a-guide-to-surviving-a-ransomware-attack/18011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F8599-F346-4CB8-926D-0600DE680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855" y="2440393"/>
            <a:ext cx="7766936" cy="1646302"/>
          </a:xfrm>
        </p:spPr>
        <p:txBody>
          <a:bodyPr>
            <a:noAutofit/>
          </a:bodyPr>
          <a:lstStyle/>
          <a:p>
            <a:r>
              <a:rPr lang="en-US" sz="6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Guide to Surviving a Ransomware Attack</a:t>
            </a:r>
            <a:br>
              <a:rPr lang="en-US" sz="6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2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BF541-C8F4-47AA-97D4-CC367A9B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Ransomware business</a:t>
            </a:r>
            <a:endParaRPr lang="es-A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68289-7D1F-4EA5-866A-22EF78E8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not a industry vertical, because</a:t>
            </a:r>
            <a:r>
              <a:rPr lang="es-ES" sz="4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range of skills of the hackers.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 of goals and business models for each hacker or groups of hackers.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582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A78D-3E23-4F55-8F4D-8F7F1018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000" b="0" i="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REvil</a:t>
            </a:r>
            <a:r>
              <a:rPr lang="en-US" sz="50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5000" b="0" i="0" dirty="0" err="1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DarkSide</a:t>
            </a:r>
            <a:r>
              <a:rPr lang="en-US" sz="50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“franchise models”</a:t>
            </a:r>
            <a:br>
              <a:rPr lang="en-US" sz="5000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FC90C-F2FA-4D91-A1DF-C093E4CB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ranchise models” as a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supply Ransomware-as-a-Service.</a:t>
            </a:r>
          </a:p>
          <a:p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 in this model: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franchiser provides back-office operations for these freelancers while exerting little influence on how they otherwise operate.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ranchisees are freelance cybercriminals.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992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EB37E-739E-4010-80FC-61A2FEA8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sz="4900" b="1" i="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</a:t>
            </a:r>
            <a:r>
              <a:rPr lang="es-AR" sz="49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4900" b="1" i="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  <a:r>
              <a:rPr lang="es-AR" sz="49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AR" sz="4900" b="1" i="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br>
              <a:rPr lang="es-AR" b="1" i="0" dirty="0">
                <a:solidFill>
                  <a:srgbClr val="000000"/>
                </a:solidFill>
                <a:effectLst/>
                <a:latin typeface="MuseoSans"/>
              </a:rPr>
            </a:br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107EC78-B75D-43C9-9AD0-F2EC500CE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065499"/>
              </p:ext>
            </p:extLst>
          </p:nvPr>
        </p:nvGraphicFramePr>
        <p:xfrm>
          <a:off x="955769" y="1457960"/>
          <a:ext cx="859631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0606797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4560623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88805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lang="es-A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s-A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A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attackers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lang="es-A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s-A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A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defenders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6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</a:t>
                      </a:r>
                      <a:r>
                        <a:rPr lang="es-A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may be skilled at attacking organizations with lagging security practices.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attackers will often meet their match in organizations that have robust defenses.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0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Wrong</a:t>
                      </a:r>
                      <a:r>
                        <a:rPr lang="es-A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Attackers with skills and tooling useful in attacking traditional data centers.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Attackers will have trouble breaking into targets who have moved everything to the cloud.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</a:t>
                      </a:r>
                      <a:r>
                        <a:rPr lang="es-A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luck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attacker happens to stumble across.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Organizations who are generally locked down but may have a temporary exposure. 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316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</a:t>
                      </a:r>
                      <a:r>
                        <a:rPr lang="es-A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luck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Organizations may have a run of good luck as no attacker encounters it.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Organizations who have left a persistent opening (e.g., open RDP access to the outside in an AWS enclave).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8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0F4A5-B7F2-4121-B140-1A210C67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29" y="116541"/>
            <a:ext cx="8596668" cy="1320800"/>
          </a:xfrm>
        </p:spPr>
        <p:txBody>
          <a:bodyPr/>
          <a:lstStyle/>
          <a:p>
            <a:pPr algn="ctr"/>
            <a:r>
              <a:rPr lang="es-AR" sz="4400" b="1" i="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</a:t>
            </a:r>
            <a:r>
              <a:rPr lang="es-AR" sz="44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4400" b="1" i="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br>
              <a:rPr lang="es-AR" b="1" i="0" dirty="0">
                <a:solidFill>
                  <a:srgbClr val="000000"/>
                </a:solidFill>
                <a:effectLst/>
                <a:latin typeface="MuseoSans"/>
              </a:rPr>
            </a:br>
            <a:endParaRPr lang="es-AR" dirty="0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36FA9AAB-15F2-4A30-872E-3BC243B54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228023"/>
              </p:ext>
            </p:extLst>
          </p:nvPr>
        </p:nvGraphicFramePr>
        <p:xfrm>
          <a:off x="1126098" y="909320"/>
          <a:ext cx="85963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97244758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59905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Leak-centered</a:t>
                      </a:r>
                      <a:r>
                        <a:rPr lang="es-AR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</a:t>
                      </a:r>
                      <a:r>
                        <a:rPr lang="es-AR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Operation-centered</a:t>
                      </a:r>
                      <a:r>
                        <a:rPr lang="es-AR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0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</a:t>
                      </a:r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-Involve threatening to leak confidential data belonging to the targeted organization. </a:t>
                      </a:r>
                    </a:p>
                    <a:p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-Data related to the target’s customers and employees as the potential for reputational and legal liability acts as a strong incentive for ransom payment.</a:t>
                      </a:r>
                    </a:p>
                    <a:p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-Alternately, public disclosure or sale of intellectual property or trade secrets.</a:t>
                      </a:r>
                    </a:p>
                    <a:p>
                      <a:endParaRPr lang="es-A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-Involve attempts to cripple the ability of the victim organization to continue to operate. </a:t>
                      </a:r>
                    </a:p>
                    <a:p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-Traditional IT systems and at other times target systems which act as OT (Operational Technology), but which are often assembled from legacy IT (e.g. Windows NT) technology.</a:t>
                      </a:r>
                    </a:p>
                    <a:p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-The exfiltration of confidential data and public leak or sale of the data is usually not present in this scheme.</a:t>
                      </a:r>
                    </a:p>
                    <a:p>
                      <a:endParaRPr lang="es-A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82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96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8D539-9FD9-417E-B750-C3BDE557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788"/>
          </a:xfrm>
        </p:spPr>
        <p:txBody>
          <a:bodyPr>
            <a:normAutofit/>
          </a:bodyPr>
          <a:lstStyle/>
          <a:p>
            <a:pPr algn="ctr"/>
            <a:r>
              <a:rPr lang="es-ES" sz="44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s-AR" sz="4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398DAD3-17D0-4AA9-B57F-3BA6141D4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349957"/>
              </p:ext>
            </p:extLst>
          </p:nvPr>
        </p:nvGraphicFramePr>
        <p:xfrm>
          <a:off x="842682" y="1425388"/>
          <a:ext cx="9601200" cy="493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87803544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790668086"/>
                    </a:ext>
                  </a:extLst>
                </a:gridCol>
              </a:tblGrid>
              <a:tr h="570417">
                <a:tc>
                  <a:txBody>
                    <a:bodyPr/>
                    <a:lstStyle/>
                    <a:p>
                      <a:pPr algn="ctr"/>
                      <a:r>
                        <a:rPr lang="es-AR" sz="2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Leak-centered</a:t>
                      </a:r>
                      <a:r>
                        <a:rPr lang="es-AR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Operation-centered</a:t>
                      </a:r>
                      <a:r>
                        <a:rPr lang="es-AR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2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goals</a:t>
                      </a:r>
                      <a:r>
                        <a:rPr lang="es-AR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A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42185"/>
                  </a:ext>
                </a:extLst>
              </a:tr>
              <a:tr h="4360171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-The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REvil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-associated attack on Quanta, which stole of </a:t>
                      </a:r>
                      <a:r>
                        <a:rPr lang="en-US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with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specs of future Apple product designs.</a:t>
                      </a:r>
                    </a:p>
                    <a:p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-The attackers demanded a lot of money in return for not publicly leaking the data or selling it to an Apple competitor.</a:t>
                      </a:r>
                      <a:endParaRPr lang="es-A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-The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DarkSide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-associated attack on Colonial Pipeline and the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REvil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-associated attack on JBS Foods.</a:t>
                      </a:r>
                    </a:p>
                    <a:p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-The ransoms were paid to try to ensure quick recovery in the ability of the companies to resume normal operations.</a:t>
                      </a:r>
                      <a:endParaRPr lang="es-A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1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51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4395-00F4-4995-A86F-A80187D4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51" y="242047"/>
            <a:ext cx="859666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400" b="1" i="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Degrees</a:t>
            </a:r>
            <a:r>
              <a:rPr lang="es-AR" sz="44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4400" b="1" i="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AR" sz="44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4400" b="1" i="0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br>
              <a:rPr lang="es-AR" b="1" i="0" dirty="0">
                <a:solidFill>
                  <a:srgbClr val="000000"/>
                </a:solidFill>
                <a:effectLst/>
                <a:latin typeface="MuseoSans"/>
              </a:rPr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A6131-8856-4DD8-AB97-267AB3356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10403042" cy="5244352"/>
          </a:xfrm>
        </p:spPr>
        <p:txBody>
          <a:bodyPr>
            <a:normAutofit fontScale="62500" lnSpcReduction="20000"/>
          </a:bodyPr>
          <a:lstStyle/>
          <a:p>
            <a:r>
              <a:rPr lang="en-US" sz="3400" b="0" i="0" dirty="0">
                <a:solidFill>
                  <a:srgbClr val="333333"/>
                </a:solidFill>
                <a:effectLst/>
                <a:latin typeface="MuseoSans"/>
              </a:rPr>
              <a:t>The attackers make insufficient progress on a targeted organization and give up. </a:t>
            </a:r>
          </a:p>
          <a:p>
            <a:pPr marL="0" indent="0"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  <a:latin typeface="MuseoSans"/>
              </a:rPr>
              <a:t>        </a:t>
            </a:r>
            <a:r>
              <a:rPr lang="en-US" sz="3400" b="1" i="1" u="sng" dirty="0">
                <a:solidFill>
                  <a:srgbClr val="333333"/>
                </a:solidFill>
                <a:effectLst/>
                <a:latin typeface="MuseoSans"/>
              </a:rPr>
              <a:t>Outcome</a:t>
            </a:r>
            <a:r>
              <a:rPr lang="en-US" sz="3400" b="1" i="1" dirty="0">
                <a:solidFill>
                  <a:srgbClr val="333333"/>
                </a:solidFill>
                <a:effectLst/>
                <a:latin typeface="MuseoSans"/>
              </a:rPr>
              <a:t>:</a:t>
            </a:r>
            <a:r>
              <a:rPr lang="en-US" sz="3400" b="0" i="1" dirty="0">
                <a:solidFill>
                  <a:srgbClr val="333333"/>
                </a:solidFill>
                <a:effectLst/>
                <a:latin typeface="MuseoSans"/>
              </a:rPr>
              <a:t> Opportunity cost. </a:t>
            </a:r>
            <a:r>
              <a:rPr lang="en-US" sz="3400" i="1" dirty="0">
                <a:solidFill>
                  <a:srgbClr val="333333"/>
                </a:solidFill>
                <a:latin typeface="MuseoSans"/>
              </a:rPr>
              <a:t>N</a:t>
            </a:r>
            <a:r>
              <a:rPr lang="en-US" sz="3400" b="0" i="1" dirty="0">
                <a:solidFill>
                  <a:srgbClr val="333333"/>
                </a:solidFill>
                <a:effectLst/>
                <a:latin typeface="MuseoSans"/>
              </a:rPr>
              <a:t>o ransom is demanded.</a:t>
            </a:r>
          </a:p>
          <a:p>
            <a:r>
              <a:rPr lang="en-US" sz="3400" b="0" i="0" dirty="0">
                <a:solidFill>
                  <a:srgbClr val="333333"/>
                </a:solidFill>
                <a:effectLst/>
                <a:latin typeface="MuseoSans"/>
              </a:rPr>
              <a:t>The attackers succeed to a point and believe themselves to have </a:t>
            </a:r>
            <a:r>
              <a:rPr lang="en-US" sz="3400" b="0" i="1" dirty="0">
                <a:solidFill>
                  <a:srgbClr val="333333"/>
                </a:solidFill>
                <a:effectLst/>
                <a:latin typeface="MuseoSans"/>
              </a:rPr>
              <a:t>some</a:t>
            </a:r>
            <a:r>
              <a:rPr lang="en-US" sz="3400" b="0" i="0" dirty="0">
                <a:solidFill>
                  <a:srgbClr val="333333"/>
                </a:solidFill>
                <a:effectLst/>
                <a:latin typeface="MuseoSans"/>
              </a:rPr>
              <a:t> leverage in demanding a ransom, but the ransom is ultimately not paid. </a:t>
            </a:r>
            <a:endParaRPr lang="en-US" sz="3400" dirty="0">
              <a:solidFill>
                <a:srgbClr val="333333"/>
              </a:solidFill>
              <a:latin typeface="MuseoSans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333333"/>
                </a:solidFill>
                <a:latin typeface="MuseoSans"/>
              </a:rPr>
              <a:t>         </a:t>
            </a:r>
            <a:r>
              <a:rPr lang="en-US" sz="3400" b="1" i="1" u="sng" dirty="0">
                <a:solidFill>
                  <a:srgbClr val="333333"/>
                </a:solidFill>
                <a:latin typeface="MuseoSans"/>
              </a:rPr>
              <a:t>O</a:t>
            </a:r>
            <a:r>
              <a:rPr lang="en-US" sz="3400" b="1" i="1" u="sng" dirty="0">
                <a:solidFill>
                  <a:srgbClr val="333333"/>
                </a:solidFill>
                <a:effectLst/>
                <a:latin typeface="MuseoSans"/>
              </a:rPr>
              <a:t>utcome</a:t>
            </a:r>
            <a:r>
              <a:rPr lang="es-ES" sz="3400" b="1" i="1" dirty="0">
                <a:solidFill>
                  <a:srgbClr val="333333"/>
                </a:solidFill>
                <a:effectLst/>
                <a:latin typeface="MuseoSans"/>
              </a:rPr>
              <a:t>:</a:t>
            </a:r>
            <a:r>
              <a:rPr lang="en-US" sz="3400" b="0" i="1" dirty="0">
                <a:solidFill>
                  <a:srgbClr val="333333"/>
                </a:solidFill>
                <a:effectLst/>
                <a:latin typeface="MuseoSans"/>
              </a:rPr>
              <a:t> Operational impact or reputational harm, but ultimately survival and 	(hopefully) a sense of renewed commitment to cyber security</a:t>
            </a:r>
            <a:r>
              <a:rPr lang="en-US" sz="3400" b="0" i="0" dirty="0">
                <a:solidFill>
                  <a:srgbClr val="333333"/>
                </a:solidFill>
                <a:effectLst/>
                <a:latin typeface="MuseoSans"/>
              </a:rPr>
              <a:t>.</a:t>
            </a:r>
          </a:p>
          <a:p>
            <a:r>
              <a:rPr lang="en-US" sz="3400" b="0" i="0" dirty="0">
                <a:solidFill>
                  <a:srgbClr val="333333"/>
                </a:solidFill>
                <a:effectLst/>
                <a:latin typeface="MuseoSans"/>
              </a:rPr>
              <a:t>The attackers succeed to a point and the ransom request is modest </a:t>
            </a:r>
            <a:endParaRPr lang="en-US" sz="3400" dirty="0">
              <a:solidFill>
                <a:srgbClr val="333333"/>
              </a:solidFill>
              <a:latin typeface="MuseoSans"/>
            </a:endParaRPr>
          </a:p>
          <a:p>
            <a:pPr marL="0" indent="0"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  <a:latin typeface="MuseoSans"/>
              </a:rPr>
              <a:t>	</a:t>
            </a:r>
            <a:r>
              <a:rPr lang="en-US" sz="3400" b="1" i="1" u="sng" dirty="0">
                <a:solidFill>
                  <a:srgbClr val="333333"/>
                </a:solidFill>
                <a:effectLst/>
                <a:latin typeface="MuseoSans"/>
              </a:rPr>
              <a:t>Outcome</a:t>
            </a:r>
            <a:r>
              <a:rPr lang="en-US" sz="3400" b="1" i="1" dirty="0">
                <a:solidFill>
                  <a:srgbClr val="333333"/>
                </a:solidFill>
                <a:effectLst/>
                <a:latin typeface="MuseoSans"/>
              </a:rPr>
              <a:t>: </a:t>
            </a:r>
            <a:r>
              <a:rPr lang="en-US" sz="3400" b="0" i="1" dirty="0">
                <a:solidFill>
                  <a:srgbClr val="333333"/>
                </a:solidFill>
                <a:effectLst/>
                <a:latin typeface="MuseoSans"/>
              </a:rPr>
              <a:t>The victim may choose to pay the ransom as it is less costly than the recovery 	effort would be. This 	may also be influenced by the victim having a cyber insurance policy 	which provides ransomware coverage.</a:t>
            </a:r>
          </a:p>
          <a:p>
            <a:r>
              <a:rPr lang="en-US" sz="3400" b="0" i="0" dirty="0">
                <a:solidFill>
                  <a:srgbClr val="333333"/>
                </a:solidFill>
                <a:effectLst/>
                <a:latin typeface="MuseoSans"/>
              </a:rPr>
              <a:t>The attackers get access to the crown jewels and effectively can prevent the victim organization from operating their business. </a:t>
            </a:r>
            <a:endParaRPr lang="en-US" sz="3400" dirty="0">
              <a:solidFill>
                <a:srgbClr val="333333"/>
              </a:solidFill>
              <a:latin typeface="MuseoSans"/>
            </a:endParaRPr>
          </a:p>
          <a:p>
            <a:pPr marL="0" indent="0"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  <a:latin typeface="MuseoSans"/>
              </a:rPr>
              <a:t>         </a:t>
            </a:r>
            <a:r>
              <a:rPr lang="en-US" sz="3400" b="1" i="1" u="sng" dirty="0">
                <a:solidFill>
                  <a:srgbClr val="333333"/>
                </a:solidFill>
                <a:effectLst/>
                <a:latin typeface="MuseoSans"/>
              </a:rPr>
              <a:t>Outcome</a:t>
            </a:r>
            <a:r>
              <a:rPr lang="en-US" sz="3400" b="1" i="1" dirty="0">
                <a:solidFill>
                  <a:srgbClr val="333333"/>
                </a:solidFill>
                <a:effectLst/>
                <a:latin typeface="MuseoSans"/>
              </a:rPr>
              <a:t>:</a:t>
            </a:r>
            <a:r>
              <a:rPr lang="en-US" sz="3400" b="0" i="1" dirty="0">
                <a:solidFill>
                  <a:srgbClr val="333333"/>
                </a:solidFill>
                <a:effectLst/>
                <a:latin typeface="MuseoSans"/>
              </a:rPr>
              <a:t> The victim organization may pay the ransom </a:t>
            </a:r>
            <a:r>
              <a:rPr lang="en-US" sz="3400" b="1" i="1" dirty="0">
                <a:solidFill>
                  <a:srgbClr val="333333"/>
                </a:solidFill>
                <a:effectLst/>
                <a:latin typeface="MuseoSans"/>
              </a:rPr>
              <a:t>(Colonial Pipeline, JBS Foods) </a:t>
            </a:r>
            <a:r>
              <a:rPr lang="en-US" sz="3400" b="0" i="1" dirty="0">
                <a:solidFill>
                  <a:srgbClr val="333333"/>
                </a:solidFill>
                <a:effectLst/>
                <a:latin typeface="MuseoSans"/>
              </a:rPr>
              <a:t>and 	restore services 	relatively quickly. Or they refuse to pay it </a:t>
            </a:r>
            <a:r>
              <a:rPr lang="en-US" sz="3400" b="1" i="1" dirty="0">
                <a:solidFill>
                  <a:srgbClr val="333333"/>
                </a:solidFill>
                <a:effectLst/>
                <a:latin typeface="MuseoSans"/>
              </a:rPr>
              <a:t>(the RobbinHood attack of the 	city of Baltimore or the Samsam 	attack on the city of Atlanta)</a:t>
            </a:r>
            <a:r>
              <a:rPr lang="en-US" sz="3400" b="0" i="1" dirty="0">
                <a:solidFill>
                  <a:srgbClr val="333333"/>
                </a:solidFill>
                <a:effectLst/>
                <a:latin typeface="MuseoSans"/>
              </a:rPr>
              <a:t> and basically end up 	rebuilding their IT infrastructure from the ground up.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336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A3F41-41D5-45F8-A9E0-36934FD0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81" y="412376"/>
            <a:ext cx="8596668" cy="950259"/>
          </a:xfrm>
        </p:spPr>
        <p:txBody>
          <a:bodyPr>
            <a:normAutofit/>
          </a:bodyPr>
          <a:lstStyle/>
          <a:p>
            <a:pPr algn="ctr"/>
            <a:r>
              <a:rPr lang="es-ES" sz="50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Takeaways</a:t>
            </a:r>
            <a:endParaRPr lang="es-AR" sz="5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70CC3-9960-44A3-B67B-0200B0B4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887" y="1676495"/>
            <a:ext cx="8596668" cy="4347787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MuseoSans"/>
              </a:rPr>
              <a:t>Know the extent of your cyber insurance policy and what limitations it has.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MuseoSans"/>
              </a:rPr>
              <a:t>If it comes to a ransom request, will your cyber insurance provider provide someone to handle ransom negotiations?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MuseoSans"/>
              </a:rPr>
              <a:t>Do you have an incident response firm on retainer?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MuseoSans"/>
              </a:rPr>
              <a:t>How robust is your disaster recovery plan?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185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3D948-94F7-4B65-8578-53FB0B3E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75" y="1299977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endParaRPr lang="es-E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E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</a:p>
          <a:p>
            <a:pPr marL="0" indent="0" algn="ctr">
              <a:buNone/>
            </a:pPr>
            <a:r>
              <a:rPr lang="es-ES" sz="32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https://threatpost.com/a-guide-to-surviving-a-ransomware-attack/180110/</a:t>
            </a:r>
            <a:endParaRPr lang="es-ES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ES" sz="32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DON´T GO 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!!!!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force is with you.</a:t>
            </a:r>
            <a:endParaRPr lang="es-E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E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79832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749</Words>
  <Application>Microsoft Office PowerPoint</Application>
  <PresentationFormat>Panorámica</PresentationFormat>
  <Paragraphs>70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MuseoSans</vt:lpstr>
      <vt:lpstr>Times New Roman</vt:lpstr>
      <vt:lpstr>Trebuchet MS</vt:lpstr>
      <vt:lpstr>Wingdings</vt:lpstr>
      <vt:lpstr>Wingdings 3</vt:lpstr>
      <vt:lpstr>Faceta</vt:lpstr>
      <vt:lpstr>A Guide to Surviving a Ransomware Attack </vt:lpstr>
      <vt:lpstr>Ransomware business</vt:lpstr>
      <vt:lpstr>REvil and DarkSide as “franchise models” </vt:lpstr>
      <vt:lpstr>Attacker Skill and Persistence </vt:lpstr>
      <vt:lpstr>Attacker Goal </vt:lpstr>
      <vt:lpstr>Examples</vt:lpstr>
      <vt:lpstr>Degrees of Success </vt:lpstr>
      <vt:lpstr>Takeaways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to Surviving a Ransomware Attack</dc:title>
  <dc:creator>Admin</dc:creator>
  <cp:lastModifiedBy>Admin</cp:lastModifiedBy>
  <cp:revision>22</cp:revision>
  <dcterms:created xsi:type="dcterms:W3CDTF">2023-03-04T14:54:35Z</dcterms:created>
  <dcterms:modified xsi:type="dcterms:W3CDTF">2023-03-05T07:01:11Z</dcterms:modified>
</cp:coreProperties>
</file>