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7" d="100"/>
          <a:sy n="127" d="100"/>
        </p:scale>
        <p:origin x="2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09-Mar-23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09-Mar-23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09-Mar-23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09-Mar-23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ttack.mitre.org/software/S007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ttack.mitre.org/software/S003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5352" y="2404531"/>
            <a:ext cx="7766936" cy="1646302"/>
          </a:xfrm>
        </p:spPr>
        <p:txBody>
          <a:bodyPr/>
          <a:lstStyle/>
          <a:p>
            <a:r>
              <a:rPr lang="en-US" dirty="0" smtClean="0"/>
              <a:t>APT 18 group</a:t>
            </a:r>
            <a:endParaRPr lang="en-US" dirty="0"/>
          </a:p>
        </p:txBody>
      </p:sp>
      <p:sp>
        <p:nvSpPr>
          <p:cNvPr id="3" name="Subtitle 2"/>
          <p:cNvSpPr>
            <a:spLocks noGrp="1"/>
          </p:cNvSpPr>
          <p:nvPr>
            <p:ph type="subTitle" idx="1"/>
          </p:nvPr>
        </p:nvSpPr>
        <p:spPr>
          <a:xfrm>
            <a:off x="1507066" y="4050833"/>
            <a:ext cx="7919675" cy="966335"/>
          </a:xfrm>
        </p:spPr>
        <p:txBody>
          <a:bodyPr>
            <a:normAutofit fontScale="92500" lnSpcReduction="10000"/>
          </a:bodyPr>
          <a:lstStyle/>
          <a:p>
            <a:endParaRPr lang="en-US" dirty="0"/>
          </a:p>
          <a:p>
            <a:r>
              <a:rPr lang="en-US" sz="4000" dirty="0" smtClean="0"/>
              <a:t>Origin: China</a:t>
            </a:r>
            <a:endParaRPr 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352" y="1117734"/>
            <a:ext cx="1724143" cy="1679608"/>
          </a:xfrm>
          <a:prstGeom prst="rect">
            <a:avLst/>
          </a:prstGeom>
        </p:spPr>
      </p:pic>
    </p:spTree>
    <p:extLst>
      <p:ext uri="{BB962C8B-B14F-4D97-AF65-F5344CB8AC3E}">
        <p14:creationId xmlns:p14="http://schemas.microsoft.com/office/powerpoint/2010/main" val="95430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647" y="192505"/>
            <a:ext cx="9027355" cy="5848857"/>
          </a:xfrm>
        </p:spPr>
        <p:txBody>
          <a:bodyPr/>
          <a:lstStyle/>
          <a:p>
            <a:pPr marL="0" indent="0">
              <a:buNone/>
            </a:pPr>
            <a:endParaRPr lang="en-US" dirty="0" smtClean="0"/>
          </a:p>
          <a:p>
            <a:pPr marL="0" indent="0">
              <a:buNone/>
            </a:pPr>
            <a:r>
              <a:rPr lang="en-US" dirty="0" smtClean="0"/>
              <a:t>Chinese </a:t>
            </a:r>
            <a:r>
              <a:rPr lang="en-US" dirty="0"/>
              <a:t>state-sponsored </a:t>
            </a:r>
            <a:r>
              <a:rPr lang="en-US" dirty="0" smtClean="0"/>
              <a:t>group APT 18 </a:t>
            </a:r>
            <a:r>
              <a:rPr lang="en-US" dirty="0" smtClean="0"/>
              <a:t>supported </a:t>
            </a:r>
            <a:r>
              <a:rPr lang="en-US" dirty="0"/>
              <a:t>by the People’s Liberation Army Navy (PLA Navy) </a:t>
            </a:r>
            <a:r>
              <a:rPr lang="en-US" dirty="0" smtClean="0"/>
              <a:t>and</a:t>
            </a:r>
            <a:r>
              <a:rPr lang="en-US" dirty="0" smtClean="0"/>
              <a:t> </a:t>
            </a:r>
            <a:r>
              <a:rPr lang="en-US" dirty="0" smtClean="0"/>
              <a:t>have </a:t>
            </a:r>
            <a:r>
              <a:rPr lang="en-US" dirty="0"/>
              <a:t>been operating </a:t>
            </a:r>
            <a:r>
              <a:rPr lang="en-US" dirty="0" smtClean="0"/>
              <a:t>globally since 2009.</a:t>
            </a:r>
          </a:p>
          <a:p>
            <a:pPr marL="0" indent="0">
              <a:buNone/>
            </a:pPr>
            <a:endParaRPr lang="en-US" dirty="0" smtClean="0"/>
          </a:p>
          <a:p>
            <a:pPr marL="0" indent="0">
              <a:buNone/>
            </a:pPr>
            <a:r>
              <a:rPr lang="en-US" dirty="0"/>
              <a:t>R</a:t>
            </a:r>
            <a:r>
              <a:rPr lang="en-US" dirty="0" smtClean="0"/>
              <a:t>eferenced </a:t>
            </a:r>
            <a:r>
              <a:rPr lang="en-US" dirty="0"/>
              <a:t>by various security providers with the following </a:t>
            </a:r>
            <a:r>
              <a:rPr lang="en-US" dirty="0" smtClean="0"/>
              <a:t>names:</a:t>
            </a:r>
            <a:endParaRPr lang="en-US" dirty="0"/>
          </a:p>
          <a:p>
            <a:r>
              <a:rPr lang="en-US" b="1" dirty="0"/>
              <a:t>APT18 </a:t>
            </a:r>
            <a:r>
              <a:rPr lang="en-US" dirty="0"/>
              <a:t>(</a:t>
            </a:r>
            <a:r>
              <a:rPr lang="en-US" dirty="0" err="1"/>
              <a:t>Mandiant</a:t>
            </a:r>
            <a:r>
              <a:rPr lang="en-US" dirty="0"/>
              <a:t>)</a:t>
            </a:r>
          </a:p>
          <a:p>
            <a:r>
              <a:rPr lang="en-US" b="1" dirty="0" err="1"/>
              <a:t>Wekby</a:t>
            </a:r>
            <a:r>
              <a:rPr lang="en-US" dirty="0"/>
              <a:t> (Palo Alto)</a:t>
            </a:r>
          </a:p>
          <a:p>
            <a:r>
              <a:rPr lang="en-US" b="1" dirty="0"/>
              <a:t>Dynamite Panda</a:t>
            </a:r>
            <a:r>
              <a:rPr lang="en-US" dirty="0"/>
              <a:t> (</a:t>
            </a:r>
            <a:r>
              <a:rPr lang="en-US" dirty="0" err="1"/>
              <a:t>CrowdStrike</a:t>
            </a:r>
            <a:r>
              <a:rPr lang="en-US" dirty="0"/>
              <a:t>)</a:t>
            </a:r>
          </a:p>
          <a:p>
            <a:r>
              <a:rPr lang="en-US" b="1" dirty="0"/>
              <a:t>Scandium</a:t>
            </a:r>
            <a:r>
              <a:rPr lang="en-US" dirty="0"/>
              <a:t> (Microsoft</a:t>
            </a:r>
            <a:r>
              <a:rPr lang="en-US" dirty="0" smtClean="0"/>
              <a:t>)</a:t>
            </a:r>
          </a:p>
          <a:p>
            <a:endParaRPr lang="en-US" dirty="0" smtClean="0"/>
          </a:p>
          <a:p>
            <a:endParaRPr lang="en-US" dirty="0"/>
          </a:p>
          <a:p>
            <a:pPr marL="0" indent="0">
              <a:buNone/>
            </a:pPr>
            <a:r>
              <a:rPr lang="en-US" dirty="0"/>
              <a:t>APT18 has focused its activities on the United States (USA</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198101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358" y="270711"/>
            <a:ext cx="8756644" cy="5770651"/>
          </a:xfrm>
        </p:spPr>
        <p:txBody>
          <a:bodyPr/>
          <a:lstStyle/>
          <a:p>
            <a:r>
              <a:rPr lang="en-US" dirty="0" smtClean="0"/>
              <a:t>Motivation</a:t>
            </a:r>
          </a:p>
          <a:p>
            <a:pPr marL="0" indent="0">
              <a:buNone/>
            </a:pPr>
            <a:r>
              <a:rPr lang="en-US" dirty="0" smtClean="0"/>
              <a:t>Targets High Tech, Aerospace </a:t>
            </a:r>
            <a:r>
              <a:rPr lang="en-US" dirty="0"/>
              <a:t>and Defense, Construction and Engineering, Education, Health and Biotechnology, </a:t>
            </a:r>
            <a:r>
              <a:rPr lang="en-US" dirty="0" smtClean="0"/>
              <a:t>Telecommunications</a:t>
            </a:r>
            <a:r>
              <a:rPr lang="en-US" dirty="0"/>
              <a:t>, </a:t>
            </a:r>
            <a:r>
              <a:rPr lang="en-US" dirty="0" smtClean="0"/>
              <a:t>Transportation based in the United States.</a:t>
            </a:r>
          </a:p>
          <a:p>
            <a:pPr marL="0" indent="0">
              <a:buNone/>
            </a:pPr>
            <a:r>
              <a:rPr lang="en-US" dirty="0"/>
              <a:t>T</a:t>
            </a:r>
            <a:r>
              <a:rPr lang="en-US" dirty="0" smtClean="0"/>
              <a:t>he </a:t>
            </a:r>
            <a:r>
              <a:rPr lang="en-US" dirty="0"/>
              <a:t>group engages in </a:t>
            </a:r>
            <a:r>
              <a:rPr lang="en-US" dirty="0">
                <a:solidFill>
                  <a:srgbClr val="FF0000"/>
                </a:solidFill>
              </a:rPr>
              <a:t>information theft </a:t>
            </a:r>
            <a:r>
              <a:rPr lang="en-US" dirty="0"/>
              <a:t>and </a:t>
            </a:r>
            <a:r>
              <a:rPr lang="en-US" dirty="0">
                <a:solidFill>
                  <a:srgbClr val="FF0000"/>
                </a:solidFill>
              </a:rPr>
              <a:t>espionage activities</a:t>
            </a:r>
            <a:r>
              <a:rPr lang="en-US" dirty="0"/>
              <a:t> from the targeted sectors</a:t>
            </a:r>
            <a:r>
              <a:rPr lang="en-US" dirty="0" smtClean="0"/>
              <a:t>.</a:t>
            </a:r>
          </a:p>
          <a:p>
            <a:pPr marL="0" indent="0">
              <a:buNone/>
            </a:pPr>
            <a:endParaRPr lang="en-US" dirty="0"/>
          </a:p>
          <a:p>
            <a:r>
              <a:rPr lang="en-US" dirty="0" smtClean="0"/>
              <a:t>Methods</a:t>
            </a:r>
          </a:p>
          <a:p>
            <a:pPr marL="0" indent="0">
              <a:buNone/>
            </a:pPr>
            <a:r>
              <a:rPr lang="en-US" dirty="0" smtClean="0"/>
              <a:t>Flash 0-days</a:t>
            </a:r>
          </a:p>
          <a:p>
            <a:pPr marL="0" indent="0">
              <a:buNone/>
            </a:pPr>
            <a:r>
              <a:rPr lang="en-US" dirty="0" smtClean="0"/>
              <a:t>Malware (associated malware </a:t>
            </a:r>
            <a:r>
              <a:rPr lang="en-US" dirty="0"/>
              <a:t>Gh0st </a:t>
            </a:r>
            <a:r>
              <a:rPr lang="en-US" dirty="0" smtClean="0"/>
              <a:t>RAT)</a:t>
            </a:r>
          </a:p>
          <a:p>
            <a:pPr marL="0" indent="0">
              <a:buNone/>
            </a:pPr>
            <a:r>
              <a:rPr lang="en-US" dirty="0" smtClean="0"/>
              <a:t>Phishing e-mail</a:t>
            </a:r>
          </a:p>
          <a:p>
            <a:pPr marL="0" indent="0">
              <a:buNone/>
            </a:pPr>
            <a:r>
              <a:rPr lang="en-US" dirty="0"/>
              <a:t>Trojan ransomware</a:t>
            </a: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615" y="3533196"/>
            <a:ext cx="2907832" cy="1807374"/>
          </a:xfrm>
          <a:prstGeom prst="rect">
            <a:avLst/>
          </a:prstGeom>
        </p:spPr>
      </p:pic>
    </p:spTree>
    <p:extLst>
      <p:ext uri="{BB962C8B-B14F-4D97-AF65-F5344CB8AC3E}">
        <p14:creationId xmlns:p14="http://schemas.microsoft.com/office/powerpoint/2010/main" val="358292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926" y="609600"/>
            <a:ext cx="8540076" cy="635668"/>
          </a:xfrm>
        </p:spPr>
        <p:txBody>
          <a:bodyPr>
            <a:normAutofit fontScale="90000"/>
          </a:bodyPr>
          <a:lstStyle/>
          <a:p>
            <a:r>
              <a:rPr lang="en-US" dirty="0" smtClean="0"/>
              <a:t>Operations</a:t>
            </a:r>
            <a:endParaRPr lang="en-US" dirty="0"/>
          </a:p>
        </p:txBody>
      </p:sp>
      <p:sp>
        <p:nvSpPr>
          <p:cNvPr id="3" name="Content Placeholder 2"/>
          <p:cNvSpPr>
            <a:spLocks noGrp="1"/>
          </p:cNvSpPr>
          <p:nvPr>
            <p:ph idx="1"/>
          </p:nvPr>
        </p:nvSpPr>
        <p:spPr>
          <a:xfrm>
            <a:off x="601579" y="1245269"/>
            <a:ext cx="8672423" cy="4796094"/>
          </a:xfrm>
        </p:spPr>
        <p:txBody>
          <a:bodyPr/>
          <a:lstStyle/>
          <a:p>
            <a:r>
              <a:rPr lang="en-US" b="1" dirty="0"/>
              <a:t>Community Health Systems Data </a:t>
            </a:r>
            <a:r>
              <a:rPr lang="en-US" b="1" dirty="0" smtClean="0"/>
              <a:t>Breach in 2014</a:t>
            </a:r>
          </a:p>
          <a:p>
            <a:pPr marL="0" indent="0">
              <a:buNone/>
            </a:pPr>
            <a:r>
              <a:rPr lang="en-US" dirty="0" smtClean="0"/>
              <a:t>APT18 </a:t>
            </a:r>
            <a:r>
              <a:rPr lang="en-US" dirty="0"/>
              <a:t>has managed to steal information from vulnerable health systems such as patient information, medical device information, and intellectual property rights that could be used to achieve high international standards in various industries and for China’s profit. Among the information obtained from the health systems, it was announced that the identity information of 4.5 million patients was seized by the attackers and the production of medical devices</a:t>
            </a:r>
            <a:r>
              <a:rPr lang="en-US" dirty="0" smtClean="0"/>
              <a:t>.</a:t>
            </a:r>
          </a:p>
          <a:p>
            <a:pPr marL="0" indent="0">
              <a:buNone/>
            </a:pPr>
            <a:endParaRPr lang="en-US" dirty="0"/>
          </a:p>
          <a:p>
            <a:r>
              <a:rPr lang="en-US" b="1" dirty="0"/>
              <a:t>Phishing Campaign for Organizations in the United </a:t>
            </a:r>
            <a:r>
              <a:rPr lang="en-US" b="1" dirty="0" smtClean="0"/>
              <a:t>States 2015-2016</a:t>
            </a:r>
          </a:p>
          <a:p>
            <a:pPr marL="0" indent="0">
              <a:buNone/>
            </a:pPr>
            <a:r>
              <a:rPr lang="en-US" dirty="0"/>
              <a:t>APT18 has carried out attacks against many US-based organizations where Flash 0-day exploit, </a:t>
            </a:r>
            <a:r>
              <a:rPr lang="en-US" dirty="0" err="1"/>
              <a:t>HTTPBrowser</a:t>
            </a:r>
            <a:r>
              <a:rPr lang="en-US" dirty="0"/>
              <a:t>, and </a:t>
            </a:r>
            <a:r>
              <a:rPr lang="en-US" dirty="0" err="1"/>
              <a:t>Pisloader</a:t>
            </a:r>
            <a:r>
              <a:rPr lang="en-US" dirty="0"/>
              <a:t> malware are distributed via phishing emails and URLs</a:t>
            </a:r>
            <a:r>
              <a:rPr lang="en-US" dirty="0" smtClean="0"/>
              <a:t>.</a:t>
            </a:r>
          </a:p>
          <a:p>
            <a:pPr marL="0" indent="0">
              <a:buNone/>
            </a:pPr>
            <a:endParaRPr lang="en-US" dirty="0" smtClean="0"/>
          </a:p>
          <a:p>
            <a:pPr marL="0" indent="0">
              <a:buNone/>
            </a:pPr>
            <a:r>
              <a:rPr lang="en-US" dirty="0" err="1">
                <a:hlinkClick r:id="rId2"/>
              </a:rPr>
              <a:t>HTTPBrowser</a:t>
            </a:r>
            <a:r>
              <a:rPr lang="en-US" dirty="0"/>
              <a:t> is malware that has been used by several threat groups.</a:t>
            </a:r>
            <a:endParaRPr lang="en-US" b="1" dirty="0" smtClean="0"/>
          </a:p>
          <a:p>
            <a:endParaRPr lang="en-US" dirty="0"/>
          </a:p>
        </p:txBody>
      </p:sp>
    </p:spTree>
    <p:extLst>
      <p:ext uri="{BB962C8B-B14F-4D97-AF65-F5344CB8AC3E}">
        <p14:creationId xmlns:p14="http://schemas.microsoft.com/office/powerpoint/2010/main" val="30370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442" y="96253"/>
            <a:ext cx="8708518" cy="6472989"/>
          </a:xfrm>
        </p:spPr>
        <p:txBody>
          <a:bodyPr>
            <a:normAutofit/>
          </a:bodyPr>
          <a:lstStyle/>
          <a:p>
            <a:pPr marL="0" indent="0">
              <a:buNone/>
            </a:pPr>
            <a:r>
              <a:rPr lang="en-US" dirty="0"/>
              <a:t>T</a:t>
            </a:r>
            <a:r>
              <a:rPr lang="en-US" dirty="0" smtClean="0"/>
              <a:t>he techniques and tactics that identified </a:t>
            </a:r>
            <a:r>
              <a:rPr lang="en-US" dirty="0"/>
              <a:t>in attacks by the APT18 threat group</a:t>
            </a:r>
            <a:r>
              <a:rPr lang="en-US" dirty="0" smtClean="0"/>
              <a:t>.</a:t>
            </a:r>
          </a:p>
          <a:p>
            <a:pPr marL="0" indent="0">
              <a:buNone/>
            </a:pPr>
            <a:endParaRPr lang="en-US" dirty="0"/>
          </a:p>
          <a:p>
            <a:r>
              <a:rPr lang="en-US" dirty="0" smtClean="0"/>
              <a:t>Tactic Name: </a:t>
            </a:r>
          </a:p>
          <a:p>
            <a:pPr marL="0" indent="0">
              <a:buNone/>
            </a:pPr>
            <a:r>
              <a:rPr lang="en-US" dirty="0" smtClean="0"/>
              <a:t>Initial Access, Execution, Persistence, Discovery, </a:t>
            </a:r>
            <a:r>
              <a:rPr lang="en-US" dirty="0"/>
              <a:t>Command and Control</a:t>
            </a:r>
          </a:p>
          <a:p>
            <a:pPr marL="0" indent="0">
              <a:buNone/>
            </a:pPr>
            <a:r>
              <a:rPr lang="en-US" dirty="0" smtClean="0"/>
              <a:t>                                               </a:t>
            </a:r>
          </a:p>
          <a:p>
            <a:r>
              <a:rPr lang="en-US" dirty="0" smtClean="0"/>
              <a:t>Techniques: </a:t>
            </a:r>
          </a:p>
          <a:p>
            <a:pPr marL="0" indent="0">
              <a:buNone/>
            </a:pPr>
            <a:r>
              <a:rPr lang="en-US" dirty="0" smtClean="0"/>
              <a:t>External </a:t>
            </a:r>
            <a:r>
              <a:rPr lang="en-US" dirty="0"/>
              <a:t>Remote Services </a:t>
            </a:r>
            <a:r>
              <a:rPr lang="en-US" dirty="0" smtClean="0"/>
              <a:t>Phishing, </a:t>
            </a:r>
            <a:r>
              <a:rPr lang="en-US" dirty="0"/>
              <a:t>Command and Scripting </a:t>
            </a:r>
            <a:r>
              <a:rPr lang="en-US" dirty="0" smtClean="0"/>
              <a:t>Interpreter: Windows </a:t>
            </a:r>
            <a:r>
              <a:rPr lang="en-US" dirty="0"/>
              <a:t>Command </a:t>
            </a:r>
            <a:r>
              <a:rPr lang="en-US" dirty="0" err="1"/>
              <a:t>ShellScheduled</a:t>
            </a:r>
            <a:r>
              <a:rPr lang="en-US" dirty="0"/>
              <a:t> Task/Job: </a:t>
            </a:r>
            <a:r>
              <a:rPr lang="en-US" dirty="0" smtClean="0"/>
              <a:t>At, </a:t>
            </a:r>
            <a:r>
              <a:rPr lang="en-US" dirty="0"/>
              <a:t>Boot or Logon </a:t>
            </a:r>
            <a:r>
              <a:rPr lang="en-US" dirty="0" err="1"/>
              <a:t>Autostart</a:t>
            </a:r>
            <a:r>
              <a:rPr lang="en-US" dirty="0"/>
              <a:t> </a:t>
            </a:r>
            <a:r>
              <a:rPr lang="en-US" dirty="0" err="1"/>
              <a:t>ExecutionValid</a:t>
            </a:r>
            <a:r>
              <a:rPr lang="en-US" dirty="0"/>
              <a:t> </a:t>
            </a:r>
            <a:r>
              <a:rPr lang="en-US" dirty="0" smtClean="0"/>
              <a:t>Accounts, </a:t>
            </a:r>
            <a:r>
              <a:rPr lang="en-US" dirty="0"/>
              <a:t>File and Directory </a:t>
            </a:r>
            <a:r>
              <a:rPr lang="en-US" dirty="0" smtClean="0"/>
              <a:t>Discovery, System </a:t>
            </a:r>
            <a:r>
              <a:rPr lang="en-US" dirty="0"/>
              <a:t>Information </a:t>
            </a:r>
            <a:r>
              <a:rPr lang="en-US" dirty="0" smtClean="0"/>
              <a:t>Discovery</a:t>
            </a:r>
          </a:p>
          <a:p>
            <a:pPr marL="0" indent="0">
              <a:buNone/>
            </a:pPr>
            <a:endParaRPr lang="en-US" dirty="0"/>
          </a:p>
          <a:p>
            <a:r>
              <a:rPr lang="en-US" dirty="0"/>
              <a:t>Attack </a:t>
            </a:r>
            <a:r>
              <a:rPr lang="en-US" dirty="0" smtClean="0"/>
              <a:t>vectors</a:t>
            </a:r>
          </a:p>
          <a:p>
            <a:pPr marL="0" indent="0">
              <a:buNone/>
            </a:pPr>
            <a:r>
              <a:rPr lang="en-US" dirty="0" smtClean="0"/>
              <a:t>Frequently </a:t>
            </a:r>
            <a:r>
              <a:rPr lang="en-US" dirty="0"/>
              <a:t>developed or adapted zero-day exploits for operations, which were likely planned in advance. Used data from Hacking Team leak, which demonstrated how the group can shift resources (i.e. selecting targets, preparing infrastructure, crafting messages, updating tools) to take advantage of unexpected opportunities like newly exposed exploits.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76275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6805"/>
            <a:ext cx="8596668" cy="5734557"/>
          </a:xfrm>
        </p:spPr>
        <p:txBody>
          <a:bodyPr/>
          <a:lstStyle/>
          <a:p>
            <a:r>
              <a:rPr lang="en-US" sz="2400" dirty="0">
                <a:solidFill>
                  <a:srgbClr val="92D050"/>
                </a:solidFill>
              </a:rPr>
              <a:t>Command and Scripting Interpreter: Windows Command </a:t>
            </a:r>
            <a:r>
              <a:rPr lang="en-US" sz="2400" dirty="0" smtClean="0">
                <a:solidFill>
                  <a:srgbClr val="92D050"/>
                </a:solidFill>
              </a:rPr>
              <a:t>Shell</a:t>
            </a:r>
          </a:p>
          <a:p>
            <a:pPr marL="0" indent="0">
              <a:buNone/>
            </a:pPr>
            <a:r>
              <a:rPr lang="en-US" dirty="0" smtClean="0"/>
              <a:t>APT18 </a:t>
            </a:r>
            <a:r>
              <a:rPr lang="en-US" dirty="0"/>
              <a:t>takes advantage of the Windows Command Shell (cmd.exe) feature to execute commands on the target machine. For </a:t>
            </a:r>
            <a:r>
              <a:rPr lang="en-US" dirty="0" smtClean="0"/>
              <a:t>example:</a:t>
            </a:r>
            <a:endParaRPr lang="en-US" dirty="0"/>
          </a:p>
          <a:p>
            <a:pPr marL="0" indent="0">
              <a:buNone/>
            </a:pPr>
            <a:r>
              <a:rPr lang="en-US" dirty="0" smtClean="0"/>
              <a:t>    cmd.exe </a:t>
            </a:r>
            <a:r>
              <a:rPr lang="en-US" dirty="0"/>
              <a:t>/c </a:t>
            </a:r>
            <a:r>
              <a:rPr lang="en-US" dirty="0" err="1"/>
              <a:t>reg</a:t>
            </a:r>
            <a:r>
              <a:rPr lang="en-US" dirty="0"/>
              <a:t> add HKCU\Software\Microsoft\Windows\</a:t>
            </a:r>
            <a:r>
              <a:rPr lang="en-US" dirty="0" err="1"/>
              <a:t>CurrentVersion</a:t>
            </a:r>
            <a:r>
              <a:rPr lang="en-US" dirty="0"/>
              <a:t>\Run /v </a:t>
            </a:r>
            <a:r>
              <a:rPr lang="en-US" dirty="0" err="1"/>
              <a:t>lsm</a:t>
            </a:r>
            <a:r>
              <a:rPr lang="en-US" dirty="0"/>
              <a:t> /t </a:t>
            </a:r>
            <a:r>
              <a:rPr lang="en-US" dirty="0" err="1"/>
              <a:t>reg_sz</a:t>
            </a:r>
            <a:r>
              <a:rPr lang="en-US" dirty="0"/>
              <a:t> /d “%</a:t>
            </a:r>
            <a:r>
              <a:rPr lang="en-US" dirty="0" err="1"/>
              <a:t>appdata</a:t>
            </a:r>
            <a:r>
              <a:rPr lang="en-US" dirty="0"/>
              <a:t>%\lsm.exe” /</a:t>
            </a:r>
            <a:r>
              <a:rPr lang="en-US" dirty="0" smtClean="0"/>
              <a:t>f</a:t>
            </a:r>
          </a:p>
          <a:p>
            <a:pPr marL="0" indent="0">
              <a:buNone/>
            </a:pPr>
            <a:endParaRPr lang="en-US" dirty="0"/>
          </a:p>
          <a:p>
            <a:r>
              <a:rPr lang="en-US" sz="2400" dirty="0">
                <a:solidFill>
                  <a:srgbClr val="92D050"/>
                </a:solidFill>
              </a:rPr>
              <a:t>Boot or Logon </a:t>
            </a:r>
            <a:r>
              <a:rPr lang="en-US" sz="2400" dirty="0" err="1">
                <a:solidFill>
                  <a:srgbClr val="92D050"/>
                </a:solidFill>
              </a:rPr>
              <a:t>Autostart</a:t>
            </a:r>
            <a:r>
              <a:rPr lang="en-US" sz="2400" dirty="0">
                <a:solidFill>
                  <a:srgbClr val="92D050"/>
                </a:solidFill>
              </a:rPr>
              <a:t> Execution</a:t>
            </a:r>
          </a:p>
          <a:p>
            <a:pPr marL="0" indent="0">
              <a:buNone/>
            </a:pPr>
            <a:r>
              <a:rPr lang="en-US" dirty="0"/>
              <a:t>APT18 uses the following registry key to ensure persistence on the target system.</a:t>
            </a:r>
          </a:p>
          <a:p>
            <a:pPr marL="0" indent="0">
              <a:buNone/>
            </a:pPr>
            <a:r>
              <a:rPr lang="en-US" dirty="0" smtClean="0"/>
              <a:t>HKCU\Software\Microsoft\Windows\</a:t>
            </a:r>
            <a:r>
              <a:rPr lang="en-US" dirty="0" err="1" smtClean="0"/>
              <a:t>CurrentVersion</a:t>
            </a:r>
            <a:r>
              <a:rPr lang="en-US" dirty="0" smtClean="0"/>
              <a:t>\Run</a:t>
            </a:r>
          </a:p>
          <a:p>
            <a:pPr marL="0" indent="0">
              <a:buNone/>
            </a:pPr>
            <a:endParaRPr lang="en-US" dirty="0"/>
          </a:p>
          <a:p>
            <a:r>
              <a:rPr lang="en-US" sz="2400" dirty="0">
                <a:solidFill>
                  <a:srgbClr val="92D050"/>
                </a:solidFill>
              </a:rPr>
              <a:t>Ingress Tool Transfer</a:t>
            </a:r>
          </a:p>
          <a:p>
            <a:pPr marL="0" indent="0">
              <a:buNone/>
            </a:pPr>
            <a:r>
              <a:rPr lang="en-US" dirty="0"/>
              <a:t>The </a:t>
            </a:r>
            <a:r>
              <a:rPr lang="en-US" dirty="0" err="1"/>
              <a:t>Pisloader</a:t>
            </a:r>
            <a:r>
              <a:rPr lang="en-US" dirty="0"/>
              <a:t> malware used by APT18 supports a command called upload. The threat actor can install additional files on the target machine with this command.</a:t>
            </a:r>
          </a:p>
          <a:p>
            <a:pPr marL="0" indent="0">
              <a:buNone/>
            </a:pPr>
            <a:endParaRPr lang="en-US" dirty="0" smtClean="0"/>
          </a:p>
          <a:p>
            <a:pPr marL="0" indent="0">
              <a:buNone/>
            </a:pPr>
            <a:endParaRPr lang="en-US" dirty="0"/>
          </a:p>
          <a:p>
            <a:endParaRPr lang="en-US" dirty="0">
              <a:solidFill>
                <a:srgbClr val="92D050"/>
              </a:solidFill>
            </a:endParaRPr>
          </a:p>
        </p:txBody>
      </p:sp>
    </p:spTree>
    <p:extLst>
      <p:ext uri="{BB962C8B-B14F-4D97-AF65-F5344CB8AC3E}">
        <p14:creationId xmlns:p14="http://schemas.microsoft.com/office/powerpoint/2010/main" val="86018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2979"/>
            <a:ext cx="8596668" cy="5668383"/>
          </a:xfrm>
        </p:spPr>
        <p:txBody>
          <a:bodyPr>
            <a:normAutofit/>
          </a:bodyPr>
          <a:lstStyle/>
          <a:p>
            <a:pPr marL="0" indent="0">
              <a:buNone/>
            </a:pPr>
            <a:r>
              <a:rPr lang="en-US" u="sng" dirty="0">
                <a:hlinkClick r:id="rId2"/>
              </a:rPr>
              <a:t>gh0st RAT</a:t>
            </a:r>
            <a:r>
              <a:rPr lang="en-US" dirty="0"/>
              <a:t> is a </a:t>
            </a:r>
            <a:r>
              <a:rPr lang="en-US" dirty="0" smtClean="0"/>
              <a:t>Trojan remote </a:t>
            </a:r>
            <a:r>
              <a:rPr lang="en-US" dirty="0"/>
              <a:t>access tool (RAT</a:t>
            </a:r>
            <a:r>
              <a:rPr lang="en-US" dirty="0" smtClean="0"/>
              <a:t>)</a:t>
            </a:r>
            <a:r>
              <a:rPr lang="en-US" dirty="0"/>
              <a:t> used on Windows platforms, and has been used to hack into some of the most sensitive computer </a:t>
            </a:r>
            <a:r>
              <a:rPr lang="en-US" dirty="0" smtClean="0"/>
              <a:t>networks. </a:t>
            </a:r>
            <a:r>
              <a:rPr lang="en-US" dirty="0"/>
              <a:t>The source code is public and it has been used by multiple </a:t>
            </a:r>
            <a:r>
              <a:rPr lang="en-US" dirty="0" smtClean="0"/>
              <a:t>groups.</a:t>
            </a:r>
            <a:r>
              <a:rPr lang="en-US" dirty="0"/>
              <a:t> </a:t>
            </a:r>
            <a:endParaRPr lang="en-US" dirty="0" smtClean="0"/>
          </a:p>
          <a:p>
            <a:pPr marL="0" indent="0">
              <a:buNone/>
            </a:pPr>
            <a:endParaRPr lang="en-US" dirty="0" smtClean="0"/>
          </a:p>
          <a:p>
            <a:pPr marL="0" indent="0">
              <a:buNone/>
            </a:pPr>
            <a:r>
              <a:rPr lang="en-US" dirty="0" smtClean="0"/>
              <a:t>Capabilities:</a:t>
            </a:r>
            <a:endParaRPr lang="en-US" dirty="0"/>
          </a:p>
          <a:p>
            <a:pPr marL="0" indent="0">
              <a:buNone/>
            </a:pPr>
            <a:r>
              <a:rPr lang="en-US" dirty="0">
                <a:hlinkClick r:id="rId2"/>
              </a:rPr>
              <a:t>gh0st RAT</a:t>
            </a:r>
            <a:r>
              <a:rPr lang="en-US" dirty="0"/>
              <a:t> has added a Registry Run key to establish </a:t>
            </a:r>
            <a:r>
              <a:rPr lang="en-US" dirty="0" smtClean="0"/>
              <a:t>persistence</a:t>
            </a:r>
          </a:p>
          <a:p>
            <a:pPr marL="0" indent="0">
              <a:buNone/>
            </a:pPr>
            <a:r>
              <a:rPr lang="en-US" dirty="0">
                <a:hlinkClick r:id="rId2"/>
              </a:rPr>
              <a:t>gh0st RAT</a:t>
            </a:r>
            <a:r>
              <a:rPr lang="en-US" dirty="0"/>
              <a:t> is able to open a remote shell to execute commands</a:t>
            </a:r>
            <a:r>
              <a:rPr lang="en-US" dirty="0" smtClean="0"/>
              <a:t>.</a:t>
            </a:r>
            <a:endParaRPr lang="en-US" baseline="30000" dirty="0"/>
          </a:p>
          <a:p>
            <a:pPr marL="0" indent="0">
              <a:buNone/>
            </a:pPr>
            <a:r>
              <a:rPr lang="en-US" dirty="0">
                <a:hlinkClick r:id="rId2"/>
              </a:rPr>
              <a:t>gh0st RAT</a:t>
            </a:r>
            <a:r>
              <a:rPr lang="en-US" dirty="0"/>
              <a:t> is able to wipe event </a:t>
            </a:r>
            <a:r>
              <a:rPr lang="en-US" dirty="0" smtClean="0"/>
              <a:t>logs</a:t>
            </a:r>
          </a:p>
          <a:p>
            <a:pPr marL="0" indent="0">
              <a:buNone/>
            </a:pPr>
            <a:r>
              <a:rPr lang="en-US" dirty="0">
                <a:hlinkClick r:id="rId2"/>
              </a:rPr>
              <a:t>gh0st RAT</a:t>
            </a:r>
            <a:r>
              <a:rPr lang="en-US" dirty="0"/>
              <a:t> can download files to the victim’s </a:t>
            </a:r>
            <a:r>
              <a:rPr lang="en-US" dirty="0" smtClean="0"/>
              <a:t>machine</a:t>
            </a:r>
          </a:p>
          <a:p>
            <a:pPr marL="0" indent="0">
              <a:buNone/>
            </a:pPr>
            <a:r>
              <a:rPr lang="en-US" dirty="0">
                <a:hlinkClick r:id="rId2"/>
              </a:rPr>
              <a:t>gh0st RAT</a:t>
            </a:r>
            <a:r>
              <a:rPr lang="en-US" dirty="0"/>
              <a:t> </a:t>
            </a:r>
            <a:r>
              <a:rPr lang="en-US" dirty="0" smtClean="0"/>
              <a:t>can take </a:t>
            </a:r>
            <a:r>
              <a:rPr lang="en-US" dirty="0"/>
              <a:t>full control of the remote screen on the infected </a:t>
            </a:r>
            <a:r>
              <a:rPr lang="en-US" dirty="0" smtClean="0"/>
              <a:t>bot.</a:t>
            </a:r>
          </a:p>
          <a:p>
            <a:pPr marL="0" indent="0">
              <a:buNone/>
            </a:pPr>
            <a:r>
              <a:rPr lang="en-US" dirty="0">
                <a:hlinkClick r:id="rId2"/>
              </a:rPr>
              <a:t>gh0st RAT </a:t>
            </a:r>
            <a:r>
              <a:rPr lang="en-US" dirty="0" smtClean="0"/>
              <a:t> can provide </a:t>
            </a:r>
            <a:r>
              <a:rPr lang="en-US" dirty="0"/>
              <a:t>live feed of webcam, microphone of infected host.</a:t>
            </a:r>
          </a:p>
          <a:p>
            <a:pPr marL="0" indent="0">
              <a:buNone/>
            </a:pPr>
            <a:r>
              <a:rPr lang="en-US" u="sng" dirty="0">
                <a:hlinkClick r:id="rId2"/>
              </a:rPr>
              <a:t>gh0st RAT</a:t>
            </a:r>
            <a:r>
              <a:rPr lang="en-US" dirty="0"/>
              <a:t> has gathered system architecture, processor, OS configuration, and installed hardware </a:t>
            </a:r>
            <a:r>
              <a:rPr lang="en-US" dirty="0" smtClean="0"/>
              <a:t>information.</a:t>
            </a:r>
            <a:endParaRPr lang="en-US" dirty="0"/>
          </a:p>
          <a:p>
            <a:endParaRPr lang="en-US" dirty="0"/>
          </a:p>
        </p:txBody>
      </p:sp>
    </p:spTree>
    <p:extLst>
      <p:ext uri="{BB962C8B-B14F-4D97-AF65-F5344CB8AC3E}">
        <p14:creationId xmlns:p14="http://schemas.microsoft.com/office/powerpoint/2010/main" val="3183023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442</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APT 18 group</vt:lpstr>
      <vt:lpstr>PowerPoint Presentation</vt:lpstr>
      <vt:lpstr>PowerPoint Presentation</vt:lpstr>
      <vt:lpstr>Operations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 18 group</dc:title>
  <dc:creator>Windows User</dc:creator>
  <cp:lastModifiedBy>Windows User</cp:lastModifiedBy>
  <cp:revision>10</cp:revision>
  <dcterms:created xsi:type="dcterms:W3CDTF">2023-03-09T18:54:05Z</dcterms:created>
  <dcterms:modified xsi:type="dcterms:W3CDTF">2023-03-09T20:35:01Z</dcterms:modified>
</cp:coreProperties>
</file>