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7b3cb0d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7b3cb0d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7b3cb0d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7b3cb0d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7b3cb0d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7b3cb0d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7b3cb0d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7b3cb0d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sz="2850">
                <a:latin typeface="Times New Roman"/>
                <a:ea typeface="Times New Roman"/>
                <a:cs typeface="Times New Roman"/>
                <a:sym typeface="Times New Roman"/>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622725" y="467550"/>
            <a:ext cx="3340800" cy="2104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APT 28 Fancy Bear</a:t>
            </a:r>
            <a:endParaRPr/>
          </a:p>
        </p:txBody>
      </p:sp>
      <p:pic>
        <p:nvPicPr>
          <p:cNvPr id="68" name="Google Shape;68;p13"/>
          <p:cNvPicPr preferRelativeResize="0"/>
          <p:nvPr/>
        </p:nvPicPr>
        <p:blipFill>
          <a:blip r:embed="rId3">
            <a:alphaModFix/>
          </a:blip>
          <a:stretch>
            <a:fillRect/>
          </a:stretch>
        </p:blipFill>
        <p:spPr>
          <a:xfrm>
            <a:off x="5188550" y="235988"/>
            <a:ext cx="2591500" cy="4607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Motives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3271">
                <a:solidFill>
                  <a:srgbClr val="090516"/>
                </a:solidFill>
              </a:rPr>
              <a:t>APT28 focuses on collecting intelligence that would be most useful to a government.</a:t>
            </a:r>
            <a:endParaRPr sz="3271">
              <a:solidFill>
                <a:srgbClr val="090516"/>
              </a:solidFill>
            </a:endParaRPr>
          </a:p>
          <a:p>
            <a:pPr indent="0" lvl="0" marL="0" rtl="0" algn="l">
              <a:spcBef>
                <a:spcPts val="1200"/>
              </a:spcBef>
              <a:spcAft>
                <a:spcPts val="0"/>
              </a:spcAft>
              <a:buNone/>
            </a:pPr>
            <a:r>
              <a:t/>
            </a:r>
            <a:endParaRPr sz="3271">
              <a:solidFill>
                <a:srgbClr val="090516"/>
              </a:solidFill>
            </a:endParaRPr>
          </a:p>
          <a:p>
            <a:pPr indent="0" lvl="0" marL="0" rtl="0" algn="l">
              <a:lnSpc>
                <a:spcPct val="137500"/>
              </a:lnSpc>
              <a:spcBef>
                <a:spcPts val="1200"/>
              </a:spcBef>
              <a:spcAft>
                <a:spcPts val="0"/>
              </a:spcAft>
              <a:buNone/>
            </a:pPr>
            <a:r>
              <a:rPr lang="en" sz="3271">
                <a:solidFill>
                  <a:srgbClr val="090516"/>
                </a:solidFill>
              </a:rPr>
              <a:t>APT28 has been targeting privileged information related to governments, militaries and security organizations that would likely benefit the Russian government.</a:t>
            </a:r>
            <a:endParaRPr sz="3271">
              <a:solidFill>
                <a:srgbClr val="090516"/>
              </a:solidFill>
            </a:endParaRPr>
          </a:p>
          <a:p>
            <a:pPr indent="0" lvl="0" marL="0" rtl="0" algn="l">
              <a:spcBef>
                <a:spcPts val="1200"/>
              </a:spcBef>
              <a:spcAft>
                <a:spcPts val="0"/>
              </a:spcAft>
              <a:buNone/>
            </a:pPr>
            <a:r>
              <a:t/>
            </a:r>
            <a:endParaRPr sz="1100">
              <a:solidFill>
                <a:srgbClr val="000000"/>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Affiliation</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5065">
                <a:solidFill>
                  <a:srgbClr val="090516"/>
                </a:solidFill>
              </a:rPr>
              <a:t>APT28 does not appear to conduct widespread intellectual property theft for economic gain. Instead, APT28 focuses on collecting intelligence that would be most useful to a government.</a:t>
            </a:r>
            <a:endParaRPr sz="5065">
              <a:solidFill>
                <a:srgbClr val="090516"/>
              </a:solidFill>
            </a:endParaRPr>
          </a:p>
          <a:p>
            <a:pPr indent="0" lvl="0" marL="0" rtl="0" algn="l">
              <a:lnSpc>
                <a:spcPct val="137500"/>
              </a:lnSpc>
              <a:spcBef>
                <a:spcPts val="1200"/>
              </a:spcBef>
              <a:spcAft>
                <a:spcPts val="0"/>
              </a:spcAft>
              <a:buNone/>
            </a:pPr>
            <a:r>
              <a:rPr lang="en" sz="5065">
                <a:solidFill>
                  <a:srgbClr val="090516"/>
                </a:solidFill>
              </a:rPr>
              <a:t>In a report published by FireEye analysts they have stated “we also describe several malware samples containing details that indicate that the developers are Russian language speakers operating during business hours that are consistent with the time zone of Russia’s major cities, including Moscow and St. Petersburg.” FireEye analysts also found that APT28 has systematically evolved its malware since 2007, using flexible and lasting platforms indicative of plans for long-term use and sophisticated coding practices that suggest an interest in complicating reverse engineering efforts.</a:t>
            </a:r>
            <a:endParaRPr sz="5065">
              <a:solidFill>
                <a:srgbClr val="090516"/>
              </a:solidFill>
            </a:endParaRPr>
          </a:p>
          <a:p>
            <a:pPr indent="0" lvl="0" marL="0" rtl="0" algn="l">
              <a:spcBef>
                <a:spcPts val="1200"/>
              </a:spcBef>
              <a:spcAft>
                <a:spcPts val="0"/>
              </a:spcAft>
              <a:buNone/>
            </a:pPr>
            <a:r>
              <a:rPr lang="en" sz="5065">
                <a:solidFill>
                  <a:srgbClr val="090516"/>
                </a:solidFill>
              </a:rPr>
              <a:t>They are most likely a russian </a:t>
            </a:r>
            <a:r>
              <a:rPr lang="en" sz="5065">
                <a:solidFill>
                  <a:srgbClr val="090516"/>
                </a:solidFill>
              </a:rPr>
              <a:t>sponsored</a:t>
            </a:r>
            <a:r>
              <a:rPr lang="en" sz="5065">
                <a:solidFill>
                  <a:srgbClr val="090516"/>
                </a:solidFill>
              </a:rPr>
              <a:t> group. They have been operating since 2004</a:t>
            </a:r>
            <a:endParaRPr sz="3315">
              <a:solidFill>
                <a:srgbClr val="090516"/>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Historical Events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1340">
                <a:solidFill>
                  <a:srgbClr val="090516"/>
                </a:solidFill>
              </a:rPr>
              <a:t>U.S. military wives' death threats</a:t>
            </a:r>
            <a:endParaRPr sz="1340">
              <a:solidFill>
                <a:srgbClr val="090516"/>
              </a:solidFill>
            </a:endParaRPr>
          </a:p>
          <a:p>
            <a:pPr indent="457200" lvl="0" marL="0" rtl="0" algn="l">
              <a:lnSpc>
                <a:spcPct val="95000"/>
              </a:lnSpc>
              <a:spcBef>
                <a:spcPts val="1200"/>
              </a:spcBef>
              <a:spcAft>
                <a:spcPts val="0"/>
              </a:spcAft>
              <a:buSzPts val="440"/>
              <a:buNone/>
            </a:pPr>
            <a:r>
              <a:rPr lang="en" sz="1340">
                <a:solidFill>
                  <a:srgbClr val="090516"/>
                </a:solidFill>
              </a:rPr>
              <a:t>Five wives of U.S. military personnel received death threats from a hacker group calling itself "CyberCaliphate", claiming to be an Islamic State affiliate, on February 10, 2015. This was later discovered to have been a false flag attack by Fancy Bear, when the victims' email addresses were found to have been in the Fancy Bear phishing target list. Russian social media trolls have also been known to hype and rumor monger the threat of potential Islamic State terror attacks on U.S. soil in order to sow fear and political tension.</a:t>
            </a:r>
            <a:endParaRPr sz="1340">
              <a:solidFill>
                <a:srgbClr val="090516"/>
              </a:solidFill>
            </a:endParaRPr>
          </a:p>
          <a:p>
            <a:pPr indent="0" lvl="0" marL="0" rtl="0" algn="l">
              <a:lnSpc>
                <a:spcPct val="95000"/>
              </a:lnSpc>
              <a:spcBef>
                <a:spcPts val="1200"/>
              </a:spcBef>
              <a:spcAft>
                <a:spcPts val="0"/>
              </a:spcAft>
              <a:buSzPts val="440"/>
              <a:buNone/>
            </a:pPr>
            <a:r>
              <a:rPr lang="en" sz="1340">
                <a:solidFill>
                  <a:srgbClr val="090516"/>
                </a:solidFill>
                <a:highlight>
                  <a:srgbClr val="FFFFFF"/>
                </a:highlight>
              </a:rPr>
              <a:t>EFF spoof, White House and NATO attack (August 2015)</a:t>
            </a:r>
            <a:endParaRPr sz="1340">
              <a:solidFill>
                <a:srgbClr val="090516"/>
              </a:solidFill>
              <a:highlight>
                <a:srgbClr val="FFFFFF"/>
              </a:highlight>
            </a:endParaRPr>
          </a:p>
          <a:p>
            <a:pPr indent="0" lvl="0" marL="0" rtl="0" algn="l">
              <a:lnSpc>
                <a:spcPct val="95000"/>
              </a:lnSpc>
              <a:spcBef>
                <a:spcPts val="500"/>
              </a:spcBef>
              <a:spcAft>
                <a:spcPts val="0"/>
              </a:spcAft>
              <a:buSzPts val="440"/>
              <a:buNone/>
            </a:pPr>
            <a:r>
              <a:rPr lang="en" sz="1340">
                <a:solidFill>
                  <a:srgbClr val="090516"/>
                </a:solidFill>
                <a:highlight>
                  <a:srgbClr val="FFFFFF"/>
                </a:highlight>
              </a:rPr>
              <a:t>In August 2015, Fancy Bear used a zero-day exploit of Java, spoofing the Electronic Frontier Foundation and launching attacks on the White House and NATO. The hackers used a spear phishing attack, directing emails to the false URL electronicfrontierfoundation.org.</a:t>
            </a:r>
            <a:endParaRPr sz="1340">
              <a:solidFill>
                <a:srgbClr val="090516"/>
              </a:solidFill>
              <a:highlight>
                <a:srgbClr val="FFFFFF"/>
              </a:highlight>
            </a:endParaRPr>
          </a:p>
          <a:p>
            <a:pPr indent="0" lvl="0" marL="0" rtl="0" algn="l">
              <a:lnSpc>
                <a:spcPct val="95000"/>
              </a:lnSpc>
              <a:spcBef>
                <a:spcPts val="500"/>
              </a:spcBef>
              <a:spcAft>
                <a:spcPts val="0"/>
              </a:spcAft>
              <a:buSzPts val="440"/>
              <a:buNone/>
            </a:pPr>
            <a:r>
              <a:t/>
            </a:r>
            <a:endParaRPr sz="1340">
              <a:solidFill>
                <a:srgbClr val="090516"/>
              </a:solidFill>
            </a:endParaRPr>
          </a:p>
          <a:p>
            <a:pPr indent="0" lvl="0" marL="0" rtl="0" algn="l">
              <a:lnSpc>
                <a:spcPct val="95000"/>
              </a:lnSpc>
              <a:spcBef>
                <a:spcPts val="1200"/>
              </a:spcBef>
              <a:spcAft>
                <a:spcPts val="0"/>
              </a:spcAft>
              <a:buSzPts val="440"/>
              <a:buNone/>
            </a:pPr>
            <a:r>
              <a:t/>
            </a:r>
            <a:endParaRPr sz="1340">
              <a:solidFill>
                <a:srgbClr val="090516"/>
              </a:solidFill>
            </a:endParaRPr>
          </a:p>
          <a:p>
            <a:pPr indent="0" lvl="0" marL="0" rtl="0" algn="l">
              <a:lnSpc>
                <a:spcPct val="95000"/>
              </a:lnSpc>
              <a:spcBef>
                <a:spcPts val="1200"/>
              </a:spcBef>
              <a:spcAft>
                <a:spcPts val="1200"/>
              </a:spcAft>
              <a:buSzPts val="440"/>
              <a:buNone/>
            </a:pPr>
            <a:r>
              <a:t/>
            </a:r>
            <a:endParaRPr sz="1340">
              <a:solidFill>
                <a:srgbClr val="09051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Tactics and Techniques</a:t>
            </a:r>
            <a:endParaRPr/>
          </a:p>
        </p:txBody>
      </p:sp>
      <p:sp>
        <p:nvSpPr>
          <p:cNvPr id="92" name="Google Shape;92;p17"/>
          <p:cNvSpPr txBox="1"/>
          <p:nvPr>
            <p:ph idx="1" type="body"/>
          </p:nvPr>
        </p:nvSpPr>
        <p:spPr>
          <a:xfrm>
            <a:off x="471900" y="1721525"/>
            <a:ext cx="8222100" cy="30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n" sz="1126">
                <a:solidFill>
                  <a:srgbClr val="090516"/>
                </a:solidFill>
              </a:rPr>
              <a:t>APT28 is known for its use of advanced malware and hacking techniques to gain access to its targets' networks. In addition to using advanced malware and spear-phishing tactics, the group is also known for using “watering hole” attacks, where it infects websites that are known to be frequented by targets.</a:t>
            </a:r>
            <a:endParaRPr sz="1126">
              <a:solidFill>
                <a:srgbClr val="090516"/>
              </a:solidFill>
            </a:endParaRPr>
          </a:p>
          <a:p>
            <a:pPr indent="0" lvl="0" marL="0" rtl="0" algn="l">
              <a:spcBef>
                <a:spcPts val="1200"/>
              </a:spcBef>
              <a:spcAft>
                <a:spcPts val="0"/>
              </a:spcAft>
              <a:buSzPts val="358"/>
              <a:buNone/>
            </a:pPr>
            <a:r>
              <a:rPr lang="en" sz="1126">
                <a:solidFill>
                  <a:srgbClr val="090516"/>
                </a:solidFill>
              </a:rPr>
              <a:t>In house made software/malware and Techniques used </a:t>
            </a:r>
            <a:endParaRPr sz="1126">
              <a:solidFill>
                <a:srgbClr val="090516"/>
              </a:solidFill>
            </a:endParaRPr>
          </a:p>
          <a:p>
            <a:pPr indent="0" lvl="0" marL="0" rtl="0" algn="l">
              <a:spcBef>
                <a:spcPts val="1200"/>
              </a:spcBef>
              <a:spcAft>
                <a:spcPts val="0"/>
              </a:spcAft>
              <a:buSzPts val="358"/>
              <a:buNone/>
            </a:pPr>
            <a:r>
              <a:rPr lang="en" sz="1126">
                <a:solidFill>
                  <a:srgbClr val="090516"/>
                </a:solidFill>
              </a:rPr>
              <a:t>LoJax- Boot or Logon Autostart Execution: Registry Run Keys / Startup Folder, Hide Artifacts: NTFS File Attributes, Modify Registry, Pre-OS Boot: System Firmware, Rootkit</a:t>
            </a:r>
            <a:endParaRPr sz="1126">
              <a:solidFill>
                <a:srgbClr val="090516"/>
              </a:solidFill>
            </a:endParaRPr>
          </a:p>
          <a:p>
            <a:pPr indent="0" lvl="0" marL="0" rtl="0" algn="l">
              <a:spcBef>
                <a:spcPts val="1200"/>
              </a:spcBef>
              <a:spcAft>
                <a:spcPts val="0"/>
              </a:spcAft>
              <a:buSzPts val="358"/>
              <a:buNone/>
            </a:pPr>
            <a:r>
              <a:rPr lang="en" sz="1126">
                <a:solidFill>
                  <a:srgbClr val="090516"/>
                </a:solidFill>
              </a:rPr>
              <a:t>Certutil-Deobfuscate/Decode Files or Information, Ingress Tool Transfer, Subvert Trust Controls: Install Root Certificat</a:t>
            </a:r>
            <a:r>
              <a:rPr lang="en" sz="1126">
                <a:solidFill>
                  <a:srgbClr val="090516"/>
                </a:solidFill>
              </a:rPr>
              <a:t>e</a:t>
            </a:r>
            <a:endParaRPr sz="1126">
              <a:solidFill>
                <a:srgbClr val="090516"/>
              </a:solidFill>
            </a:endParaRPr>
          </a:p>
          <a:p>
            <a:pPr indent="0" lvl="0" marL="0" rtl="0" algn="l">
              <a:spcBef>
                <a:spcPts val="1200"/>
              </a:spcBef>
              <a:spcAft>
                <a:spcPts val="1200"/>
              </a:spcAft>
              <a:buSzPts val="358"/>
              <a:buNone/>
            </a:pPr>
            <a:r>
              <a:rPr lang="en" sz="1126">
                <a:solidFill>
                  <a:srgbClr val="090516"/>
                </a:solidFill>
              </a:rPr>
              <a:t>CHOPSTICK- Application Layer Protocol: Web Protocols, Application Layer Protocol: Mail Protocols, Command and Scripting Interpreter, Communication Through Removable Media, Dynamic Resolution: Domain Generation Algorithms, Encrypted Channel: Asymmetric Cryptography, Encrypted Channel: Symmetric Cryptography, Fallback Channels, File and Directory Discovery, Ingress Tool Transfer, Input Capture: Keylogging, Modify Registry, Proxy: Internal Proxy, Query Registry, Replication Through Removable Media, Screen Capture, Software Discovery: Security Software Discovery, Virtualization/Sandbox Evasion</a:t>
            </a:r>
            <a:endParaRPr sz="1126">
              <a:solidFill>
                <a:srgbClr val="09051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