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jYOMVBSQAxQTDr+bcXZuHj/B0+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9"/>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9"/>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9"/>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9"/>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76" name="Shape 76"/>
        <p:cNvGrpSpPr/>
        <p:nvPr/>
      </p:nvGrpSpPr>
      <p:grpSpPr>
        <a:xfrm>
          <a:off x="0" y="0"/>
          <a:ext cx="0" cy="0"/>
          <a:chOff x="0" y="0"/>
          <a:chExt cx="0" cy="0"/>
        </a:xfrm>
      </p:grpSpPr>
      <p:pic>
        <p:nvPicPr>
          <p:cNvPr descr="Celestia-R1---OverlayContentHD.png" id="77" name="Google Shape;77;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8"/>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18"/>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4" name="Shape 84"/>
        <p:cNvGrpSpPr/>
        <p:nvPr/>
      </p:nvGrpSpPr>
      <p:grpSpPr>
        <a:xfrm>
          <a:off x="0" y="0"/>
          <a:ext cx="0" cy="0"/>
          <a:chOff x="0" y="0"/>
          <a:chExt cx="0" cy="0"/>
        </a:xfrm>
      </p:grpSpPr>
      <p:pic>
        <p:nvPicPr>
          <p:cNvPr descr="Celestia-R1---OverlayContentHD.png" id="85" name="Google Shape;85;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9"/>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91" name="Shape 91"/>
        <p:cNvGrpSpPr/>
        <p:nvPr/>
      </p:nvGrpSpPr>
      <p:grpSpPr>
        <a:xfrm>
          <a:off x="0" y="0"/>
          <a:ext cx="0" cy="0"/>
          <a:chOff x="0" y="0"/>
          <a:chExt cx="0" cy="0"/>
        </a:xfrm>
      </p:grpSpPr>
      <p:pic>
        <p:nvPicPr>
          <p:cNvPr descr="Celestia-R1---OverlayContentHD.png" id="92" name="Google Shape;92;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20"/>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4" name="Google Shape;94;p20"/>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5" name="Google Shape;95;p20"/>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20"/>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1" name="Shape 101"/>
        <p:cNvGrpSpPr/>
        <p:nvPr/>
      </p:nvGrpSpPr>
      <p:grpSpPr>
        <a:xfrm>
          <a:off x="0" y="0"/>
          <a:ext cx="0" cy="0"/>
          <a:chOff x="0" y="0"/>
          <a:chExt cx="0" cy="0"/>
        </a:xfrm>
      </p:grpSpPr>
      <p:pic>
        <p:nvPicPr>
          <p:cNvPr descr="Celestia-R1---OverlayContentHD.png" id="102" name="Google Shape;102;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21"/>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08" name="Shape 108"/>
        <p:cNvGrpSpPr/>
        <p:nvPr/>
      </p:nvGrpSpPr>
      <p:grpSpPr>
        <a:xfrm>
          <a:off x="0" y="0"/>
          <a:ext cx="0" cy="0"/>
          <a:chOff x="0" y="0"/>
          <a:chExt cx="0" cy="0"/>
        </a:xfrm>
      </p:grpSpPr>
      <p:pic>
        <p:nvPicPr>
          <p:cNvPr descr="Celestia-R1---OverlayContentHD.png" id="109" name="Google Shape;109;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22"/>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1" name="Google Shape;111;p22"/>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2" name="Google Shape;112;p22"/>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22"/>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18" name="Shape 118"/>
        <p:cNvGrpSpPr/>
        <p:nvPr/>
      </p:nvGrpSpPr>
      <p:grpSpPr>
        <a:xfrm>
          <a:off x="0" y="0"/>
          <a:ext cx="0" cy="0"/>
          <a:chOff x="0" y="0"/>
          <a:chExt cx="0" cy="0"/>
        </a:xfrm>
      </p:grpSpPr>
      <p:pic>
        <p:nvPicPr>
          <p:cNvPr descr="Celestia-R1---OverlayContentHD.png" id="119" name="Google Shape;119;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23"/>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23"/>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6" name="Shape 126"/>
        <p:cNvGrpSpPr/>
        <p:nvPr/>
      </p:nvGrpSpPr>
      <p:grpSpPr>
        <a:xfrm>
          <a:off x="0" y="0"/>
          <a:ext cx="0" cy="0"/>
          <a:chOff x="0" y="0"/>
          <a:chExt cx="0" cy="0"/>
        </a:xfrm>
      </p:grpSpPr>
      <p:pic>
        <p:nvPicPr>
          <p:cNvPr descr="Celestia-R1---OverlayContentHD.png" id="127" name="Google Shape;127;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24"/>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2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25"/>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5"/>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8" name="Shape 18"/>
        <p:cNvGrpSpPr/>
        <p:nvPr/>
      </p:nvGrpSpPr>
      <p:grpSpPr>
        <a:xfrm>
          <a:off x="0" y="0"/>
          <a:ext cx="0" cy="0"/>
          <a:chOff x="0" y="0"/>
          <a:chExt cx="0" cy="0"/>
        </a:xfrm>
      </p:grpSpPr>
      <p:pic>
        <p:nvPicPr>
          <p:cNvPr descr="Celestia-R1---OverlayContentHD.png" id="19" name="Google Shape;19;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1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5" name="Shape 25"/>
        <p:cNvGrpSpPr/>
        <p:nvPr/>
      </p:nvGrpSpPr>
      <p:grpSpPr>
        <a:xfrm>
          <a:off x="0" y="0"/>
          <a:ext cx="0" cy="0"/>
          <a:chOff x="0" y="0"/>
          <a:chExt cx="0" cy="0"/>
        </a:xfrm>
      </p:grpSpPr>
      <p:pic>
        <p:nvPicPr>
          <p:cNvPr descr="Celestia-R1---OverlayContentHD.png" id="26" name="Google Shape;26;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11"/>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2" name="Shape 32"/>
        <p:cNvGrpSpPr/>
        <p:nvPr/>
      </p:nvGrpSpPr>
      <p:grpSpPr>
        <a:xfrm>
          <a:off x="0" y="0"/>
          <a:ext cx="0" cy="0"/>
          <a:chOff x="0" y="0"/>
          <a:chExt cx="0" cy="0"/>
        </a:xfrm>
      </p:grpSpPr>
      <p:pic>
        <p:nvPicPr>
          <p:cNvPr descr="Celestia-R1---OverlayContentHD.png" id="33" name="Google Shape;33;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1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12"/>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13"/>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13"/>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13"/>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pic>
        <p:nvPicPr>
          <p:cNvPr descr="Celestia-R1---OverlayContentHD.png" id="50" name="Google Shape;50;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1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5" name="Shape 55"/>
        <p:cNvGrpSpPr/>
        <p:nvPr/>
      </p:nvGrpSpPr>
      <p:grpSpPr>
        <a:xfrm>
          <a:off x="0" y="0"/>
          <a:ext cx="0" cy="0"/>
          <a:chOff x="0" y="0"/>
          <a:chExt cx="0" cy="0"/>
        </a:xfrm>
      </p:grpSpPr>
      <p:pic>
        <p:nvPicPr>
          <p:cNvPr descr="Celestia-R1---OverlayContentHD.png" id="56" name="Google Shape;56;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16"/>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16"/>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7"/>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17"/>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8"/>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5500"/>
              <a:buFont typeface="Calibri"/>
              <a:buNone/>
            </a:pPr>
            <a:r>
              <a:rPr b="1" lang="en-US" sz="5500">
                <a:solidFill>
                  <a:schemeClr val="dk1"/>
                </a:solidFill>
              </a:rPr>
              <a:t>APT 32</a:t>
            </a:r>
            <a:br>
              <a:rPr b="1" lang="en-US" sz="5500">
                <a:solidFill>
                  <a:schemeClr val="dk1"/>
                </a:solidFill>
              </a:rPr>
            </a:br>
            <a:r>
              <a:rPr b="1" lang="en-US" sz="5500">
                <a:solidFill>
                  <a:schemeClr val="dk1"/>
                </a:solidFill>
              </a:rPr>
              <a:t>OCEAN BUFFALO</a:t>
            </a:r>
            <a:endParaRPr b="1" sz="5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5000"/>
              <a:buFont typeface="Calibri"/>
              <a:buNone/>
            </a:pPr>
            <a:r>
              <a:rPr b="1" lang="en-US" sz="5000">
                <a:solidFill>
                  <a:schemeClr val="dk1"/>
                </a:solidFill>
              </a:rPr>
              <a:t>MOTIVES</a:t>
            </a:r>
            <a:endParaRPr b="1" sz="5000">
              <a:solidFill>
                <a:schemeClr val="dk1"/>
              </a:solidFill>
            </a:endParaRPr>
          </a:p>
        </p:txBody>
      </p:sp>
      <p:sp>
        <p:nvSpPr>
          <p:cNvPr id="150" name="Google Shape;150;p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spcBef>
                <a:spcPts val="0"/>
              </a:spcBef>
              <a:spcAft>
                <a:spcPts val="0"/>
              </a:spcAft>
              <a:buSzPct val="100000"/>
              <a:buNone/>
            </a:pPr>
            <a:r>
              <a:rPr lang="en-US" sz="4500"/>
              <a:t>The group has targeted multiple private sector industries as well as foreign governments, dissidents, and journalists with a strong focus on Southeast Asian countries like Vietnam, the Philippines, Laos, and Cambodia. They have extensively used strategic web compromises to compromise victims.</a:t>
            </a:r>
            <a:endParaRPr/>
          </a:p>
          <a:p>
            <a:pPr indent="-188595" lvl="0" marL="285750" rtl="0" algn="l">
              <a:spcBef>
                <a:spcPts val="1000"/>
              </a:spcBef>
              <a:spcAft>
                <a:spcPts val="0"/>
              </a:spcAft>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5000"/>
              <a:buFont typeface="Calibri"/>
              <a:buNone/>
            </a:pPr>
            <a:r>
              <a:rPr b="1" lang="en-US" sz="5000">
                <a:solidFill>
                  <a:schemeClr val="dk1"/>
                </a:solidFill>
              </a:rPr>
              <a:t>AFFILIATION</a:t>
            </a:r>
            <a:endParaRPr b="1" sz="5000">
              <a:solidFill>
                <a:schemeClr val="dk1"/>
              </a:solidFill>
            </a:endParaRPr>
          </a:p>
        </p:txBody>
      </p:sp>
      <p:sp>
        <p:nvSpPr>
          <p:cNvPr id="156" name="Google Shape;156;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fontScale="92500"/>
          </a:bodyPr>
          <a:lstStyle/>
          <a:p>
            <a:pPr indent="0" lvl="0" marL="0" rtl="0" algn="l">
              <a:spcBef>
                <a:spcPts val="0"/>
              </a:spcBef>
              <a:spcAft>
                <a:spcPts val="0"/>
              </a:spcAft>
              <a:buSzPct val="100000"/>
              <a:buNone/>
            </a:pPr>
            <a:r>
              <a:rPr lang="en-US" sz="4400"/>
              <a:t>It is a suspected Vietnam-based threat group that has been active since at least 2014.</a:t>
            </a:r>
            <a:endParaRPr/>
          </a:p>
          <a:p>
            <a:pPr indent="0" lvl="0" marL="0" rtl="0" algn="l">
              <a:spcBef>
                <a:spcPts val="1000"/>
              </a:spcBef>
              <a:spcAft>
                <a:spcPts val="0"/>
              </a:spcAft>
              <a:buSzPct val="100000"/>
              <a:buNone/>
            </a:pPr>
            <a:r>
              <a:rPr lang="en-US" sz="4400"/>
              <a:t>State-Sponsered: Vietnam</a:t>
            </a:r>
            <a:endParaRPr/>
          </a:p>
          <a:p>
            <a:pPr indent="0" lvl="0" marL="0" rtl="0" algn="l">
              <a:spcBef>
                <a:spcPts val="1000"/>
              </a:spcBef>
              <a:spcAft>
                <a:spcPts val="0"/>
              </a:spcAft>
              <a:buSzPct val="100000"/>
              <a:buNone/>
            </a:pPr>
            <a:r>
              <a:rPr b="1" lang="en-US" sz="4400">
                <a:solidFill>
                  <a:schemeClr val="dk1"/>
                </a:solidFill>
              </a:rPr>
              <a:t>Associated Groups: </a:t>
            </a:r>
            <a:r>
              <a:rPr lang="en-US" sz="4400"/>
              <a:t>SeaLotus, OceanLotus, APT-C-00</a:t>
            </a:r>
            <a:endParaRPr/>
          </a:p>
          <a:p>
            <a:pPr indent="-27304" lvl="0" marL="285750" rtl="0" algn="l">
              <a:spcBef>
                <a:spcPts val="1000"/>
              </a:spcBef>
              <a:spcAft>
                <a:spcPts val="0"/>
              </a:spcAft>
              <a:buSzPct val="100000"/>
              <a:buNone/>
            </a:pPr>
            <a:r>
              <a:t/>
            </a:r>
            <a:endParaRPr sz="4400"/>
          </a:p>
          <a:p>
            <a:pPr indent="-180022" lvl="0" marL="285750" rtl="0" algn="l">
              <a:spcBef>
                <a:spcPts val="1000"/>
              </a:spcBef>
              <a:spcAft>
                <a:spcPts val="0"/>
              </a:spcAft>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5500"/>
              <a:buFont typeface="Calibri"/>
              <a:buNone/>
            </a:pPr>
            <a:r>
              <a:rPr b="1" lang="en-US" sz="5500">
                <a:solidFill>
                  <a:schemeClr val="dk1"/>
                </a:solidFill>
              </a:rPr>
              <a:t>HISTORICAL EVENTS</a:t>
            </a:r>
            <a:endParaRPr b="1" sz="5500">
              <a:solidFill>
                <a:schemeClr val="dk1"/>
              </a:solidFill>
            </a:endParaRPr>
          </a:p>
        </p:txBody>
      </p:sp>
      <p:sp>
        <p:nvSpPr>
          <p:cNvPr id="162" name="Google Shape;162;p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400"/>
              <a:buChar char="•"/>
            </a:pPr>
            <a:r>
              <a:rPr lang="en-US" sz="2400"/>
              <a:t>On April 22, 2020, FireEye reported Ocean Buffalo as carrying out a series of intrusion campaigns </a:t>
            </a:r>
            <a:r>
              <a:rPr b="1" lang="en-US" sz="2400">
                <a:solidFill>
                  <a:schemeClr val="dk1"/>
                </a:solidFill>
              </a:rPr>
              <a:t>against Chinese targets </a:t>
            </a:r>
            <a:r>
              <a:rPr lang="en-US" sz="2400"/>
              <a:t>designed to collect intelligence on the COVID-19 crisis. Its reporting indicates between January and April 2020 Ocean Buffalo </a:t>
            </a:r>
            <a:r>
              <a:rPr b="1" lang="en-US" sz="2400">
                <a:solidFill>
                  <a:schemeClr val="dk1"/>
                </a:solidFill>
              </a:rPr>
              <a:t>targeted China’s Ministry of Emergency Management and the Wuhan provincial government </a:t>
            </a:r>
            <a:r>
              <a:rPr lang="en-US" sz="2400"/>
              <a:t>with </a:t>
            </a:r>
            <a:r>
              <a:rPr b="1" lang="en-US" sz="2400">
                <a:solidFill>
                  <a:schemeClr val="dk1"/>
                </a:solidFill>
              </a:rPr>
              <a:t>spear phishing</a:t>
            </a:r>
            <a:r>
              <a:rPr lang="en-US" sz="2400">
                <a:solidFill>
                  <a:schemeClr val="dk1"/>
                </a:solidFill>
              </a:rPr>
              <a:t> </a:t>
            </a:r>
            <a:r>
              <a:rPr lang="en-US" sz="2400"/>
              <a:t>attacks. </a:t>
            </a:r>
            <a:endParaRPr/>
          </a:p>
          <a:p>
            <a:pPr indent="-285750" lvl="0" marL="285750" rtl="0" algn="l">
              <a:spcBef>
                <a:spcPts val="1000"/>
              </a:spcBef>
              <a:spcAft>
                <a:spcPts val="0"/>
              </a:spcAft>
              <a:buSzPts val="2400"/>
              <a:buChar char="•"/>
            </a:pPr>
            <a:r>
              <a:rPr lang="en-US" sz="2400"/>
              <a:t>Also Kaspersky Labs published the details of a long-term campaign they dubbed </a:t>
            </a:r>
            <a:r>
              <a:rPr b="1" lang="en-US" sz="2400">
                <a:solidFill>
                  <a:schemeClr val="dk1"/>
                </a:solidFill>
              </a:rPr>
              <a:t>“PhantomLance“. </a:t>
            </a:r>
            <a:r>
              <a:rPr lang="en-US" sz="2400"/>
              <a:t>The campaign presents as an espionage campaign targeting Android users in Asia. A </a:t>
            </a:r>
            <a:r>
              <a:rPr b="1" lang="en-US" sz="2400">
                <a:solidFill>
                  <a:schemeClr val="dk1"/>
                </a:solidFill>
              </a:rPr>
              <a:t>spyware</a:t>
            </a:r>
            <a:r>
              <a:rPr lang="en-US" sz="2400"/>
              <a:t> unique to this effort is distributed in various applications through online app marketplaces and was even observed in the Google Play official marketplace, as well as third-party stores like APKpure. The campaign was first spotted last year, but Kaspersky determined it has been ongoing since at least 2016.</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5500"/>
              <a:buFont typeface="Calibri"/>
              <a:buNone/>
            </a:pPr>
            <a:r>
              <a:rPr b="1" lang="en-US" sz="5500">
                <a:solidFill>
                  <a:schemeClr val="dk1"/>
                </a:solidFill>
              </a:rPr>
              <a:t>TACTICS</a:t>
            </a:r>
            <a:endParaRPr b="1" sz="5500">
              <a:solidFill>
                <a:schemeClr val="dk1"/>
              </a:solidFill>
            </a:endParaRPr>
          </a:p>
        </p:txBody>
      </p:sp>
      <p:sp>
        <p:nvSpPr>
          <p:cNvPr id="168" name="Google Shape;168;p5"/>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4000"/>
              <a:buNone/>
            </a:pPr>
            <a:r>
              <a:rPr lang="en-US" sz="4000"/>
              <a:t>They are known to employ a wide range of Tactics, Techniques, and Procedures (TTPs), to include the use of both custom and off-the-shelf tools as well as the distribution of malware via Strategic Web Compromise (SWC) operations and spear phishing emails containing malicious attachments.</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685800" y="0"/>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5500"/>
              <a:buFont typeface="Calibri"/>
              <a:buNone/>
            </a:pPr>
            <a:r>
              <a:rPr b="1" lang="en-US" sz="5500">
                <a:solidFill>
                  <a:schemeClr val="dk1"/>
                </a:solidFill>
              </a:rPr>
              <a:t>TECHNIQUES</a:t>
            </a:r>
            <a:endParaRPr/>
          </a:p>
        </p:txBody>
      </p:sp>
      <p:sp>
        <p:nvSpPr>
          <p:cNvPr id="174" name="Google Shape;174;p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fontScale="25000" lnSpcReduction="20000"/>
          </a:bodyPr>
          <a:lstStyle/>
          <a:p>
            <a:pPr indent="-285750" lvl="0" marL="285750" rtl="0" algn="l">
              <a:spcBef>
                <a:spcPts val="0"/>
              </a:spcBef>
              <a:spcAft>
                <a:spcPts val="0"/>
              </a:spcAft>
              <a:buSzPct val="100000"/>
              <a:buChar char="•"/>
            </a:pPr>
            <a:r>
              <a:rPr b="1" lang="en-US" sz="8000">
                <a:solidFill>
                  <a:schemeClr val="dk1"/>
                </a:solidFill>
              </a:rPr>
              <a:t>Spear phishing</a:t>
            </a:r>
            <a:endParaRPr/>
          </a:p>
          <a:p>
            <a:pPr indent="0" lvl="0" marL="0" rtl="0" algn="l">
              <a:spcBef>
                <a:spcPts val="1000"/>
              </a:spcBef>
              <a:spcAft>
                <a:spcPts val="0"/>
              </a:spcAft>
              <a:buSzPct val="100000"/>
              <a:buNone/>
            </a:pPr>
            <a:r>
              <a:rPr lang="en-US" sz="8000"/>
              <a:t> 	Spear-phishing is a type of phishing attack that targets specific individuals or organizations 	typically through malicious emails. The 	goal of spear phishing is to steal sensitive 	information such as login credentials or infect the targets’ device with malware.</a:t>
            </a:r>
            <a:endParaRPr/>
          </a:p>
          <a:p>
            <a:pPr indent="0" lvl="0" marL="0" rtl="0" algn="l">
              <a:spcBef>
                <a:spcPts val="1000"/>
              </a:spcBef>
              <a:spcAft>
                <a:spcPts val="0"/>
              </a:spcAft>
              <a:buSzPct val="100000"/>
              <a:buNone/>
            </a:pPr>
            <a:r>
              <a:rPr lang="en-US" sz="8000"/>
              <a:t>	Spear phishers carefully research their targets, so the attack appears to be from trusted 	senders in the targets’ life. A spear phishing 	email uses social engineering techniques to 	urge the victim to click on a malicious link or attachment. Once the victim completes 	the 	intended action, the attacker can steal the credentials of a targeted legitimate user and 	enter a network undetected.</a:t>
            </a:r>
            <a:endParaRPr/>
          </a:p>
          <a:p>
            <a:pPr indent="-285750" lvl="0" marL="285750" rtl="0" algn="l">
              <a:spcBef>
                <a:spcPts val="1000"/>
              </a:spcBef>
              <a:spcAft>
                <a:spcPts val="0"/>
              </a:spcAft>
              <a:buSzPct val="100000"/>
              <a:buChar char="•"/>
            </a:pPr>
            <a:r>
              <a:rPr b="1" lang="en-US" sz="8000">
                <a:solidFill>
                  <a:schemeClr val="dk1"/>
                </a:solidFill>
              </a:rPr>
              <a:t>Spyware</a:t>
            </a:r>
            <a:endParaRPr/>
          </a:p>
          <a:p>
            <a:pPr indent="0" lvl="0" marL="0" rtl="0" algn="l">
              <a:spcBef>
                <a:spcPts val="1000"/>
              </a:spcBef>
              <a:spcAft>
                <a:spcPts val="0"/>
              </a:spcAft>
              <a:buSzPct val="100000"/>
              <a:buNone/>
            </a:pPr>
            <a:r>
              <a:rPr lang="en-US" sz="8000"/>
              <a:t>	It is a sort of malware that is intended to access and damage your computer. Spyware 	captures information about users, such 	as their routines, surfing history, and personal 	identity data. Attackers then sell your information to advertisers or data companies, 	steal 	your bank account details, or steal your identity. Both adware and spyware are 	types 	of 	unwanted software.</a:t>
            </a:r>
            <a:endParaRPr/>
          </a:p>
          <a:p>
            <a:pPr indent="0" lvl="0" marL="0" rtl="0" algn="l">
              <a:spcBef>
                <a:spcPts val="1000"/>
              </a:spcBef>
              <a:spcAft>
                <a:spcPts val="0"/>
              </a:spcAft>
              <a:buSzPct val="100000"/>
              <a:buNone/>
            </a:pPr>
            <a:r>
              <a:rPr lang="en-US" sz="8000"/>
              <a:t>	The most popular ways spyware can infiltrate a computer include clicking a prompt or pop-	up, 	downloading software from an untrustworthy source, or pirating media such as 	movies, 	music, or games. Once installed, the spyware monitors the user’s 	activity to 	track 	and sell user online activity data, capture credit card or bank account information, 	or 	steal an identity.</a:t>
            </a:r>
            <a:endParaRPr/>
          </a:p>
          <a:p>
            <a:pPr indent="0" lvl="0" marL="0" rtl="0" algn="l">
              <a:spcBef>
                <a:spcPts val="1000"/>
              </a:spcBef>
              <a:spcAft>
                <a:spcPts val="0"/>
              </a:spcAft>
              <a:buSzPct val="100000"/>
              <a:buNone/>
            </a:pPr>
            <a:r>
              <a:t/>
            </a:r>
            <a:endParaRPr sz="8000"/>
          </a:p>
          <a:p>
            <a:pPr indent="-257175" lvl="0" marL="285750" rtl="0" algn="l">
              <a:spcBef>
                <a:spcPts val="1000"/>
              </a:spcBef>
              <a:spcAft>
                <a:spcPts val="0"/>
              </a:spcAft>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idx="1" type="body"/>
          </p:nvPr>
        </p:nvSpPr>
        <p:spPr>
          <a:xfrm>
            <a:off x="685801" y="609601"/>
            <a:ext cx="10131425" cy="2528046"/>
          </a:xfrm>
          <a:prstGeom prst="rect">
            <a:avLst/>
          </a:prstGeom>
          <a:noFill/>
          <a:ln>
            <a:noFill/>
          </a:ln>
        </p:spPr>
        <p:txBody>
          <a:bodyPr anchorCtr="0" anchor="ctr" bIns="45700" lIns="91425" spcFirstLastPara="1" rIns="91425" wrap="square" tIns="45700">
            <a:normAutofit/>
          </a:bodyPr>
          <a:lstStyle/>
          <a:p>
            <a:pPr indent="-158750" lvl="0" marL="285750" rtl="0" algn="l">
              <a:spcBef>
                <a:spcPts val="0"/>
              </a:spcBef>
              <a:spcAft>
                <a:spcPts val="0"/>
              </a:spcAft>
              <a:buSzPts val="2000"/>
              <a:buNone/>
            </a:pPr>
            <a:r>
              <a:t/>
            </a:r>
            <a:endParaRPr sz="2000"/>
          </a:p>
          <a:p>
            <a:pPr indent="-285750" lvl="0" marL="285750" rtl="0" algn="l">
              <a:spcBef>
                <a:spcPts val="1000"/>
              </a:spcBef>
              <a:spcAft>
                <a:spcPts val="0"/>
              </a:spcAft>
              <a:buSzPts val="2000"/>
              <a:buChar char="•"/>
            </a:pPr>
            <a:r>
              <a:rPr b="1" lang="en-US" sz="2000">
                <a:solidFill>
                  <a:schemeClr val="dk1"/>
                </a:solidFill>
              </a:rPr>
              <a:t>Strategic Web Compromise (SWC) operations:</a:t>
            </a:r>
            <a:endParaRPr/>
          </a:p>
          <a:p>
            <a:pPr indent="0" lvl="0" marL="0" rtl="0" algn="l">
              <a:spcBef>
                <a:spcPts val="1000"/>
              </a:spcBef>
              <a:spcAft>
                <a:spcPts val="0"/>
              </a:spcAft>
              <a:buSzPts val="2000"/>
              <a:buNone/>
            </a:pPr>
            <a:r>
              <a:rPr lang="en-US" sz="2000"/>
              <a:t>	The process of selecting websites to compromise was initially dubbed “strategic web 	compromises.” Attackers insert an exploit into the selected sites. Once targeted victims visit 	the compromised site, the exploit takes advantage of software vulnerabilities, either old or 	new, to drop malware.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2023-03-09T14:11:35Z</dcterms:created>
  <dc:creator>Admin</dc:creator>
</cp:coreProperties>
</file>