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Roboto"/>
      <p:regular r:id="rId14"/>
      <p:bold r:id="rId15"/>
      <p:italic r:id="rId16"/>
      <p:boldItalic r:id="rId17"/>
    </p:embeddedFont>
    <p:embeddedFont>
      <p:font typeface="Roboto Medium"/>
      <p:regular r:id="rId18"/>
      <p:bold r:id="rId19"/>
      <p:italic r:id="rId20"/>
      <p:boldItalic r:id="rId21"/>
    </p:embeddedFont>
    <p:embeddedFont>
      <p:font typeface="Merriweather"/>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Medium-italic.fntdata"/><Relationship Id="rId22" Type="http://schemas.openxmlformats.org/officeDocument/2006/relationships/font" Target="fonts/Merriweather-regular.fntdata"/><Relationship Id="rId21" Type="http://schemas.openxmlformats.org/officeDocument/2006/relationships/font" Target="fonts/RobotoMedium-boldItalic.fntdata"/><Relationship Id="rId24" Type="http://schemas.openxmlformats.org/officeDocument/2006/relationships/font" Target="fonts/Merriweather-italic.fntdata"/><Relationship Id="rId23" Type="http://schemas.openxmlformats.org/officeDocument/2006/relationships/font" Target="fonts/Merriweather-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Merriweather-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font" Target="fonts/Roboto-bold.fntdata"/><Relationship Id="rId14" Type="http://schemas.openxmlformats.org/officeDocument/2006/relationships/font" Target="fonts/Roboto-regular.fntdata"/><Relationship Id="rId17" Type="http://schemas.openxmlformats.org/officeDocument/2006/relationships/font" Target="fonts/Roboto-boldItalic.fntdata"/><Relationship Id="rId16" Type="http://schemas.openxmlformats.org/officeDocument/2006/relationships/font" Target="fonts/Roboto-italic.fntdata"/><Relationship Id="rId19" Type="http://schemas.openxmlformats.org/officeDocument/2006/relationships/font" Target="fonts/RobotoMedium-bold.fntdata"/><Relationship Id="rId18" Type="http://schemas.openxmlformats.org/officeDocument/2006/relationships/font" Target="fonts/RobotoMedium-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217e6fe927c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217e6fe927c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217e6fe927c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217e6fe927c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217e6fe927c_0_6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217e6fe927c_0_6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17e6fe927c_0_6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17e6fe927c_0_6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17e6fe927c_0_6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17e6fe927c_0_6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17e6fe927c_0_6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17e6fe927c_0_6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17e6fe927c_0_6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17e6fe927c_0_6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3127500" cy="18291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p:spPr>
        <p:txBody>
          <a:bodyPr anchorCtr="0" anchor="ctr"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311300" y="500925"/>
            <a:ext cx="3704400" cy="2049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311700" y="4521400"/>
            <a:ext cx="7979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pic>
        <p:nvPicPr>
          <p:cNvPr id="64" name="Google Shape;64;p13"/>
          <p:cNvPicPr preferRelativeResize="0"/>
          <p:nvPr/>
        </p:nvPicPr>
        <p:blipFill>
          <a:blip r:embed="rId3">
            <a:alphaModFix/>
          </a:blip>
          <a:stretch>
            <a:fillRect/>
          </a:stretch>
        </p:blipFill>
        <p:spPr>
          <a:xfrm>
            <a:off x="0" y="45325"/>
            <a:ext cx="5077800" cy="367294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4"/>
          <p:cNvSpPr txBox="1"/>
          <p:nvPr>
            <p:ph type="title"/>
          </p:nvPr>
        </p:nvSpPr>
        <p:spPr>
          <a:xfrm rot="-988523">
            <a:off x="232433" y="2307957"/>
            <a:ext cx="3706586" cy="2509026"/>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b="1" lang="es" sz="3000">
                <a:solidFill>
                  <a:srgbClr val="FFFFFF"/>
                </a:solidFill>
              </a:rPr>
              <a:t>TURLA</a:t>
            </a:r>
            <a:endParaRPr b="1" sz="3000">
              <a:solidFill>
                <a:srgbClr val="FFFFFF"/>
              </a:solidFill>
            </a:endParaRPr>
          </a:p>
        </p:txBody>
      </p:sp>
      <p:sp>
        <p:nvSpPr>
          <p:cNvPr id="70" name="Google Shape;70;p14"/>
          <p:cNvSpPr txBox="1"/>
          <p:nvPr>
            <p:ph idx="1" type="body"/>
          </p:nvPr>
        </p:nvSpPr>
        <p:spPr>
          <a:xfrm>
            <a:off x="4644675" y="500925"/>
            <a:ext cx="4166400" cy="4098600"/>
          </a:xfrm>
          <a:prstGeom prst="rect">
            <a:avLst/>
          </a:prstGeom>
        </p:spPr>
        <p:txBody>
          <a:bodyPr anchorCtr="0" anchor="ctr" bIns="91425" lIns="91425" spcFirstLastPara="1" rIns="91425" wrap="square" tIns="91425">
            <a:noAutofit/>
          </a:bodyPr>
          <a:lstStyle/>
          <a:p>
            <a:pPr indent="0" lvl="0" marL="0" rtl="0" algn="ctr">
              <a:spcBef>
                <a:spcPts val="0"/>
              </a:spcBef>
              <a:spcAft>
                <a:spcPts val="1200"/>
              </a:spcAft>
              <a:buNone/>
            </a:pPr>
            <a:r>
              <a:rPr lang="es" sz="1700">
                <a:solidFill>
                  <a:srgbClr val="39434C"/>
                </a:solidFill>
                <a:highlight>
                  <a:srgbClr val="FFFFFF"/>
                </a:highlight>
                <a:latin typeface="Roboto Medium"/>
                <a:ea typeface="Roboto Medium"/>
                <a:cs typeface="Roboto Medium"/>
                <a:sym typeface="Roboto Medium"/>
              </a:rPr>
              <a:t>Turla is a Russian-based threat group that has infected victims in over 45 countries, spanning a range of industries including government, embassies, military, education, research and pharmaceutical companies since 2004. Heightened activity was seen in mid-2015. Also is known for conducting watering hole and spearphishing campaigns and leveraging in-house tools and malware. Turla’s espionage platform is mainly used against Windows machines, but has also been seen used against macOS and Linux machines.</a:t>
            </a:r>
            <a:endParaRPr sz="2300">
              <a:latin typeface="Roboto Medium"/>
              <a:ea typeface="Roboto Medium"/>
              <a:cs typeface="Roboto Medium"/>
              <a:sym typeface="Roboto Medium"/>
            </a:endParaRPr>
          </a:p>
        </p:txBody>
      </p:sp>
      <p:pic>
        <p:nvPicPr>
          <p:cNvPr id="71" name="Google Shape;71;p14"/>
          <p:cNvPicPr preferRelativeResize="0"/>
          <p:nvPr/>
        </p:nvPicPr>
        <p:blipFill>
          <a:blip r:embed="rId3">
            <a:alphaModFix/>
          </a:blip>
          <a:stretch>
            <a:fillRect/>
          </a:stretch>
        </p:blipFill>
        <p:spPr>
          <a:xfrm>
            <a:off x="1096350" y="402575"/>
            <a:ext cx="1978750" cy="143130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5"/>
          <p:cNvSpPr txBox="1"/>
          <p:nvPr>
            <p:ph type="title"/>
          </p:nvPr>
        </p:nvSpPr>
        <p:spPr>
          <a:xfrm rot="-942200">
            <a:off x="1270324" y="3020736"/>
            <a:ext cx="3706543"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s" sz="3000"/>
              <a:t>MOTIVES</a:t>
            </a:r>
            <a:endParaRPr b="1" sz="3000"/>
          </a:p>
        </p:txBody>
      </p:sp>
      <p:sp>
        <p:nvSpPr>
          <p:cNvPr id="77" name="Google Shape;77;p15"/>
          <p:cNvSpPr txBox="1"/>
          <p:nvPr>
            <p:ph idx="1" type="body"/>
          </p:nvPr>
        </p:nvSpPr>
        <p:spPr>
          <a:xfrm>
            <a:off x="4307400" y="0"/>
            <a:ext cx="4836600" cy="5143500"/>
          </a:xfrm>
          <a:prstGeom prst="rect">
            <a:avLst/>
          </a:prstGeom>
        </p:spPr>
        <p:txBody>
          <a:bodyPr anchorCtr="0" anchor="ctr" bIns="91425" lIns="91425" spcFirstLastPara="1" rIns="91425" wrap="square" tIns="91425">
            <a:normAutofit fontScale="47500"/>
          </a:bodyPr>
          <a:lstStyle/>
          <a:p>
            <a:pPr indent="0" lvl="0" marL="0" rtl="0" algn="ctr">
              <a:spcBef>
                <a:spcPts val="0"/>
              </a:spcBef>
              <a:spcAft>
                <a:spcPts val="0"/>
              </a:spcAft>
              <a:buNone/>
            </a:pPr>
            <a:r>
              <a:rPr lang="es" sz="2483">
                <a:solidFill>
                  <a:schemeClr val="dk1"/>
                </a:solidFill>
                <a:highlight>
                  <a:schemeClr val="lt1"/>
                </a:highlight>
                <a:latin typeface="Roboto Medium"/>
                <a:ea typeface="Roboto Medium"/>
                <a:cs typeface="Roboto Medium"/>
                <a:sym typeface="Roboto Medium"/>
              </a:rPr>
              <a:t>The motives of the Turla APT group are believed to be primarily related to cyber espionage and intelligence gathering. The group has been known to target government organizations, military and intelligence agencies, diplomatic missions, research and educational institutions, and other high-profile targets in order to gain access to sensitive information.</a:t>
            </a:r>
            <a:endParaRPr sz="2483">
              <a:solidFill>
                <a:schemeClr val="dk1"/>
              </a:solidFill>
              <a:highlight>
                <a:schemeClr val="lt1"/>
              </a:highlight>
              <a:latin typeface="Roboto Medium"/>
              <a:ea typeface="Roboto Medium"/>
              <a:cs typeface="Roboto Medium"/>
              <a:sym typeface="Roboto Medium"/>
            </a:endParaRPr>
          </a:p>
          <a:p>
            <a:pPr indent="0" lvl="0" marL="0" rtl="0" algn="ctr">
              <a:spcBef>
                <a:spcPts val="1500"/>
              </a:spcBef>
              <a:spcAft>
                <a:spcPts val="0"/>
              </a:spcAft>
              <a:buNone/>
            </a:pPr>
            <a:r>
              <a:rPr lang="es" sz="2483">
                <a:solidFill>
                  <a:schemeClr val="dk1"/>
                </a:solidFill>
                <a:highlight>
                  <a:schemeClr val="lt1"/>
                </a:highlight>
                <a:latin typeface="Roboto Medium"/>
                <a:ea typeface="Roboto Medium"/>
                <a:cs typeface="Roboto Medium"/>
                <a:sym typeface="Roboto Medium"/>
              </a:rPr>
              <a:t>Turla activities are believed to be state-sponsored, with many experts pointing to Russia as the likely sponsor. The group's targets and techniques suggest that its primary objectives are related to intelligence gathering and national security, rather than financial gain.</a:t>
            </a:r>
            <a:endParaRPr sz="2483">
              <a:solidFill>
                <a:schemeClr val="dk1"/>
              </a:solidFill>
              <a:highlight>
                <a:schemeClr val="lt1"/>
              </a:highlight>
              <a:latin typeface="Roboto Medium"/>
              <a:ea typeface="Roboto Medium"/>
              <a:cs typeface="Roboto Medium"/>
              <a:sym typeface="Roboto Medium"/>
            </a:endParaRPr>
          </a:p>
          <a:p>
            <a:pPr indent="0" lvl="0" marL="0" rtl="0" algn="ctr">
              <a:spcBef>
                <a:spcPts val="1500"/>
              </a:spcBef>
              <a:spcAft>
                <a:spcPts val="0"/>
              </a:spcAft>
              <a:buNone/>
            </a:pPr>
            <a:r>
              <a:rPr lang="es" sz="2483">
                <a:solidFill>
                  <a:schemeClr val="dk1"/>
                </a:solidFill>
                <a:highlight>
                  <a:schemeClr val="lt1"/>
                </a:highlight>
                <a:latin typeface="Roboto Medium"/>
                <a:ea typeface="Roboto Medium"/>
                <a:cs typeface="Roboto Medium"/>
                <a:sym typeface="Roboto Medium"/>
              </a:rPr>
              <a:t>Turla APT is known for its long-term, strategic campaigns, often lasting for years, suggesting that the group is patient and willing to invest significant resources in order to achieve its objectives. The group's operations are highly targeted and often involve the use of advanced techniques and custom malware, suggesting that it has access to significant resources and expertise.</a:t>
            </a:r>
            <a:endParaRPr sz="2483">
              <a:solidFill>
                <a:schemeClr val="dk1"/>
              </a:solidFill>
              <a:highlight>
                <a:schemeClr val="lt1"/>
              </a:highlight>
              <a:latin typeface="Roboto Medium"/>
              <a:ea typeface="Roboto Medium"/>
              <a:cs typeface="Roboto Medium"/>
              <a:sym typeface="Roboto Medium"/>
            </a:endParaRPr>
          </a:p>
          <a:p>
            <a:pPr indent="0" lvl="0" marL="0" rtl="0" algn="ctr">
              <a:spcBef>
                <a:spcPts val="1500"/>
              </a:spcBef>
              <a:spcAft>
                <a:spcPts val="0"/>
              </a:spcAft>
              <a:buNone/>
            </a:pPr>
            <a:r>
              <a:rPr lang="es" sz="2483">
                <a:solidFill>
                  <a:schemeClr val="dk1"/>
                </a:solidFill>
                <a:highlight>
                  <a:schemeClr val="lt1"/>
                </a:highlight>
                <a:latin typeface="Roboto Medium"/>
                <a:ea typeface="Roboto Medium"/>
                <a:cs typeface="Roboto Medium"/>
                <a:sym typeface="Roboto Medium"/>
              </a:rPr>
              <a:t>Overall, the motives of the Turla APT group appear to be related to espionage and national security objectives, rather than financial gain or other more typical cybercriminal motivations.</a:t>
            </a:r>
            <a:endParaRPr sz="2483">
              <a:solidFill>
                <a:schemeClr val="dk1"/>
              </a:solidFill>
              <a:highlight>
                <a:schemeClr val="lt1"/>
              </a:highlight>
              <a:latin typeface="Roboto Medium"/>
              <a:ea typeface="Roboto Medium"/>
              <a:cs typeface="Roboto Medium"/>
              <a:sym typeface="Roboto Medium"/>
            </a:endParaRPr>
          </a:p>
          <a:p>
            <a:pPr indent="0" lvl="0" marL="0" rtl="0" algn="l">
              <a:spcBef>
                <a:spcPts val="0"/>
              </a:spcBef>
              <a:spcAft>
                <a:spcPts val="1200"/>
              </a:spcAft>
              <a:buNone/>
            </a:pPr>
            <a:r>
              <a:t/>
            </a:r>
            <a:endParaRPr/>
          </a:p>
        </p:txBody>
      </p:sp>
      <p:pic>
        <p:nvPicPr>
          <p:cNvPr id="78" name="Google Shape;78;p15"/>
          <p:cNvPicPr preferRelativeResize="0"/>
          <p:nvPr/>
        </p:nvPicPr>
        <p:blipFill>
          <a:blip r:embed="rId3">
            <a:alphaModFix/>
          </a:blip>
          <a:stretch>
            <a:fillRect/>
          </a:stretch>
        </p:blipFill>
        <p:spPr>
          <a:xfrm>
            <a:off x="1096350" y="402575"/>
            <a:ext cx="1978750" cy="143130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6"/>
          <p:cNvSpPr txBox="1"/>
          <p:nvPr>
            <p:ph type="title"/>
          </p:nvPr>
        </p:nvSpPr>
        <p:spPr>
          <a:xfrm rot="-923165">
            <a:off x="997510" y="3091829"/>
            <a:ext cx="3706439" cy="2508831"/>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s" sz="3000"/>
              <a:t>AFFILIATION</a:t>
            </a:r>
            <a:endParaRPr b="1" sz="3000"/>
          </a:p>
        </p:txBody>
      </p:sp>
      <p:sp>
        <p:nvSpPr>
          <p:cNvPr id="84" name="Google Shape;84;p16"/>
          <p:cNvSpPr txBox="1"/>
          <p:nvPr>
            <p:ph idx="1" type="body"/>
          </p:nvPr>
        </p:nvSpPr>
        <p:spPr>
          <a:xfrm>
            <a:off x="4644675" y="500925"/>
            <a:ext cx="4166400" cy="4098600"/>
          </a:xfrm>
          <a:prstGeom prst="rect">
            <a:avLst/>
          </a:prstGeom>
        </p:spPr>
        <p:txBody>
          <a:bodyPr anchorCtr="0" anchor="ctr" bIns="91425" lIns="91425" spcFirstLastPara="1" rIns="91425" wrap="square" tIns="91425">
            <a:normAutofit lnSpcReduction="20000"/>
          </a:bodyPr>
          <a:lstStyle/>
          <a:p>
            <a:pPr indent="0" lvl="0" marL="0" rtl="0" algn="ctr">
              <a:spcBef>
                <a:spcPts val="0"/>
              </a:spcBef>
              <a:spcAft>
                <a:spcPts val="0"/>
              </a:spcAft>
              <a:buNone/>
            </a:pPr>
            <a:r>
              <a:rPr lang="es" sz="1400">
                <a:solidFill>
                  <a:schemeClr val="dk1"/>
                </a:solidFill>
                <a:highlight>
                  <a:schemeClr val="lt1"/>
                </a:highlight>
                <a:latin typeface="Roboto Medium"/>
                <a:ea typeface="Roboto Medium"/>
                <a:cs typeface="Roboto Medium"/>
                <a:sym typeface="Roboto Medium"/>
              </a:rPr>
              <a:t>The exact affiliation of the Turla APT group is not known with certainty, but it is widely believed to be connected to the Russian government. Several security researchers and government agencies, including the US Department of Homeland Security and the UK National Cyber Security Centre, have linked the group to Russia's intelligence services.</a:t>
            </a:r>
            <a:endParaRPr sz="1400">
              <a:solidFill>
                <a:schemeClr val="dk1"/>
              </a:solidFill>
              <a:highlight>
                <a:schemeClr val="lt1"/>
              </a:highlight>
              <a:latin typeface="Roboto Medium"/>
              <a:ea typeface="Roboto Medium"/>
              <a:cs typeface="Roboto Medium"/>
              <a:sym typeface="Roboto Medium"/>
            </a:endParaRPr>
          </a:p>
          <a:p>
            <a:pPr indent="0" lvl="0" marL="0" rtl="0" algn="ctr">
              <a:spcBef>
                <a:spcPts val="1500"/>
              </a:spcBef>
              <a:spcAft>
                <a:spcPts val="0"/>
              </a:spcAft>
              <a:buNone/>
            </a:pPr>
            <a:r>
              <a:rPr lang="es" sz="1400">
                <a:solidFill>
                  <a:schemeClr val="dk1"/>
                </a:solidFill>
                <a:highlight>
                  <a:schemeClr val="lt1"/>
                </a:highlight>
                <a:latin typeface="Roboto Medium"/>
                <a:ea typeface="Roboto Medium"/>
                <a:cs typeface="Roboto Medium"/>
                <a:sym typeface="Roboto Medium"/>
              </a:rPr>
              <a:t>Turla APT's targets and techniques suggest that the group is focused on gathering intelligence and conducting espionage operations against foreign governments and organizations. The group's operations are highly sophisticated and targeted, suggesting that it has significant resources and expertise at its disposal.</a:t>
            </a:r>
            <a:endParaRPr sz="1400">
              <a:solidFill>
                <a:schemeClr val="dk1"/>
              </a:solidFill>
              <a:highlight>
                <a:schemeClr val="lt1"/>
              </a:highlight>
              <a:latin typeface="Roboto Medium"/>
              <a:ea typeface="Roboto Medium"/>
              <a:cs typeface="Roboto Medium"/>
              <a:sym typeface="Roboto Medium"/>
            </a:endParaRPr>
          </a:p>
          <a:p>
            <a:pPr indent="0" lvl="0" marL="0" rtl="0" algn="l">
              <a:spcBef>
                <a:spcPts val="1500"/>
              </a:spcBef>
              <a:spcAft>
                <a:spcPts val="1200"/>
              </a:spcAft>
              <a:buNone/>
            </a:pPr>
            <a:r>
              <a:t/>
            </a:r>
            <a:endParaRPr/>
          </a:p>
        </p:txBody>
      </p:sp>
      <p:pic>
        <p:nvPicPr>
          <p:cNvPr id="85" name="Google Shape;85;p16"/>
          <p:cNvPicPr preferRelativeResize="0"/>
          <p:nvPr/>
        </p:nvPicPr>
        <p:blipFill>
          <a:blip r:embed="rId3">
            <a:alphaModFix/>
          </a:blip>
          <a:stretch>
            <a:fillRect/>
          </a:stretch>
        </p:blipFill>
        <p:spPr>
          <a:xfrm>
            <a:off x="1096350" y="402575"/>
            <a:ext cx="1978750" cy="143130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7"/>
          <p:cNvSpPr txBox="1"/>
          <p:nvPr>
            <p:ph type="title"/>
          </p:nvPr>
        </p:nvSpPr>
        <p:spPr>
          <a:xfrm rot="-954036">
            <a:off x="432117" y="3118796"/>
            <a:ext cx="4584822" cy="2508878"/>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s"/>
              <a:t>HISTORICAL EVENTS</a:t>
            </a:r>
            <a:endParaRPr b="1"/>
          </a:p>
        </p:txBody>
      </p:sp>
      <p:sp>
        <p:nvSpPr>
          <p:cNvPr id="91" name="Google Shape;91;p17"/>
          <p:cNvSpPr txBox="1"/>
          <p:nvPr>
            <p:ph idx="1" type="body"/>
          </p:nvPr>
        </p:nvSpPr>
        <p:spPr>
          <a:xfrm>
            <a:off x="4307400" y="-75"/>
            <a:ext cx="4836600" cy="5143500"/>
          </a:xfrm>
          <a:prstGeom prst="rect">
            <a:avLst/>
          </a:prstGeom>
        </p:spPr>
        <p:txBody>
          <a:bodyPr anchorCtr="0" anchor="ctr" bIns="91425" lIns="91425" spcFirstLastPara="1" rIns="91425" wrap="square" tIns="91425">
            <a:normAutofit/>
          </a:bodyPr>
          <a:lstStyle/>
          <a:p>
            <a:pPr indent="0" lvl="0" marL="457200" rtl="0" algn="ctr">
              <a:spcBef>
                <a:spcPts val="1500"/>
              </a:spcBef>
              <a:spcAft>
                <a:spcPts val="0"/>
              </a:spcAft>
              <a:buNone/>
            </a:pPr>
            <a:r>
              <a:rPr lang="es" u="sng">
                <a:solidFill>
                  <a:schemeClr val="dk1"/>
                </a:solidFill>
                <a:highlight>
                  <a:schemeClr val="lt1"/>
                </a:highlight>
                <a:latin typeface="Roboto Medium"/>
                <a:ea typeface="Roboto Medium"/>
                <a:cs typeface="Roboto Medium"/>
                <a:sym typeface="Roboto Medium"/>
              </a:rPr>
              <a:t>Red October Campaign:</a:t>
            </a:r>
            <a:r>
              <a:rPr lang="es">
                <a:solidFill>
                  <a:schemeClr val="dk1"/>
                </a:solidFill>
                <a:highlight>
                  <a:schemeClr val="lt1"/>
                </a:highlight>
                <a:latin typeface="Roboto Medium"/>
                <a:ea typeface="Roboto Medium"/>
                <a:cs typeface="Roboto Medium"/>
                <a:sym typeface="Roboto Medium"/>
              </a:rPr>
              <a:t> In 2013, researchers at Kaspersky Lab discovered a cyber espionage campaign that they dubbed "Red October," which was later linked to Turla APT. The campaign targeted governments, embassies, and scientific research organizations in several countries, with a particular focus on Eastern Europe and Central Asia.</a:t>
            </a:r>
            <a:endParaRPr>
              <a:solidFill>
                <a:schemeClr val="dk1"/>
              </a:solidFill>
              <a:highlight>
                <a:schemeClr val="lt1"/>
              </a:highlight>
              <a:latin typeface="Roboto Medium"/>
              <a:ea typeface="Roboto Medium"/>
              <a:cs typeface="Roboto Medium"/>
              <a:sym typeface="Roboto Medium"/>
            </a:endParaRPr>
          </a:p>
          <a:p>
            <a:pPr indent="0" lvl="0" marL="457200" rtl="0" algn="ctr">
              <a:spcBef>
                <a:spcPts val="1500"/>
              </a:spcBef>
              <a:spcAft>
                <a:spcPts val="0"/>
              </a:spcAft>
              <a:buNone/>
            </a:pPr>
            <a:r>
              <a:rPr lang="es" u="sng">
                <a:solidFill>
                  <a:schemeClr val="dk1"/>
                </a:solidFill>
                <a:highlight>
                  <a:schemeClr val="lt1"/>
                </a:highlight>
                <a:latin typeface="Roboto Medium"/>
                <a:ea typeface="Roboto Medium"/>
                <a:cs typeface="Roboto Medium"/>
                <a:sym typeface="Roboto Medium"/>
              </a:rPr>
              <a:t>Moonlight Maze:</a:t>
            </a:r>
            <a:r>
              <a:rPr lang="es">
                <a:solidFill>
                  <a:schemeClr val="dk1"/>
                </a:solidFill>
                <a:highlight>
                  <a:schemeClr val="lt1"/>
                </a:highlight>
                <a:latin typeface="Roboto Medium"/>
                <a:ea typeface="Roboto Medium"/>
                <a:cs typeface="Roboto Medium"/>
                <a:sym typeface="Roboto Medium"/>
              </a:rPr>
              <a:t> In the late 1990s, a cyber espionage campaign known as "Moonlight Maze" targeted US military and government networks, as well as academic institutions and defense contractors. While the origins of the campaign were never definitively determined, some researchers have linked it to Turla APT.</a:t>
            </a:r>
            <a:endParaRPr>
              <a:solidFill>
                <a:srgbClr val="D1D5DB"/>
              </a:solidFill>
              <a:highlight>
                <a:srgbClr val="444654"/>
              </a:highlight>
              <a:latin typeface="Roboto Medium"/>
              <a:ea typeface="Roboto Medium"/>
              <a:cs typeface="Roboto Medium"/>
              <a:sym typeface="Roboto Medium"/>
            </a:endParaRPr>
          </a:p>
          <a:p>
            <a:pPr indent="0" lvl="0" marL="457200" rtl="0" algn="l">
              <a:spcBef>
                <a:spcPts val="1500"/>
              </a:spcBef>
              <a:spcAft>
                <a:spcPts val="0"/>
              </a:spcAft>
              <a:buNone/>
            </a:pPr>
            <a:r>
              <a:t/>
            </a:r>
            <a:endParaRPr sz="1200">
              <a:solidFill>
                <a:srgbClr val="D1D5DB"/>
              </a:solidFill>
              <a:highlight>
                <a:srgbClr val="444654"/>
              </a:highlight>
            </a:endParaRPr>
          </a:p>
          <a:p>
            <a:pPr indent="0" lvl="0" marL="0" rtl="0" algn="l">
              <a:spcBef>
                <a:spcPts val="0"/>
              </a:spcBef>
              <a:spcAft>
                <a:spcPts val="1200"/>
              </a:spcAft>
              <a:buNone/>
            </a:pPr>
            <a:r>
              <a:t/>
            </a:r>
            <a:endParaRPr/>
          </a:p>
        </p:txBody>
      </p:sp>
      <p:pic>
        <p:nvPicPr>
          <p:cNvPr id="92" name="Google Shape;92;p17"/>
          <p:cNvPicPr preferRelativeResize="0"/>
          <p:nvPr/>
        </p:nvPicPr>
        <p:blipFill>
          <a:blip r:embed="rId3">
            <a:alphaModFix/>
          </a:blip>
          <a:stretch>
            <a:fillRect/>
          </a:stretch>
        </p:blipFill>
        <p:spPr>
          <a:xfrm>
            <a:off x="1096350" y="402575"/>
            <a:ext cx="1978750" cy="143130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8"/>
          <p:cNvSpPr txBox="1"/>
          <p:nvPr>
            <p:ph idx="1" type="body"/>
          </p:nvPr>
        </p:nvSpPr>
        <p:spPr>
          <a:xfrm>
            <a:off x="4307400" y="0"/>
            <a:ext cx="4836600" cy="5143500"/>
          </a:xfrm>
          <a:prstGeom prst="rect">
            <a:avLst/>
          </a:prstGeom>
        </p:spPr>
        <p:txBody>
          <a:bodyPr anchorCtr="0" anchor="ctr" bIns="91425" lIns="91425" spcFirstLastPara="1" rIns="91425" wrap="square" tIns="91425">
            <a:noAutofit/>
          </a:bodyPr>
          <a:lstStyle/>
          <a:p>
            <a:pPr indent="0" lvl="0" marL="457200" rtl="0" algn="ctr">
              <a:spcBef>
                <a:spcPts val="1500"/>
              </a:spcBef>
              <a:spcAft>
                <a:spcPts val="0"/>
              </a:spcAft>
              <a:buNone/>
            </a:pPr>
            <a:r>
              <a:rPr lang="es" u="sng">
                <a:solidFill>
                  <a:schemeClr val="dk1"/>
                </a:solidFill>
                <a:highlight>
                  <a:schemeClr val="lt1"/>
                </a:highlight>
                <a:latin typeface="Roboto Medium"/>
                <a:ea typeface="Roboto Medium"/>
                <a:cs typeface="Roboto Medium"/>
                <a:sym typeface="Roboto Medium"/>
              </a:rPr>
              <a:t>Waterbug Campaign:</a:t>
            </a:r>
            <a:r>
              <a:rPr lang="es">
                <a:solidFill>
                  <a:schemeClr val="dk1"/>
                </a:solidFill>
                <a:highlight>
                  <a:schemeClr val="lt1"/>
                </a:highlight>
                <a:latin typeface="Roboto Medium"/>
                <a:ea typeface="Roboto Medium"/>
                <a:cs typeface="Roboto Medium"/>
                <a:sym typeface="Roboto Medium"/>
              </a:rPr>
              <a:t> In 2018, Symantec researchers identified a new cyber espionage campaign that they dubbed "Waterbug," which they linked to Turla APT. The campaign targeted government and military organizations in Europe and the Middle East, using custom malware and highly targeted spear-phishing attacks.</a:t>
            </a:r>
            <a:endParaRPr>
              <a:solidFill>
                <a:schemeClr val="dk1"/>
              </a:solidFill>
              <a:highlight>
                <a:schemeClr val="lt1"/>
              </a:highlight>
              <a:latin typeface="Roboto Medium"/>
              <a:ea typeface="Roboto Medium"/>
              <a:cs typeface="Roboto Medium"/>
              <a:sym typeface="Roboto Medium"/>
            </a:endParaRPr>
          </a:p>
          <a:p>
            <a:pPr indent="0" lvl="0" marL="457200" rtl="0" algn="ctr">
              <a:spcBef>
                <a:spcPts val="1500"/>
              </a:spcBef>
              <a:spcAft>
                <a:spcPts val="0"/>
              </a:spcAft>
              <a:buNone/>
            </a:pPr>
            <a:r>
              <a:rPr lang="es" u="sng">
                <a:solidFill>
                  <a:schemeClr val="dk1"/>
                </a:solidFill>
                <a:highlight>
                  <a:schemeClr val="lt1"/>
                </a:highlight>
                <a:latin typeface="Roboto Medium"/>
                <a:ea typeface="Roboto Medium"/>
                <a:cs typeface="Roboto Medium"/>
                <a:sym typeface="Roboto Medium"/>
              </a:rPr>
              <a:t>Crutch Campaign</a:t>
            </a:r>
            <a:r>
              <a:rPr lang="es">
                <a:solidFill>
                  <a:schemeClr val="dk1"/>
                </a:solidFill>
                <a:highlight>
                  <a:schemeClr val="lt1"/>
                </a:highlight>
                <a:latin typeface="Roboto Medium"/>
                <a:ea typeface="Roboto Medium"/>
                <a:cs typeface="Roboto Medium"/>
                <a:sym typeface="Roboto Medium"/>
              </a:rPr>
              <a:t>: In 2015, researchers at Kaspersky Lab identified a new cyber espionage campaign that they dubbed "Crutch," which they also linked to Turla APT. The campaign targeted governments and military organizations in Europe and the Middle East, using highly targeted spear-phishing emails to deliver malware to victims.</a:t>
            </a:r>
            <a:endParaRPr>
              <a:solidFill>
                <a:schemeClr val="dk1"/>
              </a:solidFill>
              <a:highlight>
                <a:schemeClr val="lt1"/>
              </a:highlight>
              <a:latin typeface="Roboto Medium"/>
              <a:ea typeface="Roboto Medium"/>
              <a:cs typeface="Roboto Medium"/>
              <a:sym typeface="Roboto Medium"/>
            </a:endParaRPr>
          </a:p>
          <a:p>
            <a:pPr indent="0" lvl="0" marL="457200" rtl="0" algn="ctr">
              <a:spcBef>
                <a:spcPts val="1500"/>
              </a:spcBef>
              <a:spcAft>
                <a:spcPts val="0"/>
              </a:spcAft>
              <a:buNone/>
            </a:pPr>
            <a:r>
              <a:rPr lang="es" u="sng">
                <a:solidFill>
                  <a:schemeClr val="dk1"/>
                </a:solidFill>
                <a:highlight>
                  <a:schemeClr val="lt1"/>
                </a:highlight>
                <a:latin typeface="Roboto Medium"/>
                <a:ea typeface="Roboto Medium"/>
                <a:cs typeface="Roboto Medium"/>
                <a:sym typeface="Roboto Medium"/>
              </a:rPr>
              <a:t>OilRig Campaign:</a:t>
            </a:r>
            <a:r>
              <a:rPr lang="es">
                <a:solidFill>
                  <a:schemeClr val="dk1"/>
                </a:solidFill>
                <a:highlight>
                  <a:schemeClr val="lt1"/>
                </a:highlight>
                <a:latin typeface="Roboto Medium"/>
                <a:ea typeface="Roboto Medium"/>
                <a:cs typeface="Roboto Medium"/>
                <a:sym typeface="Roboto Medium"/>
              </a:rPr>
              <a:t> In 2017, researchers at FireEye identified a new cyber espionage campaign that they dubbed "OilRig," which they linked to Turla APT. The campaign targeted organizations in the Middle East, using highly targeted spear-phishing attacks and custom malware to gain access to sensitive data.</a:t>
            </a:r>
            <a:endParaRPr sz="1400">
              <a:solidFill>
                <a:schemeClr val="dk1"/>
              </a:solidFill>
              <a:highlight>
                <a:schemeClr val="lt1"/>
              </a:highlight>
              <a:latin typeface="Roboto Medium"/>
              <a:ea typeface="Roboto Medium"/>
              <a:cs typeface="Roboto Medium"/>
              <a:sym typeface="Roboto Medium"/>
            </a:endParaRPr>
          </a:p>
        </p:txBody>
      </p:sp>
      <p:sp>
        <p:nvSpPr>
          <p:cNvPr id="98" name="Google Shape;98;p18"/>
          <p:cNvSpPr txBox="1"/>
          <p:nvPr>
            <p:ph type="title"/>
          </p:nvPr>
        </p:nvSpPr>
        <p:spPr>
          <a:xfrm rot="-954036">
            <a:off x="432117" y="3118796"/>
            <a:ext cx="4584822" cy="2508878"/>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s"/>
              <a:t>HISTORICAL EVENTS</a:t>
            </a:r>
            <a:endParaRPr b="1"/>
          </a:p>
        </p:txBody>
      </p:sp>
      <p:pic>
        <p:nvPicPr>
          <p:cNvPr id="99" name="Google Shape;99;p18"/>
          <p:cNvPicPr preferRelativeResize="0"/>
          <p:nvPr/>
        </p:nvPicPr>
        <p:blipFill>
          <a:blip r:embed="rId3">
            <a:alphaModFix/>
          </a:blip>
          <a:stretch>
            <a:fillRect/>
          </a:stretch>
        </p:blipFill>
        <p:spPr>
          <a:xfrm>
            <a:off x="1096350" y="402575"/>
            <a:ext cx="1978750" cy="143130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9"/>
          <p:cNvSpPr txBox="1"/>
          <p:nvPr>
            <p:ph type="title"/>
          </p:nvPr>
        </p:nvSpPr>
        <p:spPr>
          <a:xfrm rot="-985071">
            <a:off x="225756" y="3248433"/>
            <a:ext cx="4557737" cy="618638"/>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s" sz="2200"/>
              <a:t>TACTICS AND TECHNIQUES</a:t>
            </a:r>
            <a:endParaRPr b="1" sz="2200"/>
          </a:p>
        </p:txBody>
      </p:sp>
      <p:sp>
        <p:nvSpPr>
          <p:cNvPr id="105" name="Google Shape;105;p19"/>
          <p:cNvSpPr txBox="1"/>
          <p:nvPr>
            <p:ph idx="1" type="body"/>
          </p:nvPr>
        </p:nvSpPr>
        <p:spPr>
          <a:xfrm>
            <a:off x="4264275" y="0"/>
            <a:ext cx="4879800" cy="5143500"/>
          </a:xfrm>
          <a:prstGeom prst="rect">
            <a:avLst/>
          </a:prstGeom>
        </p:spPr>
        <p:txBody>
          <a:bodyPr anchorCtr="0" anchor="ctr" bIns="91425" lIns="91425" spcFirstLastPara="1" rIns="91425" wrap="square" tIns="91425">
            <a:normAutofit/>
          </a:bodyPr>
          <a:lstStyle/>
          <a:p>
            <a:pPr indent="0" lvl="0" marL="457200" rtl="0" algn="ctr">
              <a:spcBef>
                <a:spcPts val="1500"/>
              </a:spcBef>
              <a:spcAft>
                <a:spcPts val="0"/>
              </a:spcAft>
              <a:buNone/>
            </a:pPr>
            <a:r>
              <a:rPr lang="es" sz="1400" u="sng">
                <a:solidFill>
                  <a:schemeClr val="dk1"/>
                </a:solidFill>
                <a:highlight>
                  <a:schemeClr val="lt1"/>
                </a:highlight>
                <a:latin typeface="Roboto Medium"/>
                <a:ea typeface="Roboto Medium"/>
                <a:cs typeface="Roboto Medium"/>
                <a:sym typeface="Roboto Medium"/>
              </a:rPr>
              <a:t>Watering Hole Attacks:</a:t>
            </a:r>
            <a:r>
              <a:rPr lang="es" sz="1400">
                <a:solidFill>
                  <a:schemeClr val="dk1"/>
                </a:solidFill>
                <a:highlight>
                  <a:schemeClr val="lt1"/>
                </a:highlight>
                <a:latin typeface="Roboto Medium"/>
                <a:ea typeface="Roboto Medium"/>
                <a:cs typeface="Roboto Medium"/>
                <a:sym typeface="Roboto Medium"/>
              </a:rPr>
              <a:t> Turla APT has been known to compromise legitimate websites that are likely to be visited by its targets, infecting them with malware that can then be used to gain access to their systems.</a:t>
            </a:r>
            <a:endParaRPr sz="1400">
              <a:solidFill>
                <a:schemeClr val="dk1"/>
              </a:solidFill>
              <a:highlight>
                <a:schemeClr val="lt1"/>
              </a:highlight>
              <a:latin typeface="Roboto Medium"/>
              <a:ea typeface="Roboto Medium"/>
              <a:cs typeface="Roboto Medium"/>
              <a:sym typeface="Roboto Medium"/>
            </a:endParaRPr>
          </a:p>
          <a:p>
            <a:pPr indent="0" lvl="0" marL="457200" rtl="0" algn="ctr">
              <a:spcBef>
                <a:spcPts val="1500"/>
              </a:spcBef>
              <a:spcAft>
                <a:spcPts val="0"/>
              </a:spcAft>
              <a:buNone/>
            </a:pPr>
            <a:r>
              <a:rPr lang="es" sz="1400" u="sng">
                <a:solidFill>
                  <a:schemeClr val="dk1"/>
                </a:solidFill>
                <a:highlight>
                  <a:schemeClr val="lt1"/>
                </a:highlight>
                <a:latin typeface="Roboto Medium"/>
                <a:ea typeface="Roboto Medium"/>
                <a:cs typeface="Roboto Medium"/>
                <a:sym typeface="Roboto Medium"/>
              </a:rPr>
              <a:t>Spear-Phishing:</a:t>
            </a:r>
            <a:r>
              <a:rPr lang="es" sz="1400">
                <a:solidFill>
                  <a:schemeClr val="dk1"/>
                </a:solidFill>
                <a:highlight>
                  <a:schemeClr val="lt1"/>
                </a:highlight>
                <a:latin typeface="Roboto Medium"/>
                <a:ea typeface="Roboto Medium"/>
                <a:cs typeface="Roboto Medium"/>
                <a:sym typeface="Roboto Medium"/>
              </a:rPr>
              <a:t> The group has also been known to use highly targeted spear-phishing attacks, designed to trick specific individuals into clicking on a malicious link or downloading a malware-laden attachment.</a:t>
            </a:r>
            <a:endParaRPr sz="1400">
              <a:solidFill>
                <a:schemeClr val="dk1"/>
              </a:solidFill>
              <a:highlight>
                <a:schemeClr val="lt1"/>
              </a:highlight>
              <a:latin typeface="Roboto Medium"/>
              <a:ea typeface="Roboto Medium"/>
              <a:cs typeface="Roboto Medium"/>
              <a:sym typeface="Roboto Medium"/>
            </a:endParaRPr>
          </a:p>
          <a:p>
            <a:pPr indent="0" lvl="0" marL="457200" rtl="0" algn="ctr">
              <a:spcBef>
                <a:spcPts val="1500"/>
              </a:spcBef>
              <a:spcAft>
                <a:spcPts val="0"/>
              </a:spcAft>
              <a:buNone/>
            </a:pPr>
            <a:r>
              <a:rPr lang="es" sz="1400" u="sng">
                <a:solidFill>
                  <a:schemeClr val="dk1"/>
                </a:solidFill>
                <a:highlight>
                  <a:schemeClr val="lt1"/>
                </a:highlight>
                <a:latin typeface="Roboto Medium"/>
                <a:ea typeface="Roboto Medium"/>
                <a:cs typeface="Roboto Medium"/>
                <a:sym typeface="Roboto Medium"/>
              </a:rPr>
              <a:t>Custom Malware:</a:t>
            </a:r>
            <a:r>
              <a:rPr lang="es" sz="1400">
                <a:solidFill>
                  <a:schemeClr val="dk1"/>
                </a:solidFill>
                <a:highlight>
                  <a:schemeClr val="lt1"/>
                </a:highlight>
                <a:latin typeface="Roboto Medium"/>
                <a:ea typeface="Roboto Medium"/>
                <a:cs typeface="Roboto Medium"/>
                <a:sym typeface="Roboto Medium"/>
              </a:rPr>
              <a:t> Turla APT is known for using custom malware that is designed to evade detection by traditional security solutions. The group's malware is often tailored to specific targets, with different versions of the malware used for different campaigns.</a:t>
            </a:r>
            <a:endParaRPr sz="1400">
              <a:solidFill>
                <a:schemeClr val="dk1"/>
              </a:solidFill>
              <a:highlight>
                <a:schemeClr val="lt1"/>
              </a:highlight>
              <a:latin typeface="Roboto Medium"/>
              <a:ea typeface="Roboto Medium"/>
              <a:cs typeface="Roboto Medium"/>
              <a:sym typeface="Roboto Medium"/>
            </a:endParaRPr>
          </a:p>
          <a:p>
            <a:pPr indent="0" lvl="0" marL="0" rtl="0" algn="l">
              <a:spcBef>
                <a:spcPts val="1500"/>
              </a:spcBef>
              <a:spcAft>
                <a:spcPts val="1200"/>
              </a:spcAft>
              <a:buNone/>
            </a:pPr>
            <a:r>
              <a:t/>
            </a:r>
            <a:endParaRPr>
              <a:latin typeface="Roboto Medium"/>
              <a:ea typeface="Roboto Medium"/>
              <a:cs typeface="Roboto Medium"/>
              <a:sym typeface="Roboto Medium"/>
            </a:endParaRPr>
          </a:p>
        </p:txBody>
      </p:sp>
      <p:pic>
        <p:nvPicPr>
          <p:cNvPr id="106" name="Google Shape;106;p19"/>
          <p:cNvPicPr preferRelativeResize="0"/>
          <p:nvPr/>
        </p:nvPicPr>
        <p:blipFill>
          <a:blip r:embed="rId3">
            <a:alphaModFix/>
          </a:blip>
          <a:stretch>
            <a:fillRect/>
          </a:stretch>
        </p:blipFill>
        <p:spPr>
          <a:xfrm>
            <a:off x="1096350" y="402575"/>
            <a:ext cx="1978750" cy="143130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0"/>
          <p:cNvSpPr txBox="1"/>
          <p:nvPr>
            <p:ph idx="1" type="body"/>
          </p:nvPr>
        </p:nvSpPr>
        <p:spPr>
          <a:xfrm>
            <a:off x="4318725" y="0"/>
            <a:ext cx="4825200" cy="5143500"/>
          </a:xfrm>
          <a:prstGeom prst="rect">
            <a:avLst/>
          </a:prstGeom>
        </p:spPr>
        <p:txBody>
          <a:bodyPr anchorCtr="0" anchor="ctr" bIns="91425" lIns="91425" spcFirstLastPara="1" rIns="91425" wrap="square" tIns="91425">
            <a:noAutofit/>
          </a:bodyPr>
          <a:lstStyle/>
          <a:p>
            <a:pPr indent="0" lvl="0" marL="457200" rtl="0" algn="ctr">
              <a:spcBef>
                <a:spcPts val="1500"/>
              </a:spcBef>
              <a:spcAft>
                <a:spcPts val="0"/>
              </a:spcAft>
              <a:buNone/>
            </a:pPr>
            <a:r>
              <a:rPr lang="es" u="sng">
                <a:solidFill>
                  <a:schemeClr val="dk1"/>
                </a:solidFill>
                <a:highlight>
                  <a:schemeClr val="lt1"/>
                </a:highlight>
                <a:latin typeface="Roboto Medium"/>
                <a:ea typeface="Roboto Medium"/>
                <a:cs typeface="Roboto Medium"/>
                <a:sym typeface="Roboto Medium"/>
              </a:rPr>
              <a:t>Exploits:</a:t>
            </a:r>
            <a:r>
              <a:rPr lang="es">
                <a:solidFill>
                  <a:schemeClr val="dk1"/>
                </a:solidFill>
                <a:highlight>
                  <a:schemeClr val="lt1"/>
                </a:highlight>
                <a:latin typeface="Roboto Medium"/>
                <a:ea typeface="Roboto Medium"/>
                <a:cs typeface="Roboto Medium"/>
                <a:sym typeface="Roboto Medium"/>
              </a:rPr>
              <a:t> The group also uses exploits to gain access to its targets' systems, often targeting vulnerabilities in commonly used software such as Microsoft Office.</a:t>
            </a:r>
            <a:endParaRPr>
              <a:solidFill>
                <a:schemeClr val="dk1"/>
              </a:solidFill>
              <a:highlight>
                <a:schemeClr val="lt1"/>
              </a:highlight>
              <a:latin typeface="Roboto Medium"/>
              <a:ea typeface="Roboto Medium"/>
              <a:cs typeface="Roboto Medium"/>
              <a:sym typeface="Roboto Medium"/>
            </a:endParaRPr>
          </a:p>
          <a:p>
            <a:pPr indent="0" lvl="0" marL="457200" rtl="0" algn="ctr">
              <a:spcBef>
                <a:spcPts val="1500"/>
              </a:spcBef>
              <a:spcAft>
                <a:spcPts val="0"/>
              </a:spcAft>
              <a:buNone/>
            </a:pPr>
            <a:r>
              <a:rPr lang="es" u="sng">
                <a:solidFill>
                  <a:schemeClr val="dk1"/>
                </a:solidFill>
                <a:highlight>
                  <a:schemeClr val="lt1"/>
                </a:highlight>
                <a:latin typeface="Roboto Medium"/>
                <a:ea typeface="Roboto Medium"/>
                <a:cs typeface="Roboto Medium"/>
                <a:sym typeface="Roboto Medium"/>
              </a:rPr>
              <a:t>Command and Control Infrastructure:</a:t>
            </a:r>
            <a:r>
              <a:rPr lang="es">
                <a:solidFill>
                  <a:schemeClr val="dk1"/>
                </a:solidFill>
                <a:highlight>
                  <a:schemeClr val="lt1"/>
                </a:highlight>
                <a:latin typeface="Roboto Medium"/>
                <a:ea typeface="Roboto Medium"/>
                <a:cs typeface="Roboto Medium"/>
                <a:sym typeface="Roboto Medium"/>
              </a:rPr>
              <a:t> Turla APT maintains a complex command and control infrastructure that is designed to help the group stay hidden and maintain control over infected systems. This infrastructure is often distributed across multiple countries and uses advanced techniques such as domain generation algorithms to evade detection.</a:t>
            </a:r>
            <a:endParaRPr>
              <a:solidFill>
                <a:schemeClr val="dk1"/>
              </a:solidFill>
              <a:highlight>
                <a:schemeClr val="lt1"/>
              </a:highlight>
              <a:latin typeface="Roboto Medium"/>
              <a:ea typeface="Roboto Medium"/>
              <a:cs typeface="Roboto Medium"/>
              <a:sym typeface="Roboto Medium"/>
            </a:endParaRPr>
          </a:p>
          <a:p>
            <a:pPr indent="0" lvl="0" marL="457200" rtl="0" algn="ctr">
              <a:spcBef>
                <a:spcPts val="1500"/>
              </a:spcBef>
              <a:spcAft>
                <a:spcPts val="0"/>
              </a:spcAft>
              <a:buNone/>
            </a:pPr>
            <a:r>
              <a:rPr lang="es" u="sng">
                <a:solidFill>
                  <a:schemeClr val="dk1"/>
                </a:solidFill>
                <a:highlight>
                  <a:schemeClr val="lt1"/>
                </a:highlight>
                <a:latin typeface="Roboto Medium"/>
                <a:ea typeface="Roboto Medium"/>
                <a:cs typeface="Roboto Medium"/>
                <a:sym typeface="Roboto Medium"/>
              </a:rPr>
              <a:t>Advanced Persistence:</a:t>
            </a:r>
            <a:r>
              <a:rPr lang="es">
                <a:solidFill>
                  <a:schemeClr val="dk1"/>
                </a:solidFill>
                <a:highlight>
                  <a:schemeClr val="lt1"/>
                </a:highlight>
                <a:latin typeface="Roboto Medium"/>
                <a:ea typeface="Roboto Medium"/>
                <a:cs typeface="Roboto Medium"/>
                <a:sym typeface="Roboto Medium"/>
              </a:rPr>
              <a:t> Turla APT is known for its ability to remain hidden on infected systems for long periods of time, using advanced persistence techniques such as hijacking legitimate software to maintain access and evade detection.</a:t>
            </a:r>
            <a:endParaRPr>
              <a:solidFill>
                <a:schemeClr val="dk1"/>
              </a:solidFill>
              <a:highlight>
                <a:schemeClr val="lt1"/>
              </a:highlight>
              <a:latin typeface="Roboto Medium"/>
              <a:ea typeface="Roboto Medium"/>
              <a:cs typeface="Roboto Medium"/>
              <a:sym typeface="Roboto Medium"/>
            </a:endParaRPr>
          </a:p>
          <a:p>
            <a:pPr indent="0" lvl="0" marL="0" rtl="0" algn="ctr">
              <a:spcBef>
                <a:spcPts val="1500"/>
              </a:spcBef>
              <a:spcAft>
                <a:spcPts val="1200"/>
              </a:spcAft>
              <a:buNone/>
            </a:pPr>
            <a:r>
              <a:t/>
            </a:r>
            <a:endParaRPr sz="1500">
              <a:solidFill>
                <a:schemeClr val="dk1"/>
              </a:solidFill>
              <a:highlight>
                <a:schemeClr val="lt1"/>
              </a:highlight>
              <a:latin typeface="Roboto Medium"/>
              <a:ea typeface="Roboto Medium"/>
              <a:cs typeface="Roboto Medium"/>
              <a:sym typeface="Roboto Medium"/>
            </a:endParaRPr>
          </a:p>
        </p:txBody>
      </p:sp>
      <p:pic>
        <p:nvPicPr>
          <p:cNvPr id="112" name="Google Shape;112;p20"/>
          <p:cNvPicPr preferRelativeResize="0"/>
          <p:nvPr/>
        </p:nvPicPr>
        <p:blipFill>
          <a:blip r:embed="rId3">
            <a:alphaModFix/>
          </a:blip>
          <a:stretch>
            <a:fillRect/>
          </a:stretch>
        </p:blipFill>
        <p:spPr>
          <a:xfrm>
            <a:off x="1096350" y="402575"/>
            <a:ext cx="1978750" cy="1431301"/>
          </a:xfrm>
          <a:prstGeom prst="rect">
            <a:avLst/>
          </a:prstGeom>
          <a:noFill/>
          <a:ln>
            <a:noFill/>
          </a:ln>
        </p:spPr>
      </p:pic>
      <p:sp>
        <p:nvSpPr>
          <p:cNvPr id="113" name="Google Shape;113;p20"/>
          <p:cNvSpPr txBox="1"/>
          <p:nvPr>
            <p:ph type="title"/>
          </p:nvPr>
        </p:nvSpPr>
        <p:spPr>
          <a:xfrm rot="-985071">
            <a:off x="225756" y="3248433"/>
            <a:ext cx="4557737" cy="618638"/>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s" sz="2200"/>
              <a:t>TACTICS AND TECHNIQUES</a:t>
            </a:r>
            <a:endParaRPr b="1" sz="2200"/>
          </a:p>
        </p:txBody>
      </p:sp>
    </p:spTree>
  </p:cSld>
  <p:clrMapOvr>
    <a:masterClrMapping/>
  </p:clrMapOvr>
</p:sld>
</file>

<file path=ppt/theme/theme1.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