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1" d="100"/>
          <a:sy n="51" d="100"/>
        </p:scale>
        <p:origin x="123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BE68BE-C8A5-40D4-93A4-9B8E3AA5E3B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414A9B9-71CD-43CF-99BF-FBF497C57373}">
      <dgm:prSet custT="1"/>
      <dgm:spPr/>
      <dgm:t>
        <a:bodyPr/>
        <a:lstStyle/>
        <a:p>
          <a:r>
            <a:rPr lang="en-US" sz="2000" dirty="0"/>
            <a:t>In terms of cybercrime groups, in North Korea, there seems to be a major overlap between different groups, the techniques used, as well as the support systems they rely on. </a:t>
          </a:r>
        </a:p>
      </dgm:t>
    </dgm:pt>
    <dgm:pt modelId="{4F4A1084-8155-4E83-8E9B-707490C9F9FD}" type="parTrans" cxnId="{E897A67F-B7D4-4C2A-A9D2-BB5B211055C0}">
      <dgm:prSet/>
      <dgm:spPr/>
      <dgm:t>
        <a:bodyPr/>
        <a:lstStyle/>
        <a:p>
          <a:endParaRPr lang="en-US"/>
        </a:p>
      </dgm:t>
    </dgm:pt>
    <dgm:pt modelId="{B40A6170-BCB5-47C7-80C3-B4BA9C727947}" type="sibTrans" cxnId="{E897A67F-B7D4-4C2A-A9D2-BB5B211055C0}">
      <dgm:prSet/>
      <dgm:spPr/>
      <dgm:t>
        <a:bodyPr/>
        <a:lstStyle/>
        <a:p>
          <a:endParaRPr lang="en-US"/>
        </a:p>
      </dgm:t>
    </dgm:pt>
    <dgm:pt modelId="{D4334279-0B42-4412-A922-FF91AECC52E0}">
      <dgm:prSet custT="1"/>
      <dgm:spPr/>
      <dgm:t>
        <a:bodyPr/>
        <a:lstStyle/>
        <a:p>
          <a:r>
            <a:rPr lang="en-US" sz="2000" dirty="0"/>
            <a:t>Some security researchers within the industry report all North Korean state-sponsored cyber activity under the name Lazarus Group instead of tracking clusters or subgroups.</a:t>
          </a:r>
        </a:p>
      </dgm:t>
    </dgm:pt>
    <dgm:pt modelId="{557BD352-3C96-4DB8-8947-144775E0915A}" type="parTrans" cxnId="{1B376375-0A0C-4D6B-A5B8-BDEFB0CD33C9}">
      <dgm:prSet/>
      <dgm:spPr/>
      <dgm:t>
        <a:bodyPr/>
        <a:lstStyle/>
        <a:p>
          <a:endParaRPr lang="en-US"/>
        </a:p>
      </dgm:t>
    </dgm:pt>
    <dgm:pt modelId="{FCE8E78E-50BD-44C2-B796-7EBA23529F45}" type="sibTrans" cxnId="{1B376375-0A0C-4D6B-A5B8-BDEFB0CD33C9}">
      <dgm:prSet/>
      <dgm:spPr/>
      <dgm:t>
        <a:bodyPr/>
        <a:lstStyle/>
        <a:p>
          <a:endParaRPr lang="en-US"/>
        </a:p>
      </dgm:t>
    </dgm:pt>
    <dgm:pt modelId="{553798F7-FCCF-4A65-8DDC-D062127900BF}">
      <dgm:prSet custT="1"/>
      <dgm:spPr/>
      <dgm:t>
        <a:bodyPr/>
        <a:lstStyle/>
        <a:p>
          <a:r>
            <a:rPr lang="en-US" sz="2000" dirty="0"/>
            <a:t>The groups they are associated with, include Nickel Gladstone, </a:t>
          </a:r>
          <a:r>
            <a:rPr lang="en-US" sz="2000" dirty="0" err="1"/>
            <a:t>BeagleBoyz</a:t>
          </a:r>
          <a:r>
            <a:rPr lang="en-US" sz="2000" dirty="0"/>
            <a:t>, </a:t>
          </a:r>
          <a:r>
            <a:rPr lang="en-US" sz="2000" dirty="0" err="1"/>
            <a:t>Bluenoroff</a:t>
          </a:r>
          <a:r>
            <a:rPr lang="en-US" sz="2000" dirty="0"/>
            <a:t> and Stardust </a:t>
          </a:r>
          <a:r>
            <a:rPr lang="en-US" sz="2000" dirty="0" err="1"/>
            <a:t>Chollima</a:t>
          </a:r>
          <a:r>
            <a:rPr lang="en-US" sz="2000" dirty="0"/>
            <a:t>.</a:t>
          </a:r>
        </a:p>
      </dgm:t>
    </dgm:pt>
    <dgm:pt modelId="{AD5EC274-86F5-4835-9A05-B3A193F0421C}" type="parTrans" cxnId="{00F43100-6248-4404-9F2C-558651DF69AB}">
      <dgm:prSet/>
      <dgm:spPr/>
      <dgm:t>
        <a:bodyPr/>
        <a:lstStyle/>
        <a:p>
          <a:endParaRPr lang="en-US"/>
        </a:p>
      </dgm:t>
    </dgm:pt>
    <dgm:pt modelId="{8CACDCB7-20A9-4C55-8C43-6956B4166B7E}" type="sibTrans" cxnId="{00F43100-6248-4404-9F2C-558651DF69AB}">
      <dgm:prSet/>
      <dgm:spPr/>
      <dgm:t>
        <a:bodyPr/>
        <a:lstStyle/>
        <a:p>
          <a:endParaRPr lang="en-US"/>
        </a:p>
      </dgm:t>
    </dgm:pt>
    <dgm:pt modelId="{AA1349F4-C020-42FF-AA44-BAC7973103A9}">
      <dgm:prSet custT="1"/>
      <dgm:spPr/>
      <dgm:t>
        <a:bodyPr/>
        <a:lstStyle/>
        <a:p>
          <a:r>
            <a:rPr lang="en-US" sz="2000" dirty="0"/>
            <a:t>They operate financially, but they also have goals to target foreign governments, concentrating mainly on South Korea. This is characteristic of a Government backed Cybercrime group.</a:t>
          </a:r>
        </a:p>
      </dgm:t>
    </dgm:pt>
    <dgm:pt modelId="{342E48B5-DD09-4C32-80AE-9C0CE1097A39}" type="parTrans" cxnId="{067E9CD3-579E-4837-8EC8-4004F597C0AF}">
      <dgm:prSet/>
      <dgm:spPr/>
      <dgm:t>
        <a:bodyPr/>
        <a:lstStyle/>
        <a:p>
          <a:endParaRPr lang="en-US"/>
        </a:p>
      </dgm:t>
    </dgm:pt>
    <dgm:pt modelId="{64C39A25-7076-4370-B322-4935D57DE6C2}" type="sibTrans" cxnId="{067E9CD3-579E-4837-8EC8-4004F597C0AF}">
      <dgm:prSet/>
      <dgm:spPr/>
      <dgm:t>
        <a:bodyPr/>
        <a:lstStyle/>
        <a:p>
          <a:endParaRPr lang="en-US"/>
        </a:p>
      </dgm:t>
    </dgm:pt>
    <dgm:pt modelId="{22B15218-0E66-4B35-8D73-1929D33AC6D8}" type="pres">
      <dgm:prSet presAssocID="{05BE68BE-C8A5-40D4-93A4-9B8E3AA5E3BB}" presName="linear" presStyleCnt="0">
        <dgm:presLayoutVars>
          <dgm:animLvl val="lvl"/>
          <dgm:resizeHandles val="exact"/>
        </dgm:presLayoutVars>
      </dgm:prSet>
      <dgm:spPr/>
    </dgm:pt>
    <dgm:pt modelId="{FBEA2043-6A77-4B54-9ABA-348ABDAF3A4A}" type="pres">
      <dgm:prSet presAssocID="{2414A9B9-71CD-43CF-99BF-FBF497C57373}" presName="parentText" presStyleLbl="node1" presStyleIdx="0" presStyleCnt="4">
        <dgm:presLayoutVars>
          <dgm:chMax val="0"/>
          <dgm:bulletEnabled val="1"/>
        </dgm:presLayoutVars>
      </dgm:prSet>
      <dgm:spPr/>
    </dgm:pt>
    <dgm:pt modelId="{F12C1173-76DA-4C45-A693-848C6C40BBF7}" type="pres">
      <dgm:prSet presAssocID="{B40A6170-BCB5-47C7-80C3-B4BA9C727947}" presName="spacer" presStyleCnt="0"/>
      <dgm:spPr/>
    </dgm:pt>
    <dgm:pt modelId="{9C7D9B32-E99C-44A9-92B1-AED2A3F77E48}" type="pres">
      <dgm:prSet presAssocID="{D4334279-0B42-4412-A922-FF91AECC52E0}" presName="parentText" presStyleLbl="node1" presStyleIdx="1" presStyleCnt="4">
        <dgm:presLayoutVars>
          <dgm:chMax val="0"/>
          <dgm:bulletEnabled val="1"/>
        </dgm:presLayoutVars>
      </dgm:prSet>
      <dgm:spPr/>
    </dgm:pt>
    <dgm:pt modelId="{FC5E4C1D-9419-4D0A-97CF-E211897C02BA}" type="pres">
      <dgm:prSet presAssocID="{FCE8E78E-50BD-44C2-B796-7EBA23529F45}" presName="spacer" presStyleCnt="0"/>
      <dgm:spPr/>
    </dgm:pt>
    <dgm:pt modelId="{B9CCF592-2BA1-424F-A0E1-92B744B0E695}" type="pres">
      <dgm:prSet presAssocID="{553798F7-FCCF-4A65-8DDC-D062127900BF}" presName="parentText" presStyleLbl="node1" presStyleIdx="2" presStyleCnt="4">
        <dgm:presLayoutVars>
          <dgm:chMax val="0"/>
          <dgm:bulletEnabled val="1"/>
        </dgm:presLayoutVars>
      </dgm:prSet>
      <dgm:spPr/>
    </dgm:pt>
    <dgm:pt modelId="{5E6215DD-9749-43DB-9BE8-C9CA65B138E3}" type="pres">
      <dgm:prSet presAssocID="{8CACDCB7-20A9-4C55-8C43-6956B4166B7E}" presName="spacer" presStyleCnt="0"/>
      <dgm:spPr/>
    </dgm:pt>
    <dgm:pt modelId="{C9675B91-45A5-491F-A7A0-692C701FCBBD}" type="pres">
      <dgm:prSet presAssocID="{AA1349F4-C020-42FF-AA44-BAC7973103A9}" presName="parentText" presStyleLbl="node1" presStyleIdx="3" presStyleCnt="4">
        <dgm:presLayoutVars>
          <dgm:chMax val="0"/>
          <dgm:bulletEnabled val="1"/>
        </dgm:presLayoutVars>
      </dgm:prSet>
      <dgm:spPr/>
    </dgm:pt>
  </dgm:ptLst>
  <dgm:cxnLst>
    <dgm:cxn modelId="{00F43100-6248-4404-9F2C-558651DF69AB}" srcId="{05BE68BE-C8A5-40D4-93A4-9B8E3AA5E3BB}" destId="{553798F7-FCCF-4A65-8DDC-D062127900BF}" srcOrd="2" destOrd="0" parTransId="{AD5EC274-86F5-4835-9A05-B3A193F0421C}" sibTransId="{8CACDCB7-20A9-4C55-8C43-6956B4166B7E}"/>
    <dgm:cxn modelId="{0C7F3307-A4A3-4885-AF40-88EF5524870D}" type="presOf" srcId="{05BE68BE-C8A5-40D4-93A4-9B8E3AA5E3BB}" destId="{22B15218-0E66-4B35-8D73-1929D33AC6D8}" srcOrd="0" destOrd="0" presId="urn:microsoft.com/office/officeart/2005/8/layout/vList2"/>
    <dgm:cxn modelId="{1B376375-0A0C-4D6B-A5B8-BDEFB0CD33C9}" srcId="{05BE68BE-C8A5-40D4-93A4-9B8E3AA5E3BB}" destId="{D4334279-0B42-4412-A922-FF91AECC52E0}" srcOrd="1" destOrd="0" parTransId="{557BD352-3C96-4DB8-8947-144775E0915A}" sibTransId="{FCE8E78E-50BD-44C2-B796-7EBA23529F45}"/>
    <dgm:cxn modelId="{E897A67F-B7D4-4C2A-A9D2-BB5B211055C0}" srcId="{05BE68BE-C8A5-40D4-93A4-9B8E3AA5E3BB}" destId="{2414A9B9-71CD-43CF-99BF-FBF497C57373}" srcOrd="0" destOrd="0" parTransId="{4F4A1084-8155-4E83-8E9B-707490C9F9FD}" sibTransId="{B40A6170-BCB5-47C7-80C3-B4BA9C727947}"/>
    <dgm:cxn modelId="{646E1F87-7942-4DA0-9057-F5AE46D17F0F}" type="presOf" srcId="{D4334279-0B42-4412-A922-FF91AECC52E0}" destId="{9C7D9B32-E99C-44A9-92B1-AED2A3F77E48}" srcOrd="0" destOrd="0" presId="urn:microsoft.com/office/officeart/2005/8/layout/vList2"/>
    <dgm:cxn modelId="{067E9CD3-579E-4837-8EC8-4004F597C0AF}" srcId="{05BE68BE-C8A5-40D4-93A4-9B8E3AA5E3BB}" destId="{AA1349F4-C020-42FF-AA44-BAC7973103A9}" srcOrd="3" destOrd="0" parTransId="{342E48B5-DD09-4C32-80AE-9C0CE1097A39}" sibTransId="{64C39A25-7076-4370-B322-4935D57DE6C2}"/>
    <dgm:cxn modelId="{3D9AA3D6-24ED-4D1F-8B58-40E8AB858E08}" type="presOf" srcId="{553798F7-FCCF-4A65-8DDC-D062127900BF}" destId="{B9CCF592-2BA1-424F-A0E1-92B744B0E695}" srcOrd="0" destOrd="0" presId="urn:microsoft.com/office/officeart/2005/8/layout/vList2"/>
    <dgm:cxn modelId="{9A311EEF-1CA4-401B-AB37-AFD7772967C1}" type="presOf" srcId="{2414A9B9-71CD-43CF-99BF-FBF497C57373}" destId="{FBEA2043-6A77-4B54-9ABA-348ABDAF3A4A}" srcOrd="0" destOrd="0" presId="urn:microsoft.com/office/officeart/2005/8/layout/vList2"/>
    <dgm:cxn modelId="{008D6CF8-0E39-4475-A848-A002A40D1C08}" type="presOf" srcId="{AA1349F4-C020-42FF-AA44-BAC7973103A9}" destId="{C9675B91-45A5-491F-A7A0-692C701FCBBD}" srcOrd="0" destOrd="0" presId="urn:microsoft.com/office/officeart/2005/8/layout/vList2"/>
    <dgm:cxn modelId="{5822AA96-F6C9-42FD-8707-E3C8A81F8588}" type="presParOf" srcId="{22B15218-0E66-4B35-8D73-1929D33AC6D8}" destId="{FBEA2043-6A77-4B54-9ABA-348ABDAF3A4A}" srcOrd="0" destOrd="0" presId="urn:microsoft.com/office/officeart/2005/8/layout/vList2"/>
    <dgm:cxn modelId="{A0028BC4-4A9D-4817-A140-CDAED015F983}" type="presParOf" srcId="{22B15218-0E66-4B35-8D73-1929D33AC6D8}" destId="{F12C1173-76DA-4C45-A693-848C6C40BBF7}" srcOrd="1" destOrd="0" presId="urn:microsoft.com/office/officeart/2005/8/layout/vList2"/>
    <dgm:cxn modelId="{29697673-268D-4D5C-8470-773F6D9FF2F1}" type="presParOf" srcId="{22B15218-0E66-4B35-8D73-1929D33AC6D8}" destId="{9C7D9B32-E99C-44A9-92B1-AED2A3F77E48}" srcOrd="2" destOrd="0" presId="urn:microsoft.com/office/officeart/2005/8/layout/vList2"/>
    <dgm:cxn modelId="{07425C2E-0B79-4E9B-B112-4EC3B3CA65E3}" type="presParOf" srcId="{22B15218-0E66-4B35-8D73-1929D33AC6D8}" destId="{FC5E4C1D-9419-4D0A-97CF-E211897C02BA}" srcOrd="3" destOrd="0" presId="urn:microsoft.com/office/officeart/2005/8/layout/vList2"/>
    <dgm:cxn modelId="{2EE55BC5-9216-4FFA-B9F0-B5017BB55D71}" type="presParOf" srcId="{22B15218-0E66-4B35-8D73-1929D33AC6D8}" destId="{B9CCF592-2BA1-424F-A0E1-92B744B0E695}" srcOrd="4" destOrd="0" presId="urn:microsoft.com/office/officeart/2005/8/layout/vList2"/>
    <dgm:cxn modelId="{34696128-B8E5-4A72-B87C-A0BD61620AE0}" type="presParOf" srcId="{22B15218-0E66-4B35-8D73-1929D33AC6D8}" destId="{5E6215DD-9749-43DB-9BE8-C9CA65B138E3}" srcOrd="5" destOrd="0" presId="urn:microsoft.com/office/officeart/2005/8/layout/vList2"/>
    <dgm:cxn modelId="{A7DF0807-9E55-43F1-9848-2586B678D341}" type="presParOf" srcId="{22B15218-0E66-4B35-8D73-1929D33AC6D8}" destId="{C9675B91-45A5-491F-A7A0-692C701FCBB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A2043-6A77-4B54-9ABA-348ABDAF3A4A}">
      <dsp:nvSpPr>
        <dsp:cNvPr id="0" name=""/>
        <dsp:cNvSpPr/>
      </dsp:nvSpPr>
      <dsp:spPr>
        <a:xfrm>
          <a:off x="0" y="20381"/>
          <a:ext cx="8011799" cy="1198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terms of cybercrime groups, in North Korea, there seems to be a major overlap between different groups, the techniques used, as well as the support systems they rely on. </a:t>
          </a:r>
        </a:p>
      </dsp:txBody>
      <dsp:txXfrm>
        <a:off x="58485" y="78866"/>
        <a:ext cx="7894829" cy="1081110"/>
      </dsp:txXfrm>
    </dsp:sp>
    <dsp:sp modelId="{9C7D9B32-E99C-44A9-92B1-AED2A3F77E48}">
      <dsp:nvSpPr>
        <dsp:cNvPr id="0" name=""/>
        <dsp:cNvSpPr/>
      </dsp:nvSpPr>
      <dsp:spPr>
        <a:xfrm>
          <a:off x="0" y="1402782"/>
          <a:ext cx="8011799" cy="11980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Some security researchers within the industry report all North Korean state-sponsored cyber activity under the name Lazarus Group instead of tracking clusters or subgroups.</a:t>
          </a:r>
        </a:p>
      </dsp:txBody>
      <dsp:txXfrm>
        <a:off x="58485" y="1461267"/>
        <a:ext cx="7894829" cy="1081110"/>
      </dsp:txXfrm>
    </dsp:sp>
    <dsp:sp modelId="{B9CCF592-2BA1-424F-A0E1-92B744B0E695}">
      <dsp:nvSpPr>
        <dsp:cNvPr id="0" name=""/>
        <dsp:cNvSpPr/>
      </dsp:nvSpPr>
      <dsp:spPr>
        <a:xfrm>
          <a:off x="0" y="2785182"/>
          <a:ext cx="8011799" cy="11980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groups they are associated with, include Nickel Gladstone, </a:t>
          </a:r>
          <a:r>
            <a:rPr lang="en-US" sz="2000" kern="1200" dirty="0" err="1"/>
            <a:t>BeagleBoyz</a:t>
          </a:r>
          <a:r>
            <a:rPr lang="en-US" sz="2000" kern="1200" dirty="0"/>
            <a:t>, </a:t>
          </a:r>
          <a:r>
            <a:rPr lang="en-US" sz="2000" kern="1200" dirty="0" err="1"/>
            <a:t>Bluenoroff</a:t>
          </a:r>
          <a:r>
            <a:rPr lang="en-US" sz="2000" kern="1200" dirty="0"/>
            <a:t> and Stardust </a:t>
          </a:r>
          <a:r>
            <a:rPr lang="en-US" sz="2000" kern="1200" dirty="0" err="1"/>
            <a:t>Chollima</a:t>
          </a:r>
          <a:r>
            <a:rPr lang="en-US" sz="2000" kern="1200" dirty="0"/>
            <a:t>.</a:t>
          </a:r>
        </a:p>
      </dsp:txBody>
      <dsp:txXfrm>
        <a:off x="58485" y="2843667"/>
        <a:ext cx="7894829" cy="1081110"/>
      </dsp:txXfrm>
    </dsp:sp>
    <dsp:sp modelId="{C9675B91-45A5-491F-A7A0-692C701FCBBD}">
      <dsp:nvSpPr>
        <dsp:cNvPr id="0" name=""/>
        <dsp:cNvSpPr/>
      </dsp:nvSpPr>
      <dsp:spPr>
        <a:xfrm>
          <a:off x="0" y="4167582"/>
          <a:ext cx="8011799" cy="11980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They operate financially, but they also have goals to target foreign governments, concentrating mainly on South Korea. This is characteristic of a Government backed Cybercrime group.</a:t>
          </a:r>
        </a:p>
      </dsp:txBody>
      <dsp:txXfrm>
        <a:off x="58485" y="4226067"/>
        <a:ext cx="7894829" cy="10811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3286E-B486-463E-9AEF-6DCC692C1690}"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EC619-12C6-46DD-87F6-36ABFE46A75F}" type="slidenum">
              <a:rPr lang="en-US" smtClean="0"/>
              <a:t>‹#›</a:t>
            </a:fld>
            <a:endParaRPr lang="en-US"/>
          </a:p>
        </p:txBody>
      </p:sp>
    </p:spTree>
    <p:extLst>
      <p:ext uri="{BB962C8B-B14F-4D97-AF65-F5344CB8AC3E}">
        <p14:creationId xmlns:p14="http://schemas.microsoft.com/office/powerpoint/2010/main" val="2321627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DEC619-12C6-46DD-87F6-36ABFE46A75F}" type="slidenum">
              <a:rPr lang="en-US" smtClean="0"/>
              <a:t>1</a:t>
            </a:fld>
            <a:endParaRPr lang="en-US"/>
          </a:p>
        </p:txBody>
      </p:sp>
    </p:spTree>
    <p:extLst>
      <p:ext uri="{BB962C8B-B14F-4D97-AF65-F5344CB8AC3E}">
        <p14:creationId xmlns:p14="http://schemas.microsoft.com/office/powerpoint/2010/main" val="659814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DEC619-12C6-46DD-87F6-36ABFE46A75F}" type="slidenum">
              <a:rPr lang="en-US" smtClean="0"/>
              <a:t>3</a:t>
            </a:fld>
            <a:endParaRPr lang="en-US"/>
          </a:p>
        </p:txBody>
      </p:sp>
    </p:spTree>
    <p:extLst>
      <p:ext uri="{BB962C8B-B14F-4D97-AF65-F5344CB8AC3E}">
        <p14:creationId xmlns:p14="http://schemas.microsoft.com/office/powerpoint/2010/main" val="6338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DEC619-12C6-46DD-87F6-36ABFE46A75F}" type="slidenum">
              <a:rPr lang="en-US" smtClean="0"/>
              <a:t>7</a:t>
            </a:fld>
            <a:endParaRPr lang="en-US"/>
          </a:p>
        </p:txBody>
      </p:sp>
    </p:spTree>
    <p:extLst>
      <p:ext uri="{BB962C8B-B14F-4D97-AF65-F5344CB8AC3E}">
        <p14:creationId xmlns:p14="http://schemas.microsoft.com/office/powerpoint/2010/main" val="125789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DEC619-12C6-46DD-87F6-36ABFE46A75F}" type="slidenum">
              <a:rPr lang="en-US" smtClean="0"/>
              <a:t>9</a:t>
            </a:fld>
            <a:endParaRPr lang="en-US"/>
          </a:p>
        </p:txBody>
      </p:sp>
    </p:spTree>
    <p:extLst>
      <p:ext uri="{BB962C8B-B14F-4D97-AF65-F5344CB8AC3E}">
        <p14:creationId xmlns:p14="http://schemas.microsoft.com/office/powerpoint/2010/main" val="190174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BF40-6329-CB1B-1633-E7D27D07F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B3985-CA80-7F18-A5DF-3E01DC7182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2BD258-7EE9-DF50-25CF-338BCAD6A96A}"/>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5" name="Footer Placeholder 4">
            <a:extLst>
              <a:ext uri="{FF2B5EF4-FFF2-40B4-BE49-F238E27FC236}">
                <a16:creationId xmlns:a16="http://schemas.microsoft.com/office/drawing/2014/main" id="{2B24A77E-A271-EF8B-34CD-C3A23D829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E11A-2F19-A9F7-C921-1AD26B0990AB}"/>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1627673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3057-762A-41C3-6EE7-0A1AB3A8F2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2A068B-4833-2437-08C2-AB8BC2F34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8167F-CE0E-5DC2-F9EE-0318F80EA8EB}"/>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5" name="Footer Placeholder 4">
            <a:extLst>
              <a:ext uri="{FF2B5EF4-FFF2-40B4-BE49-F238E27FC236}">
                <a16:creationId xmlns:a16="http://schemas.microsoft.com/office/drawing/2014/main" id="{71FF6362-1EBA-9D9B-1930-98215C6F9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EEAE6-94A5-D656-65D7-C6BB90CA1314}"/>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326484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EEEB16-4A2B-9062-DAA2-64A24A1588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496BEE-64EA-EA8D-3034-6DFA0F969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91DDA-6EE8-3853-38BA-458757EFA740}"/>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5" name="Footer Placeholder 4">
            <a:extLst>
              <a:ext uri="{FF2B5EF4-FFF2-40B4-BE49-F238E27FC236}">
                <a16:creationId xmlns:a16="http://schemas.microsoft.com/office/drawing/2014/main" id="{2221FB5B-80EE-45AA-D1E1-81302702C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7E941-15AA-F90D-5177-3A0445F83D7B}"/>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311460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5253-8232-9F4C-40BF-22D4BD89F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5C054-BFA5-A9D5-552E-1B3D56DE75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D92B1-4491-AE28-5E30-F1F6D044E154}"/>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5" name="Footer Placeholder 4">
            <a:extLst>
              <a:ext uri="{FF2B5EF4-FFF2-40B4-BE49-F238E27FC236}">
                <a16:creationId xmlns:a16="http://schemas.microsoft.com/office/drawing/2014/main" id="{B87B2F96-53E5-E3AA-EF1E-B0D3ED528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01949-05CB-EEC5-B071-904102AAA09F}"/>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80640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4B56-3568-2EF8-B4AF-A4A7B655D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7AB1D-AE7F-AE91-FCB8-5DD721224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CCE4A-F918-3CF3-FCD9-5D9C51D60841}"/>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5" name="Footer Placeholder 4">
            <a:extLst>
              <a:ext uri="{FF2B5EF4-FFF2-40B4-BE49-F238E27FC236}">
                <a16:creationId xmlns:a16="http://schemas.microsoft.com/office/drawing/2014/main" id="{4E59967F-C967-6A0D-4E82-CA8462812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2058D-FB7F-1BD5-5D5B-7167487AAF72}"/>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111024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CAD1-A309-38AC-18CC-100DBE50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C4A783-0E4C-37FD-B3A0-957405A76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01B30E-C071-9B67-A386-38360B742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59C1A6-D24B-9EC4-B9BB-29E25455A75B}"/>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6" name="Footer Placeholder 5">
            <a:extLst>
              <a:ext uri="{FF2B5EF4-FFF2-40B4-BE49-F238E27FC236}">
                <a16:creationId xmlns:a16="http://schemas.microsoft.com/office/drawing/2014/main" id="{D1D7E44E-4EA5-71B0-5CAD-B2250A667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7EB70F-6A4B-A8DE-4E2E-1293E9EC14E5}"/>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32525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3B0A-3EE3-8534-B343-06893821A3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650228-48B0-E42F-AEFF-AC2B90C43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7924A-2C55-32CF-74D2-65B506FF85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7948C-E84E-04D0-FBE5-687AEA55F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804FB-F80A-1D27-8991-F7F86DEB6A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A1F95-7B71-BC07-2FB4-281528558668}"/>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8" name="Footer Placeholder 7">
            <a:extLst>
              <a:ext uri="{FF2B5EF4-FFF2-40B4-BE49-F238E27FC236}">
                <a16:creationId xmlns:a16="http://schemas.microsoft.com/office/drawing/2014/main" id="{782ECEC1-18D3-2D4F-7217-5FBA5DD653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53D0A9-AEEF-D32B-FC19-741BB8C71A65}"/>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4126984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D9B2-8B2D-A444-E895-F428E5D689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9DB4B5-4FC0-1D38-8EF4-87EA76AE428D}"/>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4" name="Footer Placeholder 3">
            <a:extLst>
              <a:ext uri="{FF2B5EF4-FFF2-40B4-BE49-F238E27FC236}">
                <a16:creationId xmlns:a16="http://schemas.microsoft.com/office/drawing/2014/main" id="{56FB9FB4-F381-3A3A-B400-8223065C1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64E888-B853-9E38-1134-73CFD5D5D3FC}"/>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371592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65031-BF17-9639-F97E-22D1D76B931D}"/>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3" name="Footer Placeholder 2">
            <a:extLst>
              <a:ext uri="{FF2B5EF4-FFF2-40B4-BE49-F238E27FC236}">
                <a16:creationId xmlns:a16="http://schemas.microsoft.com/office/drawing/2014/main" id="{0972DBD4-A53C-729E-1021-7BCF475609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1074C-37EA-BE77-13C2-CCFABD0234BB}"/>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336111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2E5A-86D3-6CC7-70F2-DEFD48883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7BA5BA-778B-4E41-7405-51C76D1583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2AA559-0073-64AC-641E-E5421951A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D37F1-6FC3-01AD-A450-1C5E22369E82}"/>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6" name="Footer Placeholder 5">
            <a:extLst>
              <a:ext uri="{FF2B5EF4-FFF2-40B4-BE49-F238E27FC236}">
                <a16:creationId xmlns:a16="http://schemas.microsoft.com/office/drawing/2014/main" id="{3AB025B5-49BF-4DA2-6F12-602A59A9D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A3C1E-1E0F-6D94-8EDC-261334951738}"/>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384631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F11A-6644-7F77-650C-DF9BA2169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75BB51-D3DD-08CF-2B8A-0C6298B99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72933F-0747-FCF0-0C48-D9B5F42BA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FFB37-0407-378A-C06C-8A09AFE8389A}"/>
              </a:ext>
            </a:extLst>
          </p:cNvPr>
          <p:cNvSpPr>
            <a:spLocks noGrp="1"/>
          </p:cNvSpPr>
          <p:nvPr>
            <p:ph type="dt" sz="half" idx="10"/>
          </p:nvPr>
        </p:nvSpPr>
        <p:spPr/>
        <p:txBody>
          <a:bodyPr/>
          <a:lstStyle/>
          <a:p>
            <a:fld id="{76AF7A9A-8E5B-42E4-98A1-5A327573FD61}" type="datetimeFigureOut">
              <a:rPr lang="en-US" smtClean="0"/>
              <a:t>3/11/2023</a:t>
            </a:fld>
            <a:endParaRPr lang="en-US"/>
          </a:p>
        </p:txBody>
      </p:sp>
      <p:sp>
        <p:nvSpPr>
          <p:cNvPr id="6" name="Footer Placeholder 5">
            <a:extLst>
              <a:ext uri="{FF2B5EF4-FFF2-40B4-BE49-F238E27FC236}">
                <a16:creationId xmlns:a16="http://schemas.microsoft.com/office/drawing/2014/main" id="{0D711732-CF95-1F53-A580-EA9738E19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6730C-D2BA-A539-FF46-2B49CC5E33E8}"/>
              </a:ext>
            </a:extLst>
          </p:cNvPr>
          <p:cNvSpPr>
            <a:spLocks noGrp="1"/>
          </p:cNvSpPr>
          <p:nvPr>
            <p:ph type="sldNum" sz="quarter" idx="12"/>
          </p:nvPr>
        </p:nvSpPr>
        <p:spPr/>
        <p:txBody>
          <a:bodyPr/>
          <a:lstStyle/>
          <a:p>
            <a:fld id="{B88C15AD-9E8A-41BD-B5F4-E51E7D162B79}" type="slidenum">
              <a:rPr lang="en-US" smtClean="0"/>
              <a:t>‹#›</a:t>
            </a:fld>
            <a:endParaRPr lang="en-US"/>
          </a:p>
        </p:txBody>
      </p:sp>
    </p:spTree>
    <p:extLst>
      <p:ext uri="{BB962C8B-B14F-4D97-AF65-F5344CB8AC3E}">
        <p14:creationId xmlns:p14="http://schemas.microsoft.com/office/powerpoint/2010/main" val="209652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70A1A-EE87-5205-9DC0-FF1F7C384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EB9482-DA55-D9F6-40BC-6947B39A6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7F07F-72BD-B9BA-2512-1FAEC1269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F7A9A-8E5B-42E4-98A1-5A327573FD61}" type="datetimeFigureOut">
              <a:rPr lang="en-US" smtClean="0"/>
              <a:t>3/11/2023</a:t>
            </a:fld>
            <a:endParaRPr lang="en-US"/>
          </a:p>
        </p:txBody>
      </p:sp>
      <p:sp>
        <p:nvSpPr>
          <p:cNvPr id="5" name="Footer Placeholder 4">
            <a:extLst>
              <a:ext uri="{FF2B5EF4-FFF2-40B4-BE49-F238E27FC236}">
                <a16:creationId xmlns:a16="http://schemas.microsoft.com/office/drawing/2014/main" id="{3312ABEE-3C80-FAA9-FC7B-CD97EA4C9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AC7ABD-86BD-3D50-0F89-2B874200B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C15AD-9E8A-41BD-B5F4-E51E7D162B79}" type="slidenum">
              <a:rPr lang="en-US" smtClean="0"/>
              <a:t>‹#›</a:t>
            </a:fld>
            <a:endParaRPr lang="en-US"/>
          </a:p>
        </p:txBody>
      </p:sp>
    </p:spTree>
    <p:extLst>
      <p:ext uri="{BB962C8B-B14F-4D97-AF65-F5344CB8AC3E}">
        <p14:creationId xmlns:p14="http://schemas.microsoft.com/office/powerpoint/2010/main" val="1497052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795222-5FD8-CFA3-3791-E69497F404A3}"/>
              </a:ext>
            </a:extLst>
          </p:cNvPr>
          <p:cNvPicPr>
            <a:picLocks noChangeAspect="1"/>
          </p:cNvPicPr>
          <p:nvPr/>
        </p:nvPicPr>
        <p:blipFill>
          <a:blip r:embed="rId3"/>
          <a:stretch>
            <a:fillRect/>
          </a:stretch>
        </p:blipFill>
        <p:spPr>
          <a:xfrm>
            <a:off x="3277458" y="1500027"/>
            <a:ext cx="5302054" cy="5132467"/>
          </a:xfrm>
          <a:prstGeom prst="rect">
            <a:avLst/>
          </a:prstGeom>
        </p:spPr>
      </p:pic>
      <p:sp>
        <p:nvSpPr>
          <p:cNvPr id="10" name="TextBox 9">
            <a:extLst>
              <a:ext uri="{FF2B5EF4-FFF2-40B4-BE49-F238E27FC236}">
                <a16:creationId xmlns:a16="http://schemas.microsoft.com/office/drawing/2014/main" id="{819F11E9-F732-9449-3EEC-9630F160AE94}"/>
              </a:ext>
            </a:extLst>
          </p:cNvPr>
          <p:cNvSpPr txBox="1"/>
          <p:nvPr/>
        </p:nvSpPr>
        <p:spPr>
          <a:xfrm>
            <a:off x="306512" y="0"/>
            <a:ext cx="11578975" cy="1508105"/>
          </a:xfrm>
          <a:prstGeom prst="rect">
            <a:avLst/>
          </a:prstGeom>
          <a:noFill/>
        </p:spPr>
        <p:txBody>
          <a:bodyPr wrap="square" rtlCol="0">
            <a:spAutoFit/>
          </a:bodyPr>
          <a:lstStyle/>
          <a:p>
            <a:pPr algn="ctr"/>
            <a:r>
              <a:rPr lang="en-US" sz="4800" b="1" dirty="0"/>
              <a:t>APT 38</a:t>
            </a:r>
          </a:p>
          <a:p>
            <a:pPr algn="ctr"/>
            <a:r>
              <a:rPr lang="en-US" sz="4400" b="1" dirty="0"/>
              <a:t>Lazarus Group Aka The </a:t>
            </a:r>
            <a:r>
              <a:rPr lang="en-US" sz="4400" b="1" dirty="0" err="1"/>
              <a:t>Chollima</a:t>
            </a:r>
            <a:endParaRPr lang="en-US" sz="4400" b="1" dirty="0"/>
          </a:p>
        </p:txBody>
      </p:sp>
    </p:spTree>
    <p:extLst>
      <p:ext uri="{BB962C8B-B14F-4D97-AF65-F5344CB8AC3E}">
        <p14:creationId xmlns:p14="http://schemas.microsoft.com/office/powerpoint/2010/main" val="364816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1FC7-4E90-6D14-8A90-449E8846C373}"/>
              </a:ext>
            </a:extLst>
          </p:cNvPr>
          <p:cNvSpPr>
            <a:spLocks noGrp="1"/>
          </p:cNvSpPr>
          <p:nvPr>
            <p:ph type="title"/>
          </p:nvPr>
        </p:nvSpPr>
        <p:spPr/>
        <p:txBody>
          <a:bodyPr>
            <a:normAutofit/>
          </a:bodyPr>
          <a:lstStyle/>
          <a:p>
            <a:pPr algn="ctr"/>
            <a:r>
              <a:rPr lang="en-US" sz="6000" i="1" dirty="0"/>
              <a:t>Aliases and Goals</a:t>
            </a:r>
          </a:p>
        </p:txBody>
      </p:sp>
      <p:sp>
        <p:nvSpPr>
          <p:cNvPr id="3" name="Text Placeholder 2">
            <a:extLst>
              <a:ext uri="{FF2B5EF4-FFF2-40B4-BE49-F238E27FC236}">
                <a16:creationId xmlns:a16="http://schemas.microsoft.com/office/drawing/2014/main" id="{2A79DE82-F32A-3C90-D4BE-B9C40DC80129}"/>
              </a:ext>
            </a:extLst>
          </p:cNvPr>
          <p:cNvSpPr>
            <a:spLocks noGrp="1"/>
          </p:cNvSpPr>
          <p:nvPr>
            <p:ph type="body" idx="1"/>
          </p:nvPr>
        </p:nvSpPr>
        <p:spPr>
          <a:xfrm>
            <a:off x="938213" y="1669069"/>
            <a:ext cx="5157787" cy="823912"/>
          </a:xfrm>
        </p:spPr>
        <p:txBody>
          <a:bodyPr>
            <a:normAutofit/>
          </a:bodyPr>
          <a:lstStyle/>
          <a:p>
            <a:pPr algn="ctr"/>
            <a:r>
              <a:rPr lang="en-US" sz="4400" dirty="0"/>
              <a:t>Aliases:</a:t>
            </a:r>
          </a:p>
        </p:txBody>
      </p:sp>
      <p:sp>
        <p:nvSpPr>
          <p:cNvPr id="4" name="Content Placeholder 3">
            <a:extLst>
              <a:ext uri="{FF2B5EF4-FFF2-40B4-BE49-F238E27FC236}">
                <a16:creationId xmlns:a16="http://schemas.microsoft.com/office/drawing/2014/main" id="{4265DC84-5DC3-F914-0E17-F58C09ED448E}"/>
              </a:ext>
            </a:extLst>
          </p:cNvPr>
          <p:cNvSpPr>
            <a:spLocks noGrp="1"/>
          </p:cNvSpPr>
          <p:nvPr>
            <p:ph sz="half" idx="2"/>
          </p:nvPr>
        </p:nvSpPr>
        <p:spPr>
          <a:xfrm>
            <a:off x="1441111" y="2657200"/>
            <a:ext cx="3757612" cy="3415640"/>
          </a:xfrm>
        </p:spPr>
        <p:txBody>
          <a:bodyPr>
            <a:normAutofit fontScale="62500" lnSpcReduction="20000"/>
          </a:bodyPr>
          <a:lstStyle/>
          <a:p>
            <a:pPr marL="514350" indent="-514350">
              <a:buFont typeface="+mj-lt"/>
              <a:buAutoNum type="arabicPeriod"/>
            </a:pPr>
            <a:r>
              <a:rPr lang="en-US" sz="3100" b="0" i="0" dirty="0">
                <a:solidFill>
                  <a:srgbClr val="000000"/>
                </a:solidFill>
                <a:effectLst/>
                <a:latin typeface="Arial" panose="020B0604020202020204" pitchFamily="34" charset="0"/>
              </a:rPr>
              <a:t>APT38</a:t>
            </a:r>
          </a:p>
          <a:p>
            <a:pPr marL="514350" indent="-514350">
              <a:buFont typeface="+mj-lt"/>
              <a:buAutoNum type="arabicPeriod"/>
            </a:pPr>
            <a:r>
              <a:rPr lang="en-US" sz="3100" b="0" i="0" dirty="0">
                <a:solidFill>
                  <a:srgbClr val="000000"/>
                </a:solidFill>
                <a:effectLst/>
                <a:latin typeface="Arial" panose="020B0604020202020204" pitchFamily="34" charset="0"/>
              </a:rPr>
              <a:t>Gods Apostles</a:t>
            </a:r>
          </a:p>
          <a:p>
            <a:pPr marL="514350" indent="-514350">
              <a:buFont typeface="+mj-lt"/>
              <a:buAutoNum type="arabicPeriod"/>
            </a:pPr>
            <a:r>
              <a:rPr lang="en-US" sz="3100" b="0" i="0" dirty="0">
                <a:solidFill>
                  <a:srgbClr val="000000"/>
                </a:solidFill>
                <a:effectLst/>
                <a:latin typeface="Arial" panose="020B0604020202020204" pitchFamily="34" charset="0"/>
              </a:rPr>
              <a:t>Guardians of Peace</a:t>
            </a:r>
          </a:p>
          <a:p>
            <a:pPr marL="514350" indent="-514350">
              <a:buFont typeface="+mj-lt"/>
              <a:buAutoNum type="arabicPeriod"/>
            </a:pPr>
            <a:r>
              <a:rPr lang="en-US" sz="3100" b="0" i="0" dirty="0">
                <a:solidFill>
                  <a:srgbClr val="000000"/>
                </a:solidFill>
                <a:effectLst/>
                <a:latin typeface="Arial" panose="020B0604020202020204" pitchFamily="34" charset="0"/>
              </a:rPr>
              <a:t>ZINC</a:t>
            </a:r>
          </a:p>
          <a:p>
            <a:pPr marL="514350" indent="-514350">
              <a:buFont typeface="+mj-lt"/>
              <a:buAutoNum type="arabicPeriod"/>
            </a:pPr>
            <a:r>
              <a:rPr lang="en-US" sz="3100" b="0" i="0" dirty="0">
                <a:solidFill>
                  <a:srgbClr val="000000"/>
                </a:solidFill>
                <a:effectLst/>
                <a:latin typeface="Arial" panose="020B0604020202020204" pitchFamily="34" charset="0"/>
              </a:rPr>
              <a:t>Gods Disciples</a:t>
            </a:r>
          </a:p>
          <a:p>
            <a:pPr marL="514350" indent="-514350">
              <a:buFont typeface="+mj-lt"/>
              <a:buAutoNum type="arabicPeriod"/>
            </a:pPr>
            <a:r>
              <a:rPr lang="en-US" sz="3100" b="0" i="0" dirty="0" err="1">
                <a:solidFill>
                  <a:srgbClr val="000000"/>
                </a:solidFill>
                <a:effectLst/>
                <a:latin typeface="Arial" panose="020B0604020202020204" pitchFamily="34" charset="0"/>
              </a:rPr>
              <a:t>Whois</a:t>
            </a:r>
            <a:r>
              <a:rPr lang="en-US" sz="3100" b="0" i="0" dirty="0">
                <a:solidFill>
                  <a:srgbClr val="000000"/>
                </a:solidFill>
                <a:effectLst/>
                <a:latin typeface="Arial" panose="020B0604020202020204" pitchFamily="34" charset="0"/>
              </a:rPr>
              <a:t> Team</a:t>
            </a:r>
          </a:p>
          <a:p>
            <a:pPr marL="514350" indent="-514350">
              <a:buFont typeface="+mj-lt"/>
              <a:buAutoNum type="arabicPeriod"/>
            </a:pPr>
            <a:r>
              <a:rPr lang="en-US" sz="3100" b="0" i="0" dirty="0">
                <a:solidFill>
                  <a:srgbClr val="000000"/>
                </a:solidFill>
                <a:effectLst/>
                <a:latin typeface="Arial" panose="020B0604020202020204" pitchFamily="34" charset="0"/>
              </a:rPr>
              <a:t>Hidden Cobra</a:t>
            </a:r>
            <a:br>
              <a:rPr lang="en-US" dirty="0"/>
            </a:br>
            <a:r>
              <a:rPr lang="en-US" dirty="0"/>
              <a:t>	</a:t>
            </a:r>
            <a:br>
              <a:rPr lang="en-US" dirty="0"/>
            </a:br>
            <a:r>
              <a:rPr lang="en-US" dirty="0"/>
              <a:t>	</a:t>
            </a:r>
            <a:br>
              <a:rPr lang="en-US" dirty="0"/>
            </a:br>
            <a:r>
              <a:rPr lang="en-US" dirty="0"/>
              <a:t>	</a:t>
            </a:r>
          </a:p>
        </p:txBody>
      </p:sp>
      <p:sp>
        <p:nvSpPr>
          <p:cNvPr id="5" name="Text Placeholder 4">
            <a:extLst>
              <a:ext uri="{FF2B5EF4-FFF2-40B4-BE49-F238E27FC236}">
                <a16:creationId xmlns:a16="http://schemas.microsoft.com/office/drawing/2014/main" id="{78C50992-4E73-B669-E7E3-31206950BD24}"/>
              </a:ext>
            </a:extLst>
          </p:cNvPr>
          <p:cNvSpPr>
            <a:spLocks noGrp="1"/>
          </p:cNvSpPr>
          <p:nvPr>
            <p:ph type="body" sz="quarter" idx="3"/>
          </p:nvPr>
        </p:nvSpPr>
        <p:spPr/>
        <p:txBody>
          <a:bodyPr>
            <a:normAutofit/>
          </a:bodyPr>
          <a:lstStyle/>
          <a:p>
            <a:pPr algn="ctr"/>
            <a:r>
              <a:rPr lang="en-US" sz="4400" dirty="0"/>
              <a:t>Main Goals:</a:t>
            </a:r>
          </a:p>
        </p:txBody>
      </p:sp>
      <p:sp>
        <p:nvSpPr>
          <p:cNvPr id="6" name="Content Placeholder 5">
            <a:extLst>
              <a:ext uri="{FF2B5EF4-FFF2-40B4-BE49-F238E27FC236}">
                <a16:creationId xmlns:a16="http://schemas.microsoft.com/office/drawing/2014/main" id="{46F8A165-B69E-8D6E-FB4A-3CEF105930D0}"/>
              </a:ext>
            </a:extLst>
          </p:cNvPr>
          <p:cNvSpPr>
            <a:spLocks noGrp="1"/>
          </p:cNvSpPr>
          <p:nvPr>
            <p:ph sz="quarter" idx="4"/>
          </p:nvPr>
        </p:nvSpPr>
        <p:spPr/>
        <p:txBody>
          <a:bodyPr>
            <a:normAutofit fontScale="62500" lnSpcReduction="20000"/>
          </a:bodyPr>
          <a:lstStyle/>
          <a:p>
            <a:pPr>
              <a:lnSpc>
                <a:spcPct val="170000"/>
              </a:lnSpc>
            </a:pPr>
            <a:r>
              <a:rPr lang="en-US" b="0" i="0" dirty="0">
                <a:solidFill>
                  <a:srgbClr val="131313"/>
                </a:solidFill>
                <a:effectLst/>
                <a:latin typeface="Roboto" panose="020B0604020202020204" pitchFamily="2" charset="0"/>
              </a:rPr>
              <a:t>This APT group is mainly financially motivated. They have targeted banks, financial institutions, casinos, cryptocurrency exchanges, SWIFT system endpoints, and ATMs in at least 38 countries worldwide.</a:t>
            </a:r>
          </a:p>
          <a:p>
            <a:pPr>
              <a:lnSpc>
                <a:spcPct val="170000"/>
              </a:lnSpc>
            </a:pPr>
            <a:r>
              <a:rPr lang="en-US" dirty="0">
                <a:solidFill>
                  <a:srgbClr val="131313"/>
                </a:solidFill>
                <a:latin typeface="Roboto" panose="020B0604020202020204" pitchFamily="2" charset="0"/>
              </a:rPr>
              <a:t>Infiltrating foreign governments, particularly South Korea</a:t>
            </a:r>
            <a:endParaRPr lang="en-US" dirty="0"/>
          </a:p>
        </p:txBody>
      </p:sp>
    </p:spTree>
    <p:extLst>
      <p:ext uri="{BB962C8B-B14F-4D97-AF65-F5344CB8AC3E}">
        <p14:creationId xmlns:p14="http://schemas.microsoft.com/office/powerpoint/2010/main" val="334128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FE796AF-057E-9555-F554-B098582CCE7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What is the relevance and overlap with North Korea as a State?</a:t>
            </a:r>
            <a:endParaRPr lang="en-US" sz="2400" kern="1200" dirty="0">
              <a:solidFill>
                <a:srgbClr val="FFFFFF"/>
              </a:solidFill>
              <a:latin typeface="+mj-lt"/>
              <a:ea typeface="+mj-ea"/>
              <a:cs typeface="+mj-cs"/>
            </a:endParaRPr>
          </a:p>
        </p:txBody>
      </p:sp>
      <p:graphicFrame>
        <p:nvGraphicFramePr>
          <p:cNvPr id="35" name="TextBox 8">
            <a:extLst>
              <a:ext uri="{FF2B5EF4-FFF2-40B4-BE49-F238E27FC236}">
                <a16:creationId xmlns:a16="http://schemas.microsoft.com/office/drawing/2014/main" id="{E13F79E6-7644-7B9F-4C22-F55F34534015}"/>
              </a:ext>
            </a:extLst>
          </p:cNvPr>
          <p:cNvGraphicFramePr/>
          <p:nvPr>
            <p:extLst>
              <p:ext uri="{D42A27DB-BD31-4B8C-83A1-F6EECF244321}">
                <p14:modId xmlns:p14="http://schemas.microsoft.com/office/powerpoint/2010/main" val="3236937464"/>
              </p:ext>
            </p:extLst>
          </p:nvPr>
        </p:nvGraphicFramePr>
        <p:xfrm>
          <a:off x="3720230" y="739036"/>
          <a:ext cx="8011799" cy="5386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566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D3F98-A892-6F6B-2B53-050DE83EF4E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APT 38’s Financial Attack History</a:t>
            </a:r>
            <a:endParaRPr lang="en-US" sz="3600" kern="1200" dirty="0">
              <a:solidFill>
                <a:srgbClr val="FFFFFF"/>
              </a:solidFill>
              <a:latin typeface="+mj-lt"/>
              <a:ea typeface="+mj-ea"/>
              <a:cs typeface="+mj-cs"/>
            </a:endParaRPr>
          </a:p>
        </p:txBody>
      </p:sp>
      <p:pic>
        <p:nvPicPr>
          <p:cNvPr id="8" name="Content Placeholder 7">
            <a:extLst>
              <a:ext uri="{FF2B5EF4-FFF2-40B4-BE49-F238E27FC236}">
                <a16:creationId xmlns:a16="http://schemas.microsoft.com/office/drawing/2014/main" id="{B71CB2E9-8BF4-93F6-5DD8-C7755A81B4CA}"/>
              </a:ext>
            </a:extLst>
          </p:cNvPr>
          <p:cNvPicPr>
            <a:picLocks noGrp="1" noChangeAspect="1"/>
          </p:cNvPicPr>
          <p:nvPr>
            <p:ph idx="1"/>
          </p:nvPr>
        </p:nvPicPr>
        <p:blipFill>
          <a:blip r:embed="rId2"/>
          <a:stretch>
            <a:fillRect/>
          </a:stretch>
        </p:blipFill>
        <p:spPr>
          <a:xfrm>
            <a:off x="4216526" y="349320"/>
            <a:ext cx="7878796" cy="6174769"/>
          </a:xfrm>
          <a:prstGeom prst="rect">
            <a:avLst/>
          </a:prstGeom>
        </p:spPr>
      </p:pic>
    </p:spTree>
    <p:extLst>
      <p:ext uri="{BB962C8B-B14F-4D97-AF65-F5344CB8AC3E}">
        <p14:creationId xmlns:p14="http://schemas.microsoft.com/office/powerpoint/2010/main" val="378198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6" name="Rectangle 105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9143D-64DE-9E30-8525-E9275811FA0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APT’s Worldwide Targets</a:t>
            </a:r>
          </a:p>
        </p:txBody>
      </p:sp>
      <p:sp>
        <p:nvSpPr>
          <p:cNvPr id="106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7CC456A7-350F-8CC5-6B27-DA2A638348FE}"/>
              </a:ext>
            </a:extLst>
          </p:cNvPr>
          <p:cNvPicPr>
            <a:picLocks noGrp="1" noChangeAspect="1"/>
          </p:cNvPicPr>
          <p:nvPr>
            <p:ph idx="1"/>
          </p:nvPr>
        </p:nvPicPr>
        <p:blipFill>
          <a:blip r:embed="rId2"/>
          <a:stretch>
            <a:fillRect/>
          </a:stretch>
        </p:blipFill>
        <p:spPr>
          <a:xfrm>
            <a:off x="3898372" y="343966"/>
            <a:ext cx="8293628" cy="6389275"/>
          </a:xfrm>
          <a:prstGeom prst="rect">
            <a:avLst/>
          </a:prstGeom>
        </p:spPr>
      </p:pic>
    </p:spTree>
    <p:extLst>
      <p:ext uri="{BB962C8B-B14F-4D97-AF65-F5344CB8AC3E}">
        <p14:creationId xmlns:p14="http://schemas.microsoft.com/office/powerpoint/2010/main" val="168109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0C51A039-FCE7-AC45-6DCF-E7524B249716}"/>
              </a:ext>
            </a:extLst>
          </p:cNvPr>
          <p:cNvPicPr>
            <a:picLocks noGrp="1" noChangeAspect="1"/>
          </p:cNvPicPr>
          <p:nvPr>
            <p:ph idx="1"/>
          </p:nvPr>
        </p:nvPicPr>
        <p:blipFill>
          <a:blip r:embed="rId2"/>
          <a:stretch>
            <a:fillRect/>
          </a:stretch>
        </p:blipFill>
        <p:spPr bwMode="auto">
          <a:xfrm>
            <a:off x="750375" y="365681"/>
            <a:ext cx="10891954" cy="5909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5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8108-6683-1B38-160C-21B9D1CCE539}"/>
              </a:ext>
            </a:extLst>
          </p:cNvPr>
          <p:cNvSpPr>
            <a:spLocks noGrp="1"/>
          </p:cNvSpPr>
          <p:nvPr>
            <p:ph type="title"/>
          </p:nvPr>
        </p:nvSpPr>
        <p:spPr>
          <a:xfrm>
            <a:off x="838200" y="26922"/>
            <a:ext cx="10515600" cy="1325563"/>
          </a:xfrm>
        </p:spPr>
        <p:txBody>
          <a:bodyPr>
            <a:normAutofit/>
          </a:bodyPr>
          <a:lstStyle/>
          <a:p>
            <a:pPr algn="ctr"/>
            <a:r>
              <a:rPr lang="en-US" b="1" dirty="0">
                <a:latin typeface="+mn-lt"/>
              </a:rPr>
              <a:t>APT 38’s General Attacking Pattern</a:t>
            </a:r>
          </a:p>
        </p:txBody>
      </p:sp>
      <p:sp>
        <p:nvSpPr>
          <p:cNvPr id="3" name="Content Placeholder 2">
            <a:extLst>
              <a:ext uri="{FF2B5EF4-FFF2-40B4-BE49-F238E27FC236}">
                <a16:creationId xmlns:a16="http://schemas.microsoft.com/office/drawing/2014/main" id="{370B3C64-D4AF-04E7-5C36-5A370E247DF8}"/>
              </a:ext>
            </a:extLst>
          </p:cNvPr>
          <p:cNvSpPr>
            <a:spLocks noGrp="1"/>
          </p:cNvSpPr>
          <p:nvPr>
            <p:ph idx="1"/>
          </p:nvPr>
        </p:nvSpPr>
        <p:spPr>
          <a:xfrm>
            <a:off x="463463" y="1290181"/>
            <a:ext cx="11423737" cy="5202694"/>
          </a:xfrm>
        </p:spPr>
        <p:txBody>
          <a:bodyPr>
            <a:normAutofit fontScale="77500" lnSpcReduction="20000"/>
          </a:bodyPr>
          <a:lstStyle/>
          <a:p>
            <a:pPr algn="l">
              <a:buFont typeface="Arial" panose="020B0604020202020204" pitchFamily="34" charset="0"/>
              <a:buChar char="•"/>
            </a:pPr>
            <a:r>
              <a:rPr lang="en-US" b="1" i="1" dirty="0">
                <a:solidFill>
                  <a:schemeClr val="accent1">
                    <a:lumMod val="75000"/>
                  </a:schemeClr>
                </a:solidFill>
                <a:effectLst/>
                <a:latin typeface="Roboto" panose="02000000000000000000" pitchFamily="2" charset="0"/>
              </a:rPr>
              <a:t>Information gathering: </a:t>
            </a:r>
            <a:r>
              <a:rPr lang="en-US" b="0" i="0" dirty="0">
                <a:solidFill>
                  <a:srgbClr val="131313"/>
                </a:solidFill>
                <a:effectLst/>
                <a:latin typeface="Roboto" panose="02000000000000000000" pitchFamily="2" charset="0"/>
              </a:rPr>
              <a:t>Targets accounts that can enable further access to targeted organizations.</a:t>
            </a:r>
          </a:p>
          <a:p>
            <a:pPr marL="0" indent="0" algn="l">
              <a:buNone/>
            </a:pPr>
            <a:endParaRPr lang="en-US" b="0" i="0" dirty="0">
              <a:solidFill>
                <a:srgbClr val="131313"/>
              </a:solidFill>
              <a:effectLst/>
              <a:latin typeface="Roboto" panose="02000000000000000000" pitchFamily="2" charset="0"/>
            </a:endParaRPr>
          </a:p>
          <a:p>
            <a:pPr algn="l">
              <a:buFont typeface="Arial" panose="020B0604020202020204" pitchFamily="34" charset="0"/>
              <a:buChar char="•"/>
            </a:pPr>
            <a:r>
              <a:rPr lang="en-US" b="1" i="1" dirty="0">
                <a:solidFill>
                  <a:schemeClr val="accent1">
                    <a:lumMod val="75000"/>
                  </a:schemeClr>
                </a:solidFill>
                <a:effectLst/>
                <a:latin typeface="Roboto" panose="02000000000000000000" pitchFamily="2" charset="0"/>
              </a:rPr>
              <a:t>Initial Compromise</a:t>
            </a:r>
            <a:r>
              <a:rPr lang="en-US" b="0" i="1" dirty="0">
                <a:solidFill>
                  <a:schemeClr val="accent1">
                    <a:lumMod val="75000"/>
                  </a:schemeClr>
                </a:solidFill>
                <a:effectLst/>
                <a:latin typeface="Roboto" panose="02000000000000000000" pitchFamily="2" charset="0"/>
              </a:rPr>
              <a:t>:  </a:t>
            </a:r>
            <a:r>
              <a:rPr lang="en-US" b="0" i="0" dirty="0">
                <a:solidFill>
                  <a:srgbClr val="131313"/>
                </a:solidFill>
                <a:effectLst/>
                <a:latin typeface="Roboto" panose="02000000000000000000" pitchFamily="2" charset="0"/>
              </a:rPr>
              <a:t>Relies on watering hole attacks to gain initial access to at least some of its targets. Ex: exploited an insecure outdated version of Apache Struts2</a:t>
            </a:r>
          </a:p>
          <a:p>
            <a:pPr marL="0" indent="0" algn="l">
              <a:buNone/>
            </a:pPr>
            <a:endParaRPr lang="en-US" b="0" i="0" dirty="0">
              <a:solidFill>
                <a:srgbClr val="131313"/>
              </a:solidFill>
              <a:effectLst/>
              <a:latin typeface="Roboto" panose="02000000000000000000" pitchFamily="2" charset="0"/>
            </a:endParaRPr>
          </a:p>
          <a:p>
            <a:pPr algn="l">
              <a:buFont typeface="Arial" panose="020B0604020202020204" pitchFamily="34" charset="0"/>
              <a:buChar char="•"/>
            </a:pPr>
            <a:r>
              <a:rPr lang="en-US" b="1" i="1" dirty="0">
                <a:solidFill>
                  <a:schemeClr val="accent1">
                    <a:lumMod val="75000"/>
                  </a:schemeClr>
                </a:solidFill>
                <a:effectLst/>
                <a:latin typeface="Roboto" panose="02000000000000000000" pitchFamily="2" charset="0"/>
              </a:rPr>
              <a:t>Internal recon: </a:t>
            </a:r>
            <a:r>
              <a:rPr lang="en-US" dirty="0">
                <a:solidFill>
                  <a:srgbClr val="131313"/>
                </a:solidFill>
                <a:latin typeface="Roboto" panose="02000000000000000000" pitchFamily="2" charset="0"/>
              </a:rPr>
              <a:t>D</a:t>
            </a:r>
            <a:r>
              <a:rPr lang="en-US" b="0" i="0" dirty="0">
                <a:solidFill>
                  <a:srgbClr val="131313"/>
                </a:solidFill>
                <a:effectLst/>
                <a:latin typeface="Roboto" panose="02000000000000000000" pitchFamily="2" charset="0"/>
              </a:rPr>
              <a:t>eploys malware to gather credentials and map the network</a:t>
            </a:r>
          </a:p>
          <a:p>
            <a:pPr marL="0" indent="0" algn="l">
              <a:buNone/>
            </a:pPr>
            <a:endParaRPr lang="en-US" b="0" i="0" dirty="0">
              <a:solidFill>
                <a:srgbClr val="131313"/>
              </a:solidFill>
              <a:effectLst/>
              <a:latin typeface="Roboto" panose="02000000000000000000" pitchFamily="2" charset="0"/>
            </a:endParaRPr>
          </a:p>
          <a:p>
            <a:pPr algn="l">
              <a:buFont typeface="Arial" panose="020B0604020202020204" pitchFamily="34" charset="0"/>
              <a:buChar char="•"/>
            </a:pPr>
            <a:r>
              <a:rPr lang="en-US" b="1" i="1" dirty="0">
                <a:solidFill>
                  <a:schemeClr val="accent1">
                    <a:lumMod val="75000"/>
                  </a:schemeClr>
                </a:solidFill>
                <a:effectLst/>
                <a:latin typeface="Roboto" panose="02000000000000000000" pitchFamily="2" charset="0"/>
              </a:rPr>
              <a:t>Pivot to the victim server: </a:t>
            </a:r>
            <a:r>
              <a:rPr lang="en-US" b="0" i="0" dirty="0">
                <a:solidFill>
                  <a:srgbClr val="131313"/>
                </a:solidFill>
                <a:effectLst/>
                <a:latin typeface="Roboto" panose="02000000000000000000" pitchFamily="2" charset="0"/>
              </a:rPr>
              <a:t>Deploys active and passive backdoors on target networks</a:t>
            </a:r>
          </a:p>
          <a:p>
            <a:pPr marL="0" indent="0" algn="l">
              <a:buNone/>
            </a:pPr>
            <a:endParaRPr lang="en-US" b="0" i="0" dirty="0">
              <a:solidFill>
                <a:srgbClr val="131313"/>
              </a:solidFill>
              <a:effectLst/>
              <a:latin typeface="Roboto" panose="02000000000000000000" pitchFamily="2" charset="0"/>
            </a:endParaRPr>
          </a:p>
          <a:p>
            <a:pPr algn="l">
              <a:buFont typeface="Arial" panose="020B0604020202020204" pitchFamily="34" charset="0"/>
              <a:buChar char="•"/>
            </a:pPr>
            <a:r>
              <a:rPr lang="en-US" b="1" i="1" dirty="0">
                <a:solidFill>
                  <a:schemeClr val="accent1">
                    <a:lumMod val="75000"/>
                  </a:schemeClr>
                </a:solidFill>
                <a:effectLst/>
                <a:latin typeface="Roboto" panose="02000000000000000000" pitchFamily="2" charset="0"/>
              </a:rPr>
              <a:t>Transfer funds: </a:t>
            </a:r>
            <a:r>
              <a:rPr lang="en-US" b="0" i="0" dirty="0">
                <a:solidFill>
                  <a:srgbClr val="131313"/>
                </a:solidFill>
                <a:effectLst/>
                <a:latin typeface="Roboto" panose="02000000000000000000" pitchFamily="2" charset="0"/>
              </a:rPr>
              <a:t>Uses malware allowing it to insert fraudulent SWIFT transactions and change transaction history</a:t>
            </a:r>
          </a:p>
          <a:p>
            <a:pPr marL="0" indent="0" algn="l">
              <a:buNone/>
            </a:pPr>
            <a:endParaRPr lang="en-US" b="0" i="0" dirty="0">
              <a:solidFill>
                <a:srgbClr val="131313"/>
              </a:solidFill>
              <a:effectLst/>
              <a:latin typeface="Roboto" panose="02000000000000000000" pitchFamily="2" charset="0"/>
            </a:endParaRPr>
          </a:p>
          <a:p>
            <a:pPr algn="l">
              <a:buFont typeface="Arial" panose="020B0604020202020204" pitchFamily="34" charset="0"/>
              <a:buChar char="•"/>
            </a:pPr>
            <a:r>
              <a:rPr lang="en-US" b="1" i="1" dirty="0">
                <a:solidFill>
                  <a:schemeClr val="accent1">
                    <a:lumMod val="75000"/>
                  </a:schemeClr>
                </a:solidFill>
                <a:effectLst/>
                <a:latin typeface="Roboto" panose="02000000000000000000" pitchFamily="2" charset="0"/>
              </a:rPr>
              <a:t>Destroy Evidence: </a:t>
            </a:r>
            <a:r>
              <a:rPr lang="en-US" b="0" i="0" dirty="0">
                <a:solidFill>
                  <a:srgbClr val="131313"/>
                </a:solidFill>
                <a:effectLst/>
                <a:latin typeface="Roboto" panose="02000000000000000000" pitchFamily="2" charset="0"/>
              </a:rPr>
              <a:t>Deletes logs and files using non-public malware. There have been instances of the group deploying and executing disk-wiping malware to get rid of any evidence as well.</a:t>
            </a:r>
          </a:p>
          <a:p>
            <a:pPr marL="0" indent="0" algn="l">
              <a:buNone/>
            </a:pPr>
            <a:endParaRPr lang="en-US" b="0" i="0" dirty="0">
              <a:solidFill>
                <a:srgbClr val="131313"/>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369902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C7C9-CE8D-0197-AEDE-6204A6C70654}"/>
              </a:ext>
            </a:extLst>
          </p:cNvPr>
          <p:cNvSpPr>
            <a:spLocks noGrp="1"/>
          </p:cNvSpPr>
          <p:nvPr>
            <p:ph type="title"/>
          </p:nvPr>
        </p:nvSpPr>
        <p:spPr>
          <a:xfrm>
            <a:off x="838200" y="0"/>
            <a:ext cx="10515600" cy="1325563"/>
          </a:xfrm>
        </p:spPr>
        <p:txBody>
          <a:bodyPr>
            <a:normAutofit/>
          </a:bodyPr>
          <a:lstStyle/>
          <a:p>
            <a:pPr algn="ctr"/>
            <a:r>
              <a:rPr lang="en-US" sz="4800" b="1" dirty="0">
                <a:latin typeface="+mn-lt"/>
              </a:rPr>
              <a:t>Attack Techniques and Tactics</a:t>
            </a:r>
          </a:p>
        </p:txBody>
      </p:sp>
      <p:pic>
        <p:nvPicPr>
          <p:cNvPr id="5" name="Content Placeholder 4">
            <a:extLst>
              <a:ext uri="{FF2B5EF4-FFF2-40B4-BE49-F238E27FC236}">
                <a16:creationId xmlns:a16="http://schemas.microsoft.com/office/drawing/2014/main" id="{182AAA03-9D66-AB73-CFA2-58D751935C65}"/>
              </a:ext>
            </a:extLst>
          </p:cNvPr>
          <p:cNvPicPr>
            <a:picLocks noGrp="1" noChangeAspect="1"/>
          </p:cNvPicPr>
          <p:nvPr>
            <p:ph idx="1"/>
          </p:nvPr>
        </p:nvPicPr>
        <p:blipFill>
          <a:blip r:embed="rId2"/>
          <a:stretch>
            <a:fillRect/>
          </a:stretch>
        </p:blipFill>
        <p:spPr>
          <a:xfrm>
            <a:off x="400312" y="1027134"/>
            <a:ext cx="10953488" cy="5661765"/>
          </a:xfrm>
        </p:spPr>
      </p:pic>
    </p:spTree>
    <p:extLst>
      <p:ext uri="{BB962C8B-B14F-4D97-AF65-F5344CB8AC3E}">
        <p14:creationId xmlns:p14="http://schemas.microsoft.com/office/powerpoint/2010/main" val="189790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14570-6AE8-697A-FD44-0FF6DFEACB6B}"/>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APT 38 Characteristics and Capabilities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Content Placeholder 2">
            <a:extLst>
              <a:ext uri="{FF2B5EF4-FFF2-40B4-BE49-F238E27FC236}">
                <a16:creationId xmlns:a16="http://schemas.microsoft.com/office/drawing/2014/main" id="{3301CE72-8668-5BEF-670B-5EBB4054FA33}"/>
              </a:ext>
            </a:extLst>
          </p:cNvPr>
          <p:cNvSpPr>
            <a:spLocks noGrp="1"/>
          </p:cNvSpPr>
          <p:nvPr>
            <p:ph idx="1"/>
          </p:nvPr>
        </p:nvSpPr>
        <p:spPr>
          <a:xfrm>
            <a:off x="4447308" y="591344"/>
            <a:ext cx="6906491" cy="5585619"/>
          </a:xfrm>
        </p:spPr>
        <p:txBody>
          <a:bodyPr anchor="ctr">
            <a:normAutofit/>
          </a:bodyPr>
          <a:lstStyle/>
          <a:p>
            <a:r>
              <a:rPr lang="en-US" sz="2000" dirty="0"/>
              <a:t>Made up of multiple operational groups primarily linked together with shared malware development resources and North Korean state sponsorship.</a:t>
            </a:r>
          </a:p>
          <a:p>
            <a:r>
              <a:rPr lang="en-US" sz="2000" dirty="0"/>
              <a:t>APT38 is characterized by long planning, extended periods of access to compromised victim environments preceding any attempts to steal money, fluency across mixed operating system environments, the use of custom developed tools, and a constant effort to thwart investigations capped with a willingness to completely destroy compromised machines afterwards.</a:t>
            </a:r>
          </a:p>
          <a:p>
            <a:r>
              <a:rPr lang="en-US" sz="2000" dirty="0"/>
              <a:t>The group is careful, calculated, and has demonstrated a desire to maintain access to a victim environment for as long as necessary to understand the network layout, required permissions, and system technologies to achieve its goals.</a:t>
            </a:r>
          </a:p>
          <a:p>
            <a:r>
              <a:rPr lang="en-US" sz="2000" dirty="0"/>
              <a:t>On average, APT38 remains within a victim network for approximately 155 days, with the longest time within a compromised environment believed to be almost two years.</a:t>
            </a:r>
          </a:p>
        </p:txBody>
      </p:sp>
    </p:spTree>
    <p:extLst>
      <p:ext uri="{BB962C8B-B14F-4D97-AF65-F5344CB8AC3E}">
        <p14:creationId xmlns:p14="http://schemas.microsoft.com/office/powerpoint/2010/main" val="1640259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484</Words>
  <Application>Microsoft Office PowerPoint</Application>
  <PresentationFormat>Widescreen</PresentationFormat>
  <Paragraphs>43</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Roboto</vt:lpstr>
      <vt:lpstr>Office Theme</vt:lpstr>
      <vt:lpstr>PowerPoint Presentation</vt:lpstr>
      <vt:lpstr>Aliases and Goals</vt:lpstr>
      <vt:lpstr>What is the relevance and overlap with North Korea as a State?</vt:lpstr>
      <vt:lpstr>APT 38’s Financial Attack History</vt:lpstr>
      <vt:lpstr>APT’s Worldwide Targets</vt:lpstr>
      <vt:lpstr>PowerPoint Presentation</vt:lpstr>
      <vt:lpstr>APT 38’s General Attacking Pattern</vt:lpstr>
      <vt:lpstr>Attack Techniques and Tactics</vt:lpstr>
      <vt:lpstr>APT 38 Characteristics and Capabilities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 Biesse-Paskoff</dc:creator>
  <cp:lastModifiedBy>Ari Biesse-Paskoff</cp:lastModifiedBy>
  <cp:revision>1</cp:revision>
  <dcterms:created xsi:type="dcterms:W3CDTF">2023-03-11T15:07:53Z</dcterms:created>
  <dcterms:modified xsi:type="dcterms:W3CDTF">2023-03-11T16:25:11Z</dcterms:modified>
</cp:coreProperties>
</file>