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7acba8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7acba8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9186ea7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9186ea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9186ea7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9186ea7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7acba85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7acba85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9186ea7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9186ea7b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9186ea7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9186ea7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rowdstrike.com/blog/who-is-fancy-bear/"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zdnet.com/article/political-targets-at-risk-as-fancy-bear-returns-with-refreshed-backdoor-malware/" TargetMode="External"/><Relationship Id="rId4" Type="http://schemas.openxmlformats.org/officeDocument/2006/relationships/hyperlink" Target="https://www.forbes.com/sites/emilsayegh/2023/02/28/apt28-aka-fancy-bear-a-familiar-foe-by-many-names/?sh=125da45659ad" TargetMode="External"/><Relationship Id="rId5" Type="http://schemas.openxmlformats.org/officeDocument/2006/relationships/hyperlink" Target="https://cyberscoop.com/apt28-fancy-bear-satelli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2.fireeye.com/rs/fireye/images/rpt-apt28.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rowdstrike.com/blog/when-worlds-collide-the-impact-of-cyber-threats-crossing-over-to-the-physical-world/" TargetMode="External"/><Relationship Id="rId4" Type="http://schemas.openxmlformats.org/officeDocument/2006/relationships/hyperlink" Target="https://www.crowdstrike.com/blog/meet-crowdstrikes-adversary-of-the-month-for-january-voodoo-bear/"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eb.archive.org/web/20200221013253/http:/atlas-public.ec2.arbor.net/docs/BlackEnergy+DDoS+Bot+Analysis.pdf" TargetMode="External"/><Relationship Id="rId4" Type="http://schemas.openxmlformats.org/officeDocument/2006/relationships/hyperlink" Target="https://www.cybersecurity-help.cz/blog/2510.html" TargetMode="External"/><Relationship Id="rId5" Type="http://schemas.openxmlformats.org/officeDocument/2006/relationships/hyperlink" Target="https://malpedia.caad.fkie.fraunhofer.de/actor/sandwo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IP_address" TargetMode="External"/><Relationship Id="rId4" Type="http://schemas.openxmlformats.org/officeDocument/2006/relationships/hyperlink" Target="https://en.wikipedia.org/wiki/BlackEnergy" TargetMode="External"/><Relationship Id="rId5" Type="http://schemas.openxmlformats.org/officeDocument/2006/relationships/hyperlink" Target="https://attack.mitre.org/software/S008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Bears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0000"/>
              </a:lnSpc>
              <a:spcBef>
                <a:spcPts val="0"/>
              </a:spcBef>
              <a:spcAft>
                <a:spcPts val="0"/>
              </a:spcAft>
              <a:buClr>
                <a:schemeClr val="dk1"/>
              </a:buClr>
              <a:buSzPts val="1100"/>
              <a:buFont typeface="Arial"/>
              <a:buNone/>
            </a:pPr>
            <a:r>
              <a:rPr b="1" lang="ru">
                <a:solidFill>
                  <a:schemeClr val="dk1"/>
                </a:solidFill>
              </a:rPr>
              <a:t>APT28 &amp; </a:t>
            </a:r>
            <a:r>
              <a:rPr b="1" lang="ru" sz="2700">
                <a:solidFill>
                  <a:srgbClr val="292929"/>
                </a:solidFill>
                <a:highlight>
                  <a:schemeClr val="lt1"/>
                </a:highlight>
              </a:rPr>
              <a:t>BlackEnergy APT Group</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Fancy </a:t>
            </a:r>
            <a:r>
              <a:rPr lang="ru"/>
              <a:t>bear (</a:t>
            </a:r>
            <a:r>
              <a:rPr lang="ru"/>
              <a:t>also known as APT28 or Sofacy)</a:t>
            </a:r>
            <a:endParaRPr/>
          </a:p>
        </p:txBody>
      </p:sp>
      <p:sp>
        <p:nvSpPr>
          <p:cNvPr id="61" name="Google Shape;61;p14"/>
          <p:cNvSpPr txBox="1"/>
          <p:nvPr>
            <p:ph idx="1" type="body"/>
          </p:nvPr>
        </p:nvSpPr>
        <p:spPr>
          <a:xfrm>
            <a:off x="311700" y="1152475"/>
            <a:ext cx="353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200">
                <a:solidFill>
                  <a:schemeClr val="dk1"/>
                </a:solidFill>
                <a:highlight>
                  <a:srgbClr val="FFFFFF"/>
                </a:highlight>
              </a:rPr>
              <a:t>Motives</a:t>
            </a:r>
            <a:r>
              <a:rPr lang="ru" sz="1200">
                <a:solidFill>
                  <a:schemeClr val="dk1"/>
                </a:solidFill>
                <a:highlight>
                  <a:srgbClr val="FFFFFF"/>
                </a:highlight>
              </a:rPr>
              <a:t> closely mirrors the strategic interests of the Russian government</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sz="1200">
                <a:solidFill>
                  <a:schemeClr val="dk1"/>
                </a:solidFill>
                <a:highlight>
                  <a:srgbClr val="FFFFFF"/>
                </a:highlight>
              </a:rPr>
              <a:t>Affiliation</a:t>
            </a:r>
            <a:r>
              <a:rPr lang="ru" sz="1200">
                <a:solidFill>
                  <a:schemeClr val="dk1"/>
                </a:solidFill>
                <a:highlight>
                  <a:srgbClr val="FFFFFF"/>
                </a:highlight>
              </a:rPr>
              <a:t> attributed to the Main Directorate of the General Staff of the Armed Forces of the Russian Federation.</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sz="1200">
                <a:solidFill>
                  <a:schemeClr val="dk1"/>
                </a:solidFill>
                <a:highlight>
                  <a:srgbClr val="FFFFFF"/>
                </a:highlight>
              </a:rPr>
              <a:t>Historical Event</a:t>
            </a:r>
            <a:r>
              <a:rPr lang="ru" sz="1200">
                <a:solidFill>
                  <a:schemeClr val="dk1"/>
                </a:solidFill>
                <a:highlight>
                  <a:srgbClr val="FFFFFF"/>
                </a:highlight>
              </a:rPr>
              <a:t> operations against U.S. political organizations.</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sz="1200">
                <a:solidFill>
                  <a:schemeClr val="dk1"/>
                </a:solidFill>
                <a:highlight>
                  <a:srgbClr val="FFFFFF"/>
                </a:highlight>
              </a:rPr>
              <a:t>Tactics and Techniques</a:t>
            </a:r>
            <a:r>
              <a:rPr lang="ru" sz="1200">
                <a:solidFill>
                  <a:schemeClr val="dk1"/>
                </a:solidFill>
                <a:highlight>
                  <a:srgbClr val="FFFFFF"/>
                </a:highlight>
              </a:rPr>
              <a:t> targeting conventional computers and mobile devices. To attack their victims, they typically employ both phishing messages and credential harvesting using spoofed websites.</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1200"/>
              </a:spcAft>
              <a:buNone/>
            </a:pPr>
            <a:r>
              <a:rPr lang="ru" sz="1200">
                <a:solidFill>
                  <a:schemeClr val="dk1"/>
                </a:solidFill>
                <a:highlight>
                  <a:srgbClr val="FFFFFF"/>
                </a:highlight>
              </a:rPr>
              <a:t>Use proprietary tools and droppers: X-Tunnel, WinIDS, Foozer and DownRange</a:t>
            </a:r>
            <a:r>
              <a:rPr lang="ru" sz="1200">
                <a:solidFill>
                  <a:srgbClr val="666666"/>
                </a:solidFill>
                <a:highlight>
                  <a:srgbClr val="FFFFFF"/>
                </a:highlight>
              </a:rPr>
              <a:t> (</a:t>
            </a:r>
            <a:r>
              <a:rPr lang="ru" sz="1200" u="sng">
                <a:solidFill>
                  <a:schemeClr val="hlink"/>
                </a:solidFill>
                <a:highlight>
                  <a:srgbClr val="FFFFFF"/>
                </a:highlight>
                <a:hlinkClick r:id="rId3"/>
              </a:rPr>
              <a:t>crowdstrike</a:t>
            </a:r>
            <a:r>
              <a:rPr lang="ru" sz="1200">
                <a:solidFill>
                  <a:srgbClr val="666666"/>
                </a:solidFill>
                <a:highlight>
                  <a:srgbClr val="FFFFFF"/>
                </a:highlight>
              </a:rPr>
              <a:t>)</a:t>
            </a:r>
            <a:endParaRPr sz="1200">
              <a:solidFill>
                <a:srgbClr val="666666"/>
              </a:solidFill>
              <a:highlight>
                <a:srgbClr val="FFFFFF"/>
              </a:highlight>
            </a:endParaRPr>
          </a:p>
        </p:txBody>
      </p:sp>
      <p:pic>
        <p:nvPicPr>
          <p:cNvPr id="62" name="Google Shape;62;p14"/>
          <p:cNvPicPr preferRelativeResize="0"/>
          <p:nvPr/>
        </p:nvPicPr>
        <p:blipFill>
          <a:blip r:embed="rId4">
            <a:alphaModFix/>
          </a:blip>
          <a:stretch>
            <a:fillRect/>
          </a:stretch>
        </p:blipFill>
        <p:spPr>
          <a:xfrm>
            <a:off x="4029775" y="1255588"/>
            <a:ext cx="4875050" cy="321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Famous attacks</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chemeClr val="dk1"/>
                </a:solidFill>
                <a:highlight>
                  <a:schemeClr val="lt1"/>
                </a:highlight>
              </a:rPr>
              <a:t>One of the most notable campaigns associated with APT28 is </a:t>
            </a:r>
            <a:r>
              <a:rPr lang="ru" sz="1300">
                <a:solidFill>
                  <a:schemeClr val="dk1"/>
                </a:solidFill>
                <a:highlight>
                  <a:schemeClr val="lt1"/>
                </a:highlight>
                <a:uFill>
                  <a:noFill/>
                </a:uFill>
                <a:hlinkClick r:id="rId3">
                  <a:extLst>
                    <a:ext uri="{A12FA001-AC4F-418D-AE19-62706E023703}">
                      <ahyp:hlinkClr val="tx"/>
                    </a:ext>
                  </a:extLst>
                </a:hlinkClick>
              </a:rPr>
              <a:t>the 2016 hack of the Democratic National Committee (DNC) in the United States</a:t>
            </a:r>
            <a:r>
              <a:rPr lang="ru" sz="1300">
                <a:solidFill>
                  <a:schemeClr val="dk1"/>
                </a:solidFill>
                <a:highlight>
                  <a:schemeClr val="lt1"/>
                </a:highlight>
              </a:rPr>
              <a:t>. This attack resulted in the theft of sensitive emails and other information that were later leaked to the public and was seen as an attempt to interfere with the US presidential election. It was widely condemned. More recently, CISA said it discovered the Russian hacking group had infiltrated a satellite communications provider with critical infrastructure customers.</a:t>
            </a:r>
            <a:endParaRPr sz="1450">
              <a:solidFill>
                <a:schemeClr val="dk1"/>
              </a:solidFill>
              <a:highlight>
                <a:srgbClr val="FCFCFC"/>
              </a:highlight>
              <a:latin typeface="Georgia"/>
              <a:ea typeface="Georgia"/>
              <a:cs typeface="Georgia"/>
              <a:sym typeface="Georgia"/>
            </a:endParaRPr>
          </a:p>
          <a:p>
            <a:pPr indent="0" lvl="0" marL="0" rtl="0" algn="l">
              <a:spcBef>
                <a:spcPts val="1200"/>
              </a:spcBef>
              <a:spcAft>
                <a:spcPts val="1200"/>
              </a:spcAft>
              <a:buNone/>
            </a:pPr>
            <a:r>
              <a:rPr lang="ru" sz="1350">
                <a:solidFill>
                  <a:srgbClr val="333333"/>
                </a:solidFill>
                <a:highlight>
                  <a:srgbClr val="FCFCFC"/>
                </a:highlight>
                <a:latin typeface="Georgia"/>
                <a:ea typeface="Georgia"/>
                <a:cs typeface="Georgia"/>
                <a:sym typeface="Georgia"/>
              </a:rPr>
              <a:t>(</a:t>
            </a:r>
            <a:r>
              <a:rPr lang="ru" sz="1350" u="sng">
                <a:solidFill>
                  <a:schemeClr val="hlink"/>
                </a:solidFill>
                <a:highlight>
                  <a:srgbClr val="FCFCFC"/>
                </a:highlight>
                <a:latin typeface="Georgia"/>
                <a:ea typeface="Georgia"/>
                <a:cs typeface="Georgia"/>
                <a:sym typeface="Georgia"/>
                <a:hlinkClick r:id="rId4"/>
              </a:rPr>
              <a:t>Forbes</a:t>
            </a:r>
            <a:r>
              <a:rPr lang="ru" sz="1350">
                <a:solidFill>
                  <a:srgbClr val="333333"/>
                </a:solidFill>
                <a:highlight>
                  <a:srgbClr val="FCFCFC"/>
                </a:highlight>
                <a:latin typeface="Georgia"/>
                <a:ea typeface="Georgia"/>
                <a:cs typeface="Georgia"/>
                <a:sym typeface="Georgia"/>
              </a:rPr>
              <a:t>)</a:t>
            </a:r>
            <a:endParaRPr sz="1350">
              <a:solidFill>
                <a:srgbClr val="333333"/>
              </a:solidFill>
              <a:highlight>
                <a:srgbClr val="FCFCFC"/>
              </a:highlight>
              <a:latin typeface="Georgia"/>
              <a:ea typeface="Georgia"/>
              <a:cs typeface="Georgia"/>
              <a:sym typeface="Georgia"/>
            </a:endParaRPr>
          </a:p>
        </p:txBody>
      </p:sp>
      <p:sp>
        <p:nvSpPr>
          <p:cNvPr id="69" name="Google Shape;69;p15"/>
          <p:cNvSpPr txBox="1"/>
          <p:nvPr/>
        </p:nvSpPr>
        <p:spPr>
          <a:xfrm>
            <a:off x="4710475" y="608725"/>
            <a:ext cx="3878700" cy="371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2400"/>
              </a:spcBef>
              <a:spcAft>
                <a:spcPts val="0"/>
              </a:spcAft>
              <a:buNone/>
            </a:pPr>
            <a:r>
              <a:rPr lang="ru">
                <a:solidFill>
                  <a:schemeClr val="dk1"/>
                </a:solidFill>
              </a:rPr>
              <a:t>Fancy Bear infiltrated US satellite network. Russian hacking group in a satellite communications provider with critical infrastructure customers. researchers blamed the incident on the Russian military group known as Fancy Bear, or APT28. It involved a satellite communications provider with customers in U.S. critical infrastructure sectors.</a:t>
            </a:r>
            <a:endParaRPr>
              <a:solidFill>
                <a:schemeClr val="dk1"/>
              </a:solidFill>
            </a:endParaRPr>
          </a:p>
          <a:p>
            <a:pPr indent="0" lvl="0" marL="0" rtl="0" algn="l">
              <a:lnSpc>
                <a:spcPct val="115000"/>
              </a:lnSpc>
              <a:spcBef>
                <a:spcPts val="600"/>
              </a:spcBef>
              <a:spcAft>
                <a:spcPts val="0"/>
              </a:spcAft>
              <a:buNone/>
            </a:pPr>
            <a:r>
              <a:t/>
            </a:r>
            <a:endParaRPr sz="15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rgbClr val="666666"/>
              </a:solidFill>
              <a:highlight>
                <a:schemeClr val="lt1"/>
              </a:highlight>
            </a:endParaRPr>
          </a:p>
          <a:p>
            <a:pPr indent="0" lvl="0" marL="0" rtl="0" algn="l">
              <a:lnSpc>
                <a:spcPct val="115000"/>
              </a:lnSpc>
              <a:spcBef>
                <a:spcPts val="0"/>
              </a:spcBef>
              <a:spcAft>
                <a:spcPts val="0"/>
              </a:spcAft>
              <a:buNone/>
            </a:pPr>
            <a:r>
              <a:rPr lang="ru" sz="1200">
                <a:solidFill>
                  <a:srgbClr val="666666"/>
                </a:solidFill>
                <a:highlight>
                  <a:schemeClr val="lt1"/>
                </a:highlight>
              </a:rPr>
              <a:t>(</a:t>
            </a:r>
            <a:r>
              <a:rPr lang="ru" sz="1200" u="sng">
                <a:solidFill>
                  <a:schemeClr val="hlink"/>
                </a:solidFill>
                <a:highlight>
                  <a:schemeClr val="lt1"/>
                </a:highlight>
                <a:hlinkClick r:id="rId5"/>
              </a:rPr>
              <a:t>Cyberscoop</a:t>
            </a:r>
            <a:r>
              <a:rPr lang="ru" sz="1200">
                <a:solidFill>
                  <a:srgbClr val="666666"/>
                </a:solidFill>
                <a:highlight>
                  <a:schemeClr val="lt1"/>
                </a:highlight>
              </a:rPr>
              <a:t>)</a:t>
            </a:r>
            <a:endParaRPr sz="1200">
              <a:solidFill>
                <a:srgbClr val="666666"/>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Malware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ru" sz="1200">
                <a:solidFill>
                  <a:schemeClr val="dk1"/>
                </a:solidFill>
                <a:highlight>
                  <a:srgbClr val="FFFFFF"/>
                </a:highlight>
              </a:rPr>
              <a:t>Evolves and Maintains Tools for Continued, Long-Term Use</a:t>
            </a:r>
            <a:endParaRPr b="1" sz="1200">
              <a:solidFill>
                <a:schemeClr val="dk1"/>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Uses malware with flexible and lasting platforms</a:t>
            </a:r>
            <a:endParaRPr sz="1200">
              <a:solidFill>
                <a:srgbClr val="000000"/>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Constantly evolves malware samples for continued use</a:t>
            </a:r>
            <a:endParaRPr sz="1200">
              <a:solidFill>
                <a:srgbClr val="000000"/>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Malware is tailored to specific victims’ environments, and is designed to hamper reverse engineering efforts • Development in a formal code development environment</a:t>
            </a:r>
            <a:endParaRPr sz="1200">
              <a:solidFill>
                <a:srgbClr val="000000"/>
              </a:solidFill>
              <a:highlight>
                <a:srgbClr val="FFFFFF"/>
              </a:highlight>
            </a:endParaRPr>
          </a:p>
          <a:p>
            <a:pPr indent="0" lvl="0" marL="0" rtl="0" algn="l">
              <a:spcBef>
                <a:spcPts val="1200"/>
              </a:spcBef>
              <a:spcAft>
                <a:spcPts val="0"/>
              </a:spcAft>
              <a:buNone/>
            </a:pPr>
            <a:r>
              <a:rPr b="1" lang="ru" sz="1200">
                <a:solidFill>
                  <a:schemeClr val="dk1"/>
                </a:solidFill>
                <a:highlight>
                  <a:srgbClr val="FFFFFF"/>
                </a:highlight>
              </a:rPr>
              <a:t>Various Data Theft Techniques</a:t>
            </a:r>
            <a:endParaRPr b="1" sz="1200">
              <a:solidFill>
                <a:schemeClr val="dk1"/>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Backdoors using HTTP protocol</a:t>
            </a:r>
            <a:endParaRPr sz="1200">
              <a:solidFill>
                <a:srgbClr val="000000"/>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Backdoors using victim mail server</a:t>
            </a:r>
            <a:endParaRPr sz="1200">
              <a:solidFill>
                <a:srgbClr val="000000"/>
              </a:solidFill>
              <a:highlight>
                <a:srgbClr val="FFFFFF"/>
              </a:highlight>
            </a:endParaRPr>
          </a:p>
          <a:p>
            <a:pPr indent="0" lvl="0" marL="0" rtl="0" algn="l">
              <a:spcBef>
                <a:spcPts val="1200"/>
              </a:spcBef>
              <a:spcAft>
                <a:spcPts val="0"/>
              </a:spcAft>
              <a:buNone/>
            </a:pPr>
            <a:r>
              <a:rPr lang="ru" sz="1200">
                <a:solidFill>
                  <a:srgbClr val="000000"/>
                </a:solidFill>
                <a:highlight>
                  <a:srgbClr val="FFFFFF"/>
                </a:highlight>
              </a:rPr>
              <a:t>• Local copying to defeat closed/air gapped networks</a:t>
            </a:r>
            <a:endParaRPr sz="1200">
              <a:solidFill>
                <a:srgbClr val="000000"/>
              </a:solidFill>
              <a:highlight>
                <a:srgbClr val="FFFFFF"/>
              </a:highlight>
            </a:endParaRPr>
          </a:p>
          <a:p>
            <a:pPr indent="0" lvl="0" marL="0" rtl="0" algn="l">
              <a:spcBef>
                <a:spcPts val="1200"/>
              </a:spcBef>
              <a:spcAft>
                <a:spcPts val="1200"/>
              </a:spcAft>
              <a:buNone/>
            </a:pPr>
            <a:r>
              <a:rPr lang="ru" sz="1200"/>
              <a:t>(</a:t>
            </a:r>
            <a:r>
              <a:rPr lang="ru" sz="1200" u="sng">
                <a:solidFill>
                  <a:schemeClr val="hlink"/>
                </a:solidFill>
                <a:hlinkClick r:id="rId3"/>
              </a:rPr>
              <a:t>fireeye.com</a:t>
            </a:r>
            <a:r>
              <a:rPr lang="ru" sz="1200"/>
              <a: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0"/>
              </a:spcBef>
              <a:spcAft>
                <a:spcPts val="0"/>
              </a:spcAft>
              <a:buNone/>
            </a:pPr>
            <a:r>
              <a:rPr b="1" lang="ru" sz="2700">
                <a:solidFill>
                  <a:srgbClr val="292929"/>
                </a:solidFill>
                <a:highlight>
                  <a:srgbClr val="FFFFFF"/>
                </a:highlight>
              </a:rPr>
              <a:t>VOODOO BEAR</a:t>
            </a:r>
            <a:r>
              <a:rPr lang="ru"/>
              <a:t> </a:t>
            </a:r>
            <a:r>
              <a:rPr b="1" lang="ru"/>
              <a:t>(also known as</a:t>
            </a:r>
            <a:r>
              <a:rPr b="1" lang="ru" sz="2700">
                <a:solidFill>
                  <a:srgbClr val="292929"/>
                </a:solidFill>
                <a:highlight>
                  <a:srgbClr val="FFFFFF"/>
                </a:highlight>
              </a:rPr>
              <a:t> Sandworm Team, and BlackEnergy APT Group)</a:t>
            </a:r>
            <a:endParaRPr b="1"/>
          </a:p>
        </p:txBody>
      </p:sp>
      <p:sp>
        <p:nvSpPr>
          <p:cNvPr id="81" name="Google Shape;81;p17"/>
          <p:cNvSpPr txBox="1"/>
          <p:nvPr>
            <p:ph idx="1" type="body"/>
          </p:nvPr>
        </p:nvSpPr>
        <p:spPr>
          <a:xfrm>
            <a:off x="419100" y="1495425"/>
            <a:ext cx="34245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200">
                <a:solidFill>
                  <a:schemeClr val="dk1"/>
                </a:solidFill>
                <a:highlight>
                  <a:srgbClr val="FFFFFF"/>
                </a:highlight>
              </a:rPr>
              <a:t>Motives</a:t>
            </a:r>
            <a:r>
              <a:rPr lang="ru" sz="1200">
                <a:solidFill>
                  <a:schemeClr val="dk1"/>
                </a:solidFill>
                <a:highlight>
                  <a:srgbClr val="FFFFFF"/>
                </a:highlight>
              </a:rPr>
              <a:t> </a:t>
            </a:r>
            <a:r>
              <a:rPr lang="ru" sz="1200">
                <a:solidFill>
                  <a:schemeClr val="dk1"/>
                </a:solidFill>
                <a:highlight>
                  <a:srgbClr val="FFFFFF"/>
                </a:highlight>
              </a:rPr>
              <a:t>pro-Russian hacktivist entities</a:t>
            </a:r>
            <a:endParaRPr b="1"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b="1" lang="ru" sz="1200">
                <a:solidFill>
                  <a:schemeClr val="dk1"/>
                </a:solidFill>
                <a:highlight>
                  <a:srgbClr val="FFFFFF"/>
                </a:highlight>
              </a:rPr>
              <a:t>Affiliation</a:t>
            </a:r>
            <a:r>
              <a:rPr lang="ru" sz="1200">
                <a:solidFill>
                  <a:schemeClr val="dk1"/>
                </a:solidFill>
                <a:highlight>
                  <a:srgbClr val="FFFFFF"/>
                </a:highlight>
              </a:rPr>
              <a:t> assessed with high confidence to be attributable to the Main Directorate of the General Staff of the Armed Forces of the Russian Federation.</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b="1" lang="ru" sz="1200">
                <a:solidFill>
                  <a:schemeClr val="dk1"/>
                </a:solidFill>
                <a:highlight>
                  <a:srgbClr val="FFFFFF"/>
                </a:highlight>
              </a:rPr>
              <a:t>Historical Event </a:t>
            </a:r>
            <a:r>
              <a:rPr lang="ru" sz="1200">
                <a:solidFill>
                  <a:schemeClr val="dk1"/>
                </a:solidFill>
                <a:highlight>
                  <a:srgbClr val="FFFFFF"/>
                </a:highlight>
                <a:uFill>
                  <a:noFill/>
                </a:uFill>
                <a:hlinkClick r:id="rId3">
                  <a:extLst>
                    <a:ext uri="{A12FA001-AC4F-418D-AE19-62706E023703}">
                      <ahyp:hlinkClr val="tx"/>
                    </a:ext>
                  </a:extLst>
                </a:hlinkClick>
              </a:rPr>
              <a:t>Ukrainian energy sector attacks</a:t>
            </a:r>
            <a:r>
              <a:rPr lang="ru" sz="1200">
                <a:solidFill>
                  <a:schemeClr val="dk1"/>
                </a:solidFill>
                <a:highlight>
                  <a:srgbClr val="FFFFFF"/>
                </a:highlight>
              </a:rPr>
              <a:t> (2015)</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b="1" lang="ru" sz="1200">
                <a:solidFill>
                  <a:schemeClr val="dk1"/>
                </a:solidFill>
                <a:highlight>
                  <a:srgbClr val="FFFFFF"/>
                </a:highlight>
              </a:rPr>
              <a:t>Tactics and Techniques</a:t>
            </a:r>
            <a:r>
              <a:rPr lang="ru" sz="1200">
                <a:solidFill>
                  <a:schemeClr val="dk1"/>
                </a:solidFill>
                <a:highlight>
                  <a:srgbClr val="FFFFFF"/>
                </a:highlight>
              </a:rPr>
              <a:t> </a:t>
            </a:r>
            <a:r>
              <a:rPr lang="ru" sz="1200">
                <a:solidFill>
                  <a:schemeClr val="dk1"/>
                </a:solidFill>
                <a:highlight>
                  <a:srgbClr val="FFFFFF"/>
                </a:highlight>
              </a:rPr>
              <a:t>tools BlackEnergy and GCat have been adapted from commodity malware. Destructive malware used by VOODOO BEAR includes a wiper called PassKillDisk (</a:t>
            </a:r>
            <a:r>
              <a:rPr lang="ru" sz="1200" u="sng">
                <a:solidFill>
                  <a:schemeClr val="hlink"/>
                </a:solidFill>
                <a:highlight>
                  <a:srgbClr val="FFFFFF"/>
                </a:highlight>
                <a:hlinkClick r:id="rId4"/>
              </a:rPr>
              <a:t>crowdstrike</a:t>
            </a:r>
            <a:r>
              <a:rPr lang="ru" sz="1200">
                <a:solidFill>
                  <a:srgbClr val="666666"/>
                </a:solidFill>
                <a:highlight>
                  <a:srgbClr val="FFFFFF"/>
                </a:highlight>
              </a:rPr>
              <a:t>)</a:t>
            </a:r>
            <a:endParaRPr sz="1200">
              <a:solidFill>
                <a:srgbClr val="666666"/>
              </a:solidFill>
              <a:highlight>
                <a:srgbClr val="FFFFFF"/>
              </a:highlight>
            </a:endParaRPr>
          </a:p>
        </p:txBody>
      </p:sp>
      <p:pic>
        <p:nvPicPr>
          <p:cNvPr id="82" name="Google Shape;82;p17"/>
          <p:cNvPicPr preferRelativeResize="0"/>
          <p:nvPr/>
        </p:nvPicPr>
        <p:blipFill>
          <a:blip r:embed="rId5">
            <a:alphaModFix/>
          </a:blip>
          <a:stretch>
            <a:fillRect/>
          </a:stretch>
        </p:blipFill>
        <p:spPr>
          <a:xfrm>
            <a:off x="3996000" y="1579700"/>
            <a:ext cx="4995600" cy="32895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Famous attacks</a:t>
            </a:r>
            <a:endParaRPr/>
          </a:p>
        </p:txBody>
      </p:sp>
      <p:sp>
        <p:nvSpPr>
          <p:cNvPr id="88" name="Google Shape;88;p18"/>
          <p:cNvSpPr txBox="1"/>
          <p:nvPr>
            <p:ph idx="1" type="body"/>
          </p:nvPr>
        </p:nvSpPr>
        <p:spPr>
          <a:xfrm>
            <a:off x="311700" y="1017725"/>
            <a:ext cx="41019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200">
                <a:solidFill>
                  <a:schemeClr val="dk1"/>
                </a:solidFill>
              </a:rPr>
              <a:t>The BlackEnergy malware has been used in cyberattack on Ukrainian power grid in 2015. The attack led to the first blackout in history. Hackers attacked Ukrainian energy company Prykarpattyaoblenergo, and approximately 23,000 people in Western part of a country were left without power for 1-6 hours. </a:t>
            </a:r>
            <a:endParaRPr sz="1200">
              <a:solidFill>
                <a:schemeClr val="dk1"/>
              </a:solidFill>
            </a:endParaRPr>
          </a:p>
          <a:p>
            <a:pPr indent="0" lvl="0" marL="0" rtl="0" algn="l">
              <a:spcBef>
                <a:spcPts val="1100"/>
              </a:spcBef>
              <a:spcAft>
                <a:spcPts val="0"/>
              </a:spcAft>
              <a:buNone/>
            </a:pPr>
            <a:r>
              <a:rPr lang="ru" sz="1200">
                <a:solidFill>
                  <a:schemeClr val="dk1"/>
                </a:solidFill>
              </a:rPr>
              <a:t>The BlackEnergy was created by researcher Dmytro Oleksiuk (aka Cr4sh) apparently in 2007. At that time, it was the DDoS trojan. By the end of 2007 cybersecurity firm Arbor Networks have </a:t>
            </a:r>
            <a:r>
              <a:rPr lang="ru" sz="1200">
                <a:solidFill>
                  <a:schemeClr val="dk1"/>
                </a:solidFill>
                <a:uFill>
                  <a:noFill/>
                </a:uFill>
                <a:hlinkClick r:id="rId3">
                  <a:extLst>
                    <a:ext uri="{A12FA001-AC4F-418D-AE19-62706E023703}">
                      <ahyp:hlinkClr val="tx"/>
                    </a:ext>
                  </a:extLst>
                </a:hlinkClick>
              </a:rPr>
              <a:t>identified</a:t>
            </a:r>
            <a:r>
              <a:rPr lang="ru" sz="1200">
                <a:solidFill>
                  <a:schemeClr val="dk1"/>
                </a:solidFill>
              </a:rPr>
              <a:t> about 30 botnets build using BlackEnergy. The 2010 version of a malware had capabilities beyond DDoS. In 2014, the third version of BlackEnergy had been equipped with a variety of plug-ins. In 2009, Oleksiuk tried to distance himself from his creation and wrote in his blog that the source code of his tool was publicly accessible and anyone could use it.</a:t>
            </a:r>
            <a:endParaRPr sz="1200">
              <a:solidFill>
                <a:schemeClr val="dk1"/>
              </a:solidFill>
            </a:endParaRPr>
          </a:p>
          <a:p>
            <a:pPr indent="0" lvl="0" marL="0" rtl="0" algn="l">
              <a:spcBef>
                <a:spcPts val="1100"/>
              </a:spcBef>
              <a:spcAft>
                <a:spcPts val="0"/>
              </a:spcAft>
              <a:buClr>
                <a:schemeClr val="dk1"/>
              </a:buClr>
              <a:buSzPts val="1100"/>
              <a:buFont typeface="Arial"/>
              <a:buNone/>
            </a:pPr>
            <a:r>
              <a:rPr lang="ru" sz="1200">
                <a:solidFill>
                  <a:schemeClr val="dk1"/>
                </a:solidFill>
              </a:rPr>
              <a:t>(</a:t>
            </a:r>
            <a:r>
              <a:rPr lang="ru" sz="1200" u="sng">
                <a:solidFill>
                  <a:schemeClr val="hlink"/>
                </a:solidFill>
                <a:hlinkClick r:id="rId4"/>
              </a:rPr>
              <a:t>cybersecurity-help.cz</a:t>
            </a:r>
            <a:r>
              <a:rPr lang="ru" sz="1200">
                <a:solidFill>
                  <a:schemeClr val="dk1"/>
                </a:solidFill>
              </a:rPr>
              <a:t>)</a:t>
            </a:r>
            <a:endParaRPr sz="1200">
              <a:solidFill>
                <a:schemeClr val="dk1"/>
              </a:solidFill>
            </a:endParaRPr>
          </a:p>
          <a:p>
            <a:pPr indent="0" lvl="0" marL="0" rtl="0" algn="l">
              <a:spcBef>
                <a:spcPts val="1100"/>
              </a:spcBef>
              <a:spcAft>
                <a:spcPts val="1200"/>
              </a:spcAft>
              <a:buNone/>
            </a:pPr>
            <a:r>
              <a:t/>
            </a:r>
            <a:endParaRPr sz="1200"/>
          </a:p>
        </p:txBody>
      </p:sp>
      <p:sp>
        <p:nvSpPr>
          <p:cNvPr id="89" name="Google Shape;89;p18"/>
          <p:cNvSpPr txBox="1"/>
          <p:nvPr/>
        </p:nvSpPr>
        <p:spPr>
          <a:xfrm>
            <a:off x="5233350" y="1235350"/>
            <a:ext cx="3000000" cy="34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ru">
                <a:solidFill>
                  <a:schemeClr val="dk1"/>
                </a:solidFill>
              </a:rPr>
              <a:t>Sandstorm –</a:t>
            </a:r>
            <a:r>
              <a:rPr lang="ru" sz="1200">
                <a:solidFill>
                  <a:srgbClr val="292B2C"/>
                </a:solidFill>
                <a:highlight>
                  <a:srgbClr val="FFFFFF"/>
                </a:highlight>
                <a:latin typeface="Roboto"/>
                <a:ea typeface="Roboto"/>
                <a:cs typeface="Roboto"/>
                <a:sym typeface="Roboto"/>
              </a:rPr>
              <a:t> threat actor targets industrial control systems, using a tool called Black Energy, associated with electricity and power generation for espionage, denial of service, and data destruction purposes. Some believe that the threat actor is linked to the 2015 compromise of the Ukrainian electrical grid and a distributed denial of service prior to the Russian invasion of Georgia. Believed to be responsible for the 2008 DDoS attacks in Georgia and the 2015 Ukraine power grid outage.</a:t>
            </a:r>
            <a:endParaRPr sz="1200">
              <a:solidFill>
                <a:srgbClr val="292B2C"/>
              </a:solidFill>
              <a:highlight>
                <a:srgbClr val="FFFFFF"/>
              </a:highlight>
              <a:latin typeface="Roboto"/>
              <a:ea typeface="Roboto"/>
              <a:cs typeface="Roboto"/>
              <a:sym typeface="Roboto"/>
            </a:endParaRPr>
          </a:p>
          <a:p>
            <a:pPr indent="0" lvl="0" marL="0" rtl="0" algn="l">
              <a:lnSpc>
                <a:spcPct val="115000"/>
              </a:lnSpc>
              <a:spcBef>
                <a:spcPts val="2400"/>
              </a:spcBef>
              <a:spcAft>
                <a:spcPts val="600"/>
              </a:spcAft>
              <a:buNone/>
            </a:pPr>
            <a:r>
              <a:rPr lang="ru" sz="1200">
                <a:solidFill>
                  <a:srgbClr val="292B2C"/>
                </a:solidFill>
                <a:highlight>
                  <a:srgbClr val="FFFFFF"/>
                </a:highlight>
                <a:latin typeface="Roboto"/>
                <a:ea typeface="Roboto"/>
                <a:cs typeface="Roboto"/>
                <a:sym typeface="Roboto"/>
              </a:rPr>
              <a:t>(</a:t>
            </a:r>
            <a:r>
              <a:rPr lang="ru" sz="1200" u="sng">
                <a:solidFill>
                  <a:schemeClr val="hlink"/>
                </a:solidFill>
                <a:highlight>
                  <a:srgbClr val="FFFFFF"/>
                </a:highlight>
                <a:latin typeface="Roboto"/>
                <a:ea typeface="Roboto"/>
                <a:cs typeface="Roboto"/>
                <a:sym typeface="Roboto"/>
                <a:hlinkClick r:id="rId5"/>
              </a:rPr>
              <a:t>malpedia.caad.fkie.fraunhofer.de</a:t>
            </a:r>
            <a:r>
              <a:rPr lang="ru" sz="1200">
                <a:solidFill>
                  <a:srgbClr val="292B2C"/>
                </a:solidFill>
                <a:highlight>
                  <a:srgbClr val="FFFFFF"/>
                </a:highlight>
                <a:latin typeface="Roboto"/>
                <a:ea typeface="Roboto"/>
                <a:cs typeface="Roboto"/>
                <a:sym typeface="Roboto"/>
              </a:rPr>
              <a:t>)</a:t>
            </a:r>
            <a:endParaRPr sz="1200">
              <a:solidFill>
                <a:srgbClr val="292B2C"/>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Malware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Clr>
                <a:schemeClr val="dk1"/>
              </a:buClr>
              <a:buSzPts val="1100"/>
              <a:buFont typeface="Arial"/>
              <a:buNone/>
            </a:pPr>
            <a:r>
              <a:rPr b="1" lang="ru" sz="1200">
                <a:solidFill>
                  <a:schemeClr val="dk1"/>
                </a:solidFill>
              </a:rPr>
              <a:t>Key features</a:t>
            </a:r>
            <a:endParaRPr baseline="30000" sz="1200">
              <a:solidFill>
                <a:srgbClr val="795CB2"/>
              </a:solidFill>
            </a:endParaRPr>
          </a:p>
          <a:p>
            <a:pPr indent="-304800" lvl="0" marL="685800" rtl="0" algn="l">
              <a:spcBef>
                <a:spcPts val="300"/>
              </a:spcBef>
              <a:spcAft>
                <a:spcPts val="0"/>
              </a:spcAft>
              <a:buClr>
                <a:srgbClr val="202122"/>
              </a:buClr>
              <a:buSzPts val="1200"/>
              <a:buChar char="●"/>
            </a:pPr>
            <a:r>
              <a:rPr lang="ru" sz="1200">
                <a:solidFill>
                  <a:srgbClr val="202122"/>
                </a:solidFill>
              </a:rPr>
              <a:t>Can target more than one </a:t>
            </a:r>
            <a:r>
              <a:rPr lang="ru" sz="1200">
                <a:solidFill>
                  <a:srgbClr val="795CB2"/>
                </a:solidFill>
                <a:uFill>
                  <a:noFill/>
                </a:uFill>
                <a:hlinkClick r:id="rId3">
                  <a:extLst>
                    <a:ext uri="{A12FA001-AC4F-418D-AE19-62706E023703}">
                      <ahyp:hlinkClr val="tx"/>
                    </a:ext>
                  </a:extLst>
                </a:hlinkClick>
              </a:rPr>
              <a:t>IP address</a:t>
            </a:r>
            <a:r>
              <a:rPr lang="ru" sz="1200">
                <a:solidFill>
                  <a:srgbClr val="202122"/>
                </a:solidFill>
              </a:rPr>
              <a:t> per hostname</a:t>
            </a:r>
            <a:endParaRPr sz="1200">
              <a:solidFill>
                <a:srgbClr val="202122"/>
              </a:solidFill>
            </a:endParaRPr>
          </a:p>
          <a:p>
            <a:pPr indent="-304800" lvl="0" marL="685800" rtl="0" algn="l">
              <a:spcBef>
                <a:spcPts val="0"/>
              </a:spcBef>
              <a:spcAft>
                <a:spcPts val="0"/>
              </a:spcAft>
              <a:buClr>
                <a:srgbClr val="202122"/>
              </a:buClr>
              <a:buSzPts val="1200"/>
              <a:buChar char="●"/>
            </a:pPr>
            <a:r>
              <a:rPr lang="ru" sz="1200">
                <a:solidFill>
                  <a:srgbClr val="202122"/>
                </a:solidFill>
              </a:rPr>
              <a:t>Has a runtime encrypter to evade detection by antivirus software</a:t>
            </a:r>
            <a:endParaRPr sz="1200">
              <a:solidFill>
                <a:srgbClr val="202122"/>
              </a:solidFill>
            </a:endParaRPr>
          </a:p>
          <a:p>
            <a:pPr indent="-304800" lvl="0" marL="685800" rtl="0" algn="l">
              <a:spcBef>
                <a:spcPts val="0"/>
              </a:spcBef>
              <a:spcAft>
                <a:spcPts val="0"/>
              </a:spcAft>
              <a:buClr>
                <a:srgbClr val="202122"/>
              </a:buClr>
              <a:buSzPts val="1200"/>
              <a:buChar char="●"/>
            </a:pPr>
            <a:r>
              <a:rPr lang="ru" sz="1200">
                <a:solidFill>
                  <a:srgbClr val="202122"/>
                </a:solidFill>
              </a:rPr>
              <a:t>Hides its processes in a system driver (syssrv.sys)</a:t>
            </a:r>
            <a:endParaRPr sz="1200">
              <a:solidFill>
                <a:srgbClr val="202122"/>
              </a:solidFill>
            </a:endParaRPr>
          </a:p>
          <a:p>
            <a:pPr indent="0" lvl="0" marL="0" rtl="0" algn="l">
              <a:lnSpc>
                <a:spcPct val="160000"/>
              </a:lnSpc>
              <a:spcBef>
                <a:spcPts val="400"/>
              </a:spcBef>
              <a:spcAft>
                <a:spcPts val="0"/>
              </a:spcAft>
              <a:buClr>
                <a:schemeClr val="dk1"/>
              </a:buClr>
              <a:buSzPts val="1100"/>
              <a:buFont typeface="Arial"/>
              <a:buNone/>
            </a:pPr>
            <a:r>
              <a:rPr b="1" lang="ru" sz="1200">
                <a:solidFill>
                  <a:schemeClr val="dk1"/>
                </a:solidFill>
              </a:rPr>
              <a:t>Command types</a:t>
            </a:r>
            <a:endParaRPr sz="1200">
              <a:solidFill>
                <a:srgbClr val="54595D"/>
              </a:solidFill>
            </a:endParaRPr>
          </a:p>
          <a:p>
            <a:pPr indent="-304800" lvl="0" marL="685800" rtl="0" algn="l">
              <a:spcBef>
                <a:spcPts val="300"/>
              </a:spcBef>
              <a:spcAft>
                <a:spcPts val="0"/>
              </a:spcAft>
              <a:buClr>
                <a:srgbClr val="202122"/>
              </a:buClr>
              <a:buSzPts val="1200"/>
              <a:buChar char="●"/>
            </a:pPr>
            <a:r>
              <a:rPr lang="ru" sz="1200">
                <a:solidFill>
                  <a:srgbClr val="202122"/>
                </a:solidFill>
              </a:rPr>
              <a:t>DDoS attack commands (e.g. ICMP flood, TCP SYN flood, UDP flood, HTTP get flood, DNS flood, etc.)</a:t>
            </a:r>
            <a:endParaRPr baseline="30000" sz="1200">
              <a:solidFill>
                <a:srgbClr val="202122"/>
              </a:solidFill>
            </a:endParaRPr>
          </a:p>
          <a:p>
            <a:pPr indent="-304800" lvl="0" marL="685800" rtl="0" algn="l">
              <a:spcBef>
                <a:spcPts val="0"/>
              </a:spcBef>
              <a:spcAft>
                <a:spcPts val="0"/>
              </a:spcAft>
              <a:buClr>
                <a:srgbClr val="202122"/>
              </a:buClr>
              <a:buSzPts val="1200"/>
              <a:buChar char="●"/>
            </a:pPr>
            <a:r>
              <a:rPr lang="ru" sz="1200">
                <a:solidFill>
                  <a:srgbClr val="202122"/>
                </a:solidFill>
              </a:rPr>
              <a:t>Download commands to retrieve and launch new or updated executables from its server</a:t>
            </a:r>
            <a:endParaRPr sz="1200">
              <a:solidFill>
                <a:srgbClr val="202122"/>
              </a:solidFill>
            </a:endParaRPr>
          </a:p>
          <a:p>
            <a:pPr indent="-304800" lvl="0" marL="685800" rtl="0" algn="l">
              <a:spcBef>
                <a:spcPts val="0"/>
              </a:spcBef>
              <a:spcAft>
                <a:spcPts val="0"/>
              </a:spcAft>
              <a:buClr>
                <a:srgbClr val="202122"/>
              </a:buClr>
              <a:buSzPts val="1200"/>
              <a:buChar char="●"/>
            </a:pPr>
            <a:r>
              <a:rPr lang="ru" sz="1200">
                <a:solidFill>
                  <a:srgbClr val="202122"/>
                </a:solidFill>
              </a:rPr>
              <a:t>Control commands (e.g. stop, wait, or die)</a:t>
            </a:r>
            <a:endParaRPr sz="1200">
              <a:solidFill>
                <a:srgbClr val="202122"/>
              </a:solidFill>
            </a:endParaRPr>
          </a:p>
          <a:p>
            <a:pPr indent="0" lvl="0" marL="457200" rtl="0" algn="l">
              <a:spcBef>
                <a:spcPts val="300"/>
              </a:spcBef>
              <a:spcAft>
                <a:spcPts val="0"/>
              </a:spcAft>
              <a:buNone/>
            </a:pPr>
            <a:r>
              <a:t/>
            </a:r>
            <a:endParaRPr sz="1200">
              <a:solidFill>
                <a:srgbClr val="202122"/>
              </a:solidFill>
            </a:endParaRPr>
          </a:p>
          <a:p>
            <a:pPr indent="0" lvl="0" marL="0" rtl="0" algn="l">
              <a:spcBef>
                <a:spcPts val="100"/>
              </a:spcBef>
              <a:spcAft>
                <a:spcPts val="1200"/>
              </a:spcAft>
              <a:buNone/>
            </a:pPr>
            <a:r>
              <a:rPr lang="ru" sz="1100"/>
              <a:t>(</a:t>
            </a:r>
            <a:r>
              <a:rPr lang="ru" sz="1100" u="sng">
                <a:solidFill>
                  <a:schemeClr val="hlink"/>
                </a:solidFill>
                <a:hlinkClick r:id="rId4"/>
              </a:rPr>
              <a:t>wikipedia</a:t>
            </a:r>
            <a:r>
              <a:rPr lang="ru" sz="1100"/>
              <a:t>, more – </a:t>
            </a:r>
            <a:r>
              <a:rPr lang="ru" sz="1100" u="sng">
                <a:solidFill>
                  <a:schemeClr val="hlink"/>
                </a:solidFill>
                <a:hlinkClick r:id="rId5"/>
              </a:rPr>
              <a:t>mitre.org</a:t>
            </a:r>
            <a:r>
              <a:rPr lang="ru" sz="1100"/>
              <a: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