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7b67d3e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7b67d3e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7b67d3ed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7b67d3ed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7b67d3ed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7b67d3ed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7b67d3e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7b67d3e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252350" y="-94100"/>
            <a:ext cx="9396349" cy="5285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491350" y="449550"/>
            <a:ext cx="44850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700">
                <a:latin typeface="Times New Roman"/>
                <a:ea typeface="Times New Roman"/>
                <a:cs typeface="Times New Roman"/>
                <a:sym typeface="Times New Roman"/>
              </a:rPr>
              <a:t>Fancy Bear is a Russian cyber espionage group.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ru" sz="1700">
                <a:solidFill>
                  <a:schemeClr val="dk1"/>
                </a:solidFill>
                <a:latin typeface="Times New Roman"/>
                <a:ea typeface="Times New Roman"/>
                <a:cs typeface="Times New Roman"/>
                <a:sym typeface="Times New Roman"/>
              </a:rPr>
              <a:t>The name "Fancy Bear" comes from a coding system security researcher Dmitri Alperovitch uses to identify hackers.</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62" name="Google Shape;62;p14"/>
          <p:cNvSpPr txBox="1"/>
          <p:nvPr/>
        </p:nvSpPr>
        <p:spPr>
          <a:xfrm>
            <a:off x="689975" y="1505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5373500" y="449550"/>
            <a:ext cx="3225150" cy="4170700"/>
          </a:xfrm>
          <a:prstGeom prst="rect">
            <a:avLst/>
          </a:prstGeom>
          <a:noFill/>
          <a:ln>
            <a:noFill/>
          </a:ln>
        </p:spPr>
      </p:pic>
      <p:sp>
        <p:nvSpPr>
          <p:cNvPr id="64" name="Google Shape;64;p14"/>
          <p:cNvSpPr txBox="1"/>
          <p:nvPr/>
        </p:nvSpPr>
        <p:spPr>
          <a:xfrm>
            <a:off x="491350" y="1905625"/>
            <a:ext cx="4599900" cy="280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700">
                <a:latin typeface="Times New Roman"/>
                <a:ea typeface="Times New Roman"/>
                <a:cs typeface="Times New Roman"/>
                <a:sym typeface="Times New Roman"/>
              </a:rPr>
              <a:t>Dmitri Mikhailovich Alperovitch (born 1980) is a Russian American think-tank founder, investor, philanthropist, podcast host and former computer security industry executive. He is the chairman of Silverado Policy Accelerator, a geopolitics think-tank in Washington, D.C. and a co-founder and former chief technology officer of CrowdStrike. Alperovitch is a naturalized U.S. citizen born in Russia who came to the United States in 1994 with his family.</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317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latin typeface="Times New Roman"/>
                <a:ea typeface="Times New Roman"/>
                <a:cs typeface="Times New Roman"/>
                <a:sym typeface="Times New Roman"/>
              </a:rPr>
              <a:t>Motives</a:t>
            </a:r>
            <a:endParaRPr>
              <a:latin typeface="Times New Roman"/>
              <a:ea typeface="Times New Roman"/>
              <a:cs typeface="Times New Roman"/>
              <a:sym typeface="Times New Roman"/>
            </a:endParaRPr>
          </a:p>
        </p:txBody>
      </p:sp>
      <p:sp>
        <p:nvSpPr>
          <p:cNvPr id="70" name="Google Shape;70;p15"/>
          <p:cNvSpPr txBox="1"/>
          <p:nvPr/>
        </p:nvSpPr>
        <p:spPr>
          <a:xfrm>
            <a:off x="459975" y="1173575"/>
            <a:ext cx="82695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800">
                <a:solidFill>
                  <a:srgbClr val="202122"/>
                </a:solidFill>
                <a:highlight>
                  <a:srgbClr val="FFFFFF"/>
                </a:highlight>
                <a:latin typeface="Times New Roman"/>
                <a:ea typeface="Times New Roman"/>
                <a:cs typeface="Times New Roman"/>
                <a:sym typeface="Times New Roman"/>
              </a:rPr>
              <a:t>The group promotes the political interests of the Russian government, and is known for hacking Democratic National Committee emails to attempt to influence the outcome of the United States 2016 presidential elections.</a:t>
            </a:r>
            <a:endParaRPr sz="1800">
              <a:latin typeface="Times New Roman"/>
              <a:ea typeface="Times New Roman"/>
              <a:cs typeface="Times New Roman"/>
              <a:sym typeface="Times New Roman"/>
            </a:endParaRPr>
          </a:p>
        </p:txBody>
      </p:sp>
      <p:sp>
        <p:nvSpPr>
          <p:cNvPr id="71" name="Google Shape;71;p15"/>
          <p:cNvSpPr txBox="1"/>
          <p:nvPr/>
        </p:nvSpPr>
        <p:spPr>
          <a:xfrm>
            <a:off x="585425" y="2477650"/>
            <a:ext cx="3986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200">
                <a:solidFill>
                  <a:schemeClr val="dk1"/>
                </a:solidFill>
                <a:latin typeface="Times New Roman"/>
                <a:ea typeface="Times New Roman"/>
                <a:cs typeface="Times New Roman"/>
                <a:sym typeface="Times New Roman"/>
              </a:rPr>
              <a:t>The main t</a:t>
            </a:r>
            <a:r>
              <a:rPr b="1" lang="ru" sz="2200">
                <a:solidFill>
                  <a:schemeClr val="dk1"/>
                </a:solidFill>
                <a:latin typeface="Times New Roman"/>
                <a:ea typeface="Times New Roman"/>
                <a:cs typeface="Times New Roman"/>
                <a:sym typeface="Times New Roman"/>
              </a:rPr>
              <a:t>argets:</a:t>
            </a:r>
            <a:endParaRPr b="1" sz="22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ru" sz="1800">
                <a:solidFill>
                  <a:schemeClr val="dk1"/>
                </a:solidFill>
                <a:latin typeface="Times New Roman"/>
                <a:ea typeface="Times New Roman"/>
                <a:cs typeface="Times New Roman"/>
                <a:sym typeface="Times New Roman"/>
              </a:rPr>
              <a:t>government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ru" sz="1800">
                <a:solidFill>
                  <a:schemeClr val="dk1"/>
                </a:solidFill>
                <a:latin typeface="Times New Roman"/>
                <a:ea typeface="Times New Roman"/>
                <a:cs typeface="Times New Roman"/>
                <a:sym typeface="Times New Roman"/>
              </a:rPr>
              <a:t>military</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ru" sz="1800">
                <a:solidFill>
                  <a:schemeClr val="dk1"/>
                </a:solidFill>
                <a:latin typeface="Times New Roman"/>
                <a:ea typeface="Times New Roman"/>
                <a:cs typeface="Times New Roman"/>
                <a:sym typeface="Times New Roman"/>
              </a:rPr>
              <a:t>security organizations, especially Transcaucasian and NATO-aligned states </a:t>
            </a:r>
            <a:endParaRPr sz="1800"/>
          </a:p>
        </p:txBody>
      </p:sp>
      <p:pic>
        <p:nvPicPr>
          <p:cNvPr id="72" name="Google Shape;72;p15"/>
          <p:cNvPicPr preferRelativeResize="0"/>
          <p:nvPr/>
        </p:nvPicPr>
        <p:blipFill>
          <a:blip r:embed="rId3">
            <a:alphaModFix/>
          </a:blip>
          <a:stretch>
            <a:fillRect/>
          </a:stretch>
        </p:blipFill>
        <p:spPr>
          <a:xfrm>
            <a:off x="4641700" y="2220300"/>
            <a:ext cx="4308075" cy="2423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ru" sz="3600">
                <a:latin typeface="Times New Roman"/>
                <a:ea typeface="Times New Roman"/>
                <a:cs typeface="Times New Roman"/>
                <a:sym typeface="Times New Roman"/>
              </a:rPr>
              <a:t>Tactics</a:t>
            </a:r>
            <a:endParaRPr sz="3600">
              <a:latin typeface="Times New Roman"/>
              <a:ea typeface="Times New Roman"/>
              <a:cs typeface="Times New Roman"/>
              <a:sym typeface="Times New Roman"/>
            </a:endParaRPr>
          </a:p>
        </p:txBody>
      </p:sp>
      <p:sp>
        <p:nvSpPr>
          <p:cNvPr id="78" name="Google Shape;78;p16"/>
          <p:cNvSpPr txBox="1"/>
          <p:nvPr/>
        </p:nvSpPr>
        <p:spPr>
          <a:xfrm>
            <a:off x="648175" y="1212700"/>
            <a:ext cx="4140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chemeClr val="dk1"/>
                </a:solidFill>
                <a:latin typeface="Times New Roman"/>
                <a:ea typeface="Times New Roman"/>
                <a:cs typeface="Times New Roman"/>
                <a:sym typeface="Times New Roman"/>
              </a:rPr>
              <a:t>Since 2008, the Fancy Bear has used fear and </a:t>
            </a:r>
            <a:r>
              <a:rPr b="1" lang="ru" sz="1800">
                <a:solidFill>
                  <a:schemeClr val="dk1"/>
                </a:solidFill>
                <a:latin typeface="Times New Roman"/>
                <a:ea typeface="Times New Roman"/>
                <a:cs typeface="Times New Roman"/>
                <a:sym typeface="Times New Roman"/>
              </a:rPr>
              <a:t>social engineering</a:t>
            </a:r>
            <a:r>
              <a:rPr lang="ru" sz="1800">
                <a:solidFill>
                  <a:schemeClr val="dk1"/>
                </a:solidFill>
                <a:latin typeface="Times New Roman"/>
                <a:ea typeface="Times New Roman"/>
                <a:cs typeface="Times New Roman"/>
                <a:sym typeface="Times New Roman"/>
              </a:rPr>
              <a:t> to trick victims into opening </a:t>
            </a:r>
            <a:r>
              <a:rPr b="1" lang="ru" sz="1800">
                <a:solidFill>
                  <a:schemeClr val="dk1"/>
                </a:solidFill>
                <a:latin typeface="Times New Roman"/>
                <a:ea typeface="Times New Roman"/>
                <a:cs typeface="Times New Roman"/>
                <a:sym typeface="Times New Roman"/>
              </a:rPr>
              <a:t>malicious email</a:t>
            </a:r>
            <a:r>
              <a:rPr lang="ru" sz="1800">
                <a:solidFill>
                  <a:schemeClr val="dk1"/>
                </a:solidFill>
                <a:latin typeface="Times New Roman"/>
                <a:ea typeface="Times New Roman"/>
                <a:cs typeface="Times New Roman"/>
                <a:sym typeface="Times New Roman"/>
              </a:rPr>
              <a:t> attachments or </a:t>
            </a:r>
            <a:r>
              <a:rPr b="1" lang="ru" sz="1800">
                <a:solidFill>
                  <a:schemeClr val="dk1"/>
                </a:solidFill>
                <a:latin typeface="Times New Roman"/>
                <a:ea typeface="Times New Roman"/>
                <a:cs typeface="Times New Roman"/>
                <a:sym typeface="Times New Roman"/>
              </a:rPr>
              <a:t>clicking</a:t>
            </a:r>
            <a:r>
              <a:rPr lang="ru" sz="1800">
                <a:solidFill>
                  <a:schemeClr val="dk1"/>
                </a:solidFill>
                <a:latin typeface="Times New Roman"/>
                <a:ea typeface="Times New Roman"/>
                <a:cs typeface="Times New Roman"/>
                <a:sym typeface="Times New Roman"/>
              </a:rPr>
              <a:t> on malicious links.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ru" sz="1800">
                <a:solidFill>
                  <a:schemeClr val="dk1"/>
                </a:solidFill>
                <a:highlight>
                  <a:srgbClr val="FFFFFF"/>
                </a:highlight>
                <a:latin typeface="Times New Roman"/>
                <a:ea typeface="Times New Roman"/>
                <a:cs typeface="Times New Roman"/>
                <a:sym typeface="Times New Roman"/>
              </a:rPr>
              <a:t>This group is also known for registering </a:t>
            </a:r>
            <a:r>
              <a:rPr b="1" lang="ru" sz="1800">
                <a:solidFill>
                  <a:schemeClr val="dk1"/>
                </a:solidFill>
                <a:highlight>
                  <a:srgbClr val="FFFFFF"/>
                </a:highlight>
                <a:latin typeface="Times New Roman"/>
                <a:ea typeface="Times New Roman"/>
                <a:cs typeface="Times New Roman"/>
                <a:sym typeface="Times New Roman"/>
              </a:rPr>
              <a:t>domains</a:t>
            </a:r>
            <a:r>
              <a:rPr lang="ru" sz="1800">
                <a:solidFill>
                  <a:schemeClr val="dk1"/>
                </a:solidFill>
                <a:highlight>
                  <a:srgbClr val="FFFFFF"/>
                </a:highlight>
                <a:latin typeface="Times New Roman"/>
                <a:ea typeface="Times New Roman"/>
                <a:cs typeface="Times New Roman"/>
                <a:sym typeface="Times New Roman"/>
              </a:rPr>
              <a:t> that closely resemble domains of legitimate organizations they plan to target in order to establish </a:t>
            </a:r>
            <a:r>
              <a:rPr b="1" lang="ru" sz="1800">
                <a:solidFill>
                  <a:schemeClr val="dk1"/>
                </a:solidFill>
                <a:highlight>
                  <a:srgbClr val="FFFFFF"/>
                </a:highlight>
                <a:latin typeface="Times New Roman"/>
                <a:ea typeface="Times New Roman"/>
                <a:cs typeface="Times New Roman"/>
                <a:sym typeface="Times New Roman"/>
              </a:rPr>
              <a:t>phishing sites </a:t>
            </a:r>
            <a:r>
              <a:rPr lang="ru" sz="1800">
                <a:solidFill>
                  <a:schemeClr val="dk1"/>
                </a:solidFill>
                <a:highlight>
                  <a:srgbClr val="FFFFFF"/>
                </a:highlight>
                <a:latin typeface="Times New Roman"/>
                <a:ea typeface="Times New Roman"/>
                <a:cs typeface="Times New Roman"/>
                <a:sym typeface="Times New Roman"/>
              </a:rPr>
              <a:t>that spoof the look and feel of the victim’s web-based email services, with the intention of harvesting their credentials.</a:t>
            </a:r>
            <a:endParaRPr sz="1800">
              <a:solidFill>
                <a:schemeClr val="dk1"/>
              </a:solidFill>
              <a:latin typeface="Times New Roman"/>
              <a:ea typeface="Times New Roman"/>
              <a:cs typeface="Times New Roman"/>
              <a:sym typeface="Times New Roman"/>
            </a:endParaRPr>
          </a:p>
        </p:txBody>
      </p:sp>
      <p:pic>
        <p:nvPicPr>
          <p:cNvPr id="79" name="Google Shape;79;p16"/>
          <p:cNvPicPr preferRelativeResize="0"/>
          <p:nvPr/>
        </p:nvPicPr>
        <p:blipFill>
          <a:blip r:embed="rId3">
            <a:alphaModFix/>
          </a:blip>
          <a:stretch>
            <a:fillRect/>
          </a:stretch>
        </p:blipFill>
        <p:spPr>
          <a:xfrm>
            <a:off x="4968800" y="1211088"/>
            <a:ext cx="3863501" cy="3512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53525" y="3736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latin typeface="Times New Roman"/>
                <a:ea typeface="Times New Roman"/>
                <a:cs typeface="Times New Roman"/>
                <a:sym typeface="Times New Roman"/>
              </a:rPr>
              <a:t>Events</a:t>
            </a:r>
            <a:endParaRPr>
              <a:latin typeface="Times New Roman"/>
              <a:ea typeface="Times New Roman"/>
              <a:cs typeface="Times New Roman"/>
              <a:sym typeface="Times New Roman"/>
            </a:endParaRPr>
          </a:p>
        </p:txBody>
      </p:sp>
      <p:sp>
        <p:nvSpPr>
          <p:cNvPr id="85" name="Google Shape;85;p17"/>
          <p:cNvSpPr txBox="1"/>
          <p:nvPr/>
        </p:nvSpPr>
        <p:spPr>
          <a:xfrm>
            <a:off x="353525" y="1264975"/>
            <a:ext cx="8302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700">
                <a:solidFill>
                  <a:schemeClr val="dk1"/>
                </a:solidFill>
                <a:latin typeface="Times New Roman"/>
                <a:ea typeface="Times New Roman"/>
                <a:cs typeface="Times New Roman"/>
                <a:sym typeface="Times New Roman"/>
              </a:rPr>
              <a:t>Fancy Bear is thought to be responsible for cyber attacks on the:</a:t>
            </a:r>
            <a:endParaRPr b="1"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ru" sz="1600">
                <a:solidFill>
                  <a:schemeClr val="dk1"/>
                </a:solidFill>
                <a:latin typeface="Times New Roman"/>
                <a:ea typeface="Times New Roman"/>
                <a:cs typeface="Times New Roman"/>
                <a:sym typeface="Times New Roman"/>
              </a:rPr>
              <a:t>German parliament</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ru" sz="1600">
                <a:solidFill>
                  <a:schemeClr val="dk1"/>
                </a:solidFill>
                <a:latin typeface="Times New Roman"/>
                <a:ea typeface="Times New Roman"/>
                <a:cs typeface="Times New Roman"/>
                <a:sym typeface="Times New Roman"/>
              </a:rPr>
              <a:t>Norwegian parliament</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ru" sz="1600">
                <a:solidFill>
                  <a:schemeClr val="dk1"/>
                </a:solidFill>
                <a:latin typeface="Times New Roman"/>
                <a:ea typeface="Times New Roman"/>
                <a:cs typeface="Times New Roman"/>
                <a:sym typeface="Times New Roman"/>
              </a:rPr>
              <a:t>French television station TV5Monde</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ru" sz="1600">
                <a:solidFill>
                  <a:schemeClr val="dk1"/>
                </a:solidFill>
                <a:latin typeface="Times New Roman"/>
                <a:ea typeface="Times New Roman"/>
                <a:cs typeface="Times New Roman"/>
                <a:sym typeface="Times New Roman"/>
              </a:rPr>
              <a:t>White House</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ru" sz="1600">
                <a:solidFill>
                  <a:schemeClr val="dk1"/>
                </a:solidFill>
                <a:latin typeface="Times New Roman"/>
                <a:ea typeface="Times New Roman"/>
                <a:cs typeface="Times New Roman"/>
                <a:sym typeface="Times New Roman"/>
              </a:rPr>
              <a:t>NAT</a:t>
            </a:r>
            <a:r>
              <a:rPr lang="ru" sz="1600">
                <a:solidFill>
                  <a:schemeClr val="dk1"/>
                </a:solidFill>
                <a:latin typeface="Times New Roman"/>
                <a:ea typeface="Times New Roman"/>
                <a:cs typeface="Times New Roman"/>
                <a:sym typeface="Times New Roman"/>
              </a:rPr>
              <a:t>O</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ru" sz="1600">
                <a:solidFill>
                  <a:schemeClr val="dk1"/>
                </a:solidFill>
                <a:latin typeface="Times New Roman"/>
                <a:ea typeface="Times New Roman"/>
                <a:cs typeface="Times New Roman"/>
                <a:sym typeface="Times New Roman"/>
              </a:rPr>
              <a:t>Democratic National Committee</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ru" sz="1600">
                <a:solidFill>
                  <a:schemeClr val="dk1"/>
                </a:solidFill>
                <a:latin typeface="Times New Roman"/>
                <a:ea typeface="Times New Roman"/>
                <a:cs typeface="Times New Roman"/>
                <a:sym typeface="Times New Roman"/>
              </a:rPr>
              <a:t>Organization for Security and Co-operation in Europe</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ru" sz="1600">
                <a:solidFill>
                  <a:schemeClr val="dk1"/>
                </a:solidFill>
                <a:latin typeface="Times New Roman"/>
                <a:ea typeface="Times New Roman"/>
                <a:cs typeface="Times New Roman"/>
                <a:sym typeface="Times New Roman"/>
              </a:rPr>
              <a:t>Campaign of French presidential candidate Emmanuel Macron</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