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7" r:id="rId3"/>
    <p:sldId id="261" r:id="rId4"/>
    <p:sldId id="262" r:id="rId5"/>
    <p:sldId id="258" r:id="rId6"/>
    <p:sldId id="263"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5"/>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9T14:19:28.788"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3/9/23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3/9/23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3/9/23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3/9/23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3/9/23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391AF4-91F1-F64C-A498-00D8EA4EF091}"/>
              </a:ext>
            </a:extLst>
          </p:cNvPr>
          <p:cNvPicPr>
            <a:picLocks noChangeAspect="1"/>
          </p:cNvPicPr>
          <p:nvPr/>
        </p:nvPicPr>
        <p:blipFill>
          <a:blip r:embed="rId2"/>
          <a:stretch>
            <a:fillRect/>
          </a:stretch>
        </p:blipFill>
        <p:spPr>
          <a:xfrm>
            <a:off x="1524000" y="0"/>
            <a:ext cx="9144000" cy="6858000"/>
          </a:xfrm>
          <a:prstGeom prst="rect">
            <a:avLst/>
          </a:prstGeom>
        </p:spPr>
      </p:pic>
      <p:sp>
        <p:nvSpPr>
          <p:cNvPr id="6" name="TextBox 5">
            <a:extLst>
              <a:ext uri="{FF2B5EF4-FFF2-40B4-BE49-F238E27FC236}">
                <a16:creationId xmlns:a16="http://schemas.microsoft.com/office/drawing/2014/main" id="{FE304963-0020-FC42-B901-6EDE93A8B334}"/>
              </a:ext>
            </a:extLst>
          </p:cNvPr>
          <p:cNvSpPr txBox="1"/>
          <p:nvPr/>
        </p:nvSpPr>
        <p:spPr>
          <a:xfrm>
            <a:off x="2230244" y="702527"/>
            <a:ext cx="3969834" cy="1200329"/>
          </a:xfrm>
          <a:prstGeom prst="rect">
            <a:avLst/>
          </a:prstGeom>
          <a:noFill/>
        </p:spPr>
        <p:txBody>
          <a:bodyPr wrap="square" rtlCol="0">
            <a:spAutoFit/>
          </a:bodyPr>
          <a:lstStyle/>
          <a:p>
            <a:r>
              <a:rPr lang="en-IL" sz="7200" b="1" dirty="0">
                <a:latin typeface="Arial Black" panose="020B0604020202020204" pitchFamily="34" charset="0"/>
                <a:cs typeface="Arial Black" panose="020B0604020202020204" pitchFamily="34" charset="0"/>
              </a:rPr>
              <a:t>APT38</a:t>
            </a:r>
          </a:p>
        </p:txBody>
      </p:sp>
    </p:spTree>
    <p:extLst>
      <p:ext uri="{BB962C8B-B14F-4D97-AF65-F5344CB8AC3E}">
        <p14:creationId xmlns:p14="http://schemas.microsoft.com/office/powerpoint/2010/main" val="328776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1903-DAED-CE40-AF1F-D590EEA4B5DC}"/>
              </a:ext>
            </a:extLst>
          </p:cNvPr>
          <p:cNvSpPr>
            <a:spLocks noGrp="1"/>
          </p:cNvSpPr>
          <p:nvPr>
            <p:ph type="title"/>
          </p:nvPr>
        </p:nvSpPr>
        <p:spPr>
          <a:xfrm>
            <a:off x="1371600" y="685800"/>
            <a:ext cx="9601200" cy="5514278"/>
          </a:xfrm>
        </p:spPr>
        <p:txBody>
          <a:bodyPr>
            <a:normAutofit fontScale="90000"/>
          </a:bodyPr>
          <a:lstStyle/>
          <a:p>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APT38</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is a North Korean state-sponsored threat group that specializes in financial cyber operations.</a:t>
            </a:r>
            <a:br>
              <a:rPr lang="en-IL" sz="36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L" sz="36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Active since 2014.</a:t>
            </a:r>
            <a:br>
              <a:rPr lang="en-IL" sz="36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L" sz="36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APT38 targeted banks, financial institutions, casinos, cryptocurrency exchanges, SWIFT system endpoints, and ATMs in at least 38 countries worldwide. </a:t>
            </a:r>
            <a:br>
              <a:rPr lang="en-IL" sz="1800" dirty="0">
                <a:effectLst/>
                <a:latin typeface="Calibri" panose="020F0502020204030204" pitchFamily="34" charset="0"/>
                <a:ea typeface="Calibri" panose="020F0502020204030204" pitchFamily="34" charset="0"/>
                <a:cs typeface="Arial" panose="020B0604020202020204" pitchFamily="34" charset="0"/>
              </a:rPr>
            </a:br>
            <a:br>
              <a:rPr lang="en-US" b="0" i="0" u="none" strike="noStrike" dirty="0">
                <a:solidFill>
                  <a:srgbClr val="000000"/>
                </a:solidFill>
                <a:effectLst/>
              </a:rPr>
            </a:br>
            <a:br>
              <a:rPr lang="en-US" dirty="0"/>
            </a:br>
            <a:br>
              <a:rPr lang="en-US" dirty="0"/>
            </a:br>
            <a:endParaRPr lang="en-IL" dirty="0"/>
          </a:p>
        </p:txBody>
      </p:sp>
      <p:pic>
        <p:nvPicPr>
          <p:cNvPr id="5" name="Picture 4">
            <a:extLst>
              <a:ext uri="{FF2B5EF4-FFF2-40B4-BE49-F238E27FC236}">
                <a16:creationId xmlns:a16="http://schemas.microsoft.com/office/drawing/2014/main" id="{B8671630-C568-6948-825F-A2FBBFA114ED}"/>
              </a:ext>
            </a:extLst>
          </p:cNvPr>
          <p:cNvPicPr>
            <a:picLocks noChangeAspect="1"/>
          </p:cNvPicPr>
          <p:nvPr/>
        </p:nvPicPr>
        <p:blipFill>
          <a:blip r:embed="rId2"/>
          <a:stretch>
            <a:fillRect/>
          </a:stretch>
        </p:blipFill>
        <p:spPr>
          <a:xfrm>
            <a:off x="4732455" y="685800"/>
            <a:ext cx="2727090" cy="1363545"/>
          </a:xfrm>
          <a:prstGeom prst="rect">
            <a:avLst/>
          </a:prstGeom>
        </p:spPr>
      </p:pic>
    </p:spTree>
    <p:extLst>
      <p:ext uri="{BB962C8B-B14F-4D97-AF65-F5344CB8AC3E}">
        <p14:creationId xmlns:p14="http://schemas.microsoft.com/office/powerpoint/2010/main" val="201587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DBA3-B705-8040-B073-4784BFA31931}"/>
              </a:ext>
            </a:extLst>
          </p:cNvPr>
          <p:cNvSpPr>
            <a:spLocks noGrp="1"/>
          </p:cNvSpPr>
          <p:nvPr>
            <p:ph type="title"/>
          </p:nvPr>
        </p:nvSpPr>
        <p:spPr>
          <a:xfrm>
            <a:off x="1371600" y="685800"/>
            <a:ext cx="9601200" cy="5491976"/>
          </a:xfrm>
        </p:spPr>
        <p:txBody>
          <a:bodyPr>
            <a:normAutofit fontScale="90000"/>
          </a:bodyPr>
          <a:lstStyle/>
          <a:p>
            <a:pPr marL="0" indent="0"/>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Associated names</a:t>
            </a:r>
            <a:br>
              <a:rPr lang="en-IL"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Nickel Gladstone</a:t>
            </a:r>
            <a:br>
              <a:rPr lang="en-IL" sz="4000"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BeagleBoyz</a:t>
            </a:r>
            <a:br>
              <a:rPr lang="en-IL" sz="4000"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Bluenoroff</a:t>
            </a:r>
            <a:br>
              <a:rPr lang="en-IL" sz="4000"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Stardust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Chollima</a:t>
            </a:r>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r>
              <a:rPr lang="en-IL" sz="4000" dirty="0">
                <a:effectLst/>
                <a:latin typeface="Times New Roman" panose="02020603050405020304" pitchFamily="18" charset="0"/>
                <a:ea typeface="Calibri" panose="020F0502020204030204" pitchFamily="34" charset="0"/>
                <a:cs typeface="Times New Roman" panose="02020603050405020304" pitchFamily="18" charset="0"/>
              </a:rPr>
              <a:t>Hidden Cobra</a:t>
            </a:r>
            <a:br>
              <a:rPr lang="en-IL" sz="4000"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L" sz="4000"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Many cybersecurity researchers report all North Korean state-sponsored cyber activity under the name </a:t>
            </a:r>
            <a:r>
              <a:rPr lang="en-US"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Lazarus Group</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a:t>
            </a:r>
            <a:br>
              <a:rPr lang="en-IL"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L" dirty="0"/>
          </a:p>
        </p:txBody>
      </p:sp>
    </p:spTree>
    <p:extLst>
      <p:ext uri="{BB962C8B-B14F-4D97-AF65-F5344CB8AC3E}">
        <p14:creationId xmlns:p14="http://schemas.microsoft.com/office/powerpoint/2010/main" val="30026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6777-D8DC-7B45-857D-8DE02499EB3B}"/>
              </a:ext>
            </a:extLst>
          </p:cNvPr>
          <p:cNvSpPr>
            <a:spLocks noGrp="1"/>
          </p:cNvSpPr>
          <p:nvPr>
            <p:ph type="title"/>
          </p:nvPr>
        </p:nvSpPr>
        <p:spPr>
          <a:xfrm>
            <a:off x="1371600" y="685799"/>
            <a:ext cx="9601200" cy="5703849"/>
          </a:xfrm>
        </p:spPr>
        <p:txBody>
          <a:bodyPr>
            <a:normAutofit fontScale="90000"/>
          </a:bodyPr>
          <a:lstStyle/>
          <a:p>
            <a:pPr algn="ctr"/>
            <a:r>
              <a:rPr lang="en-IL" dirty="0">
                <a:latin typeface="Times New Roman" panose="02020603050405020304" pitchFamily="18" charset="0"/>
                <a:cs typeface="Times New Roman" panose="02020603050405020304" pitchFamily="18" charset="0"/>
              </a:rPr>
              <a:t>BTW, what is chollima?</a:t>
            </a:r>
            <a:br>
              <a:rPr lang="en-IL" dirty="0">
                <a:latin typeface="Times New Roman" panose="02020603050405020304" pitchFamily="18" charset="0"/>
                <a:cs typeface="Times New Roman" panose="02020603050405020304" pitchFamily="18" charset="0"/>
              </a:rPr>
            </a:br>
            <a:br>
              <a:rPr lang="en-IL" dirty="0">
                <a:latin typeface="Times New Roman" panose="02020603050405020304" pitchFamily="18" charset="0"/>
                <a:cs typeface="Times New Roman" panose="02020603050405020304" pitchFamily="18" charset="0"/>
              </a:rPr>
            </a:br>
            <a:br>
              <a:rPr lang="en-IL" dirty="0">
                <a:latin typeface="Times New Roman" panose="02020603050405020304" pitchFamily="18" charset="0"/>
                <a:cs typeface="Times New Roman" panose="02020603050405020304" pitchFamily="18" charset="0"/>
              </a:rPr>
            </a:br>
            <a:br>
              <a:rPr lang="en-IL" dirty="0">
                <a:latin typeface="Times New Roman" panose="02020603050405020304" pitchFamily="18" charset="0"/>
                <a:cs typeface="Times New Roman" panose="02020603050405020304" pitchFamily="18" charset="0"/>
              </a:rPr>
            </a:br>
            <a:br>
              <a:rPr lang="en-IL" dirty="0">
                <a:latin typeface="Times New Roman" panose="02020603050405020304" pitchFamily="18" charset="0"/>
                <a:cs typeface="Times New Roman" panose="02020603050405020304" pitchFamily="18" charset="0"/>
              </a:rPr>
            </a:br>
            <a:br>
              <a:rPr lang="en-IL" dirty="0">
                <a:latin typeface="Times New Roman" panose="02020603050405020304" pitchFamily="18" charset="0"/>
                <a:cs typeface="Times New Roman" panose="02020603050405020304" pitchFamily="18" charset="0"/>
              </a:rPr>
            </a:br>
            <a:br>
              <a:rPr lang="en-IL" dirty="0">
                <a:latin typeface="Times New Roman" panose="02020603050405020304" pitchFamily="18" charset="0"/>
                <a:cs typeface="Times New Roman" panose="02020603050405020304" pitchFamily="18" charset="0"/>
              </a:rPr>
            </a:br>
            <a:br>
              <a:rPr lang="en-IL"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The </a:t>
            </a:r>
            <a:r>
              <a:rPr lang="en-US" sz="2700" b="1" dirty="0" err="1">
                <a:latin typeface="Times New Roman" panose="02020603050405020304" pitchFamily="18" charset="0"/>
                <a:cs typeface="Times New Roman" panose="02020603050405020304" pitchFamily="18" charset="0"/>
              </a:rPr>
              <a:t>chollima</a:t>
            </a:r>
            <a:r>
              <a:rPr lang="en-US" sz="2700" dirty="0">
                <a:latin typeface="Times New Roman" panose="02020603050405020304" pitchFamily="18" charset="0"/>
                <a:cs typeface="Times New Roman" panose="02020603050405020304" pitchFamily="18" charset="0"/>
              </a:rPr>
              <a:t> or </a:t>
            </a:r>
            <a:r>
              <a:rPr lang="en-US" sz="2700" b="1" dirty="0" err="1">
                <a:latin typeface="Times New Roman" panose="02020603050405020304" pitchFamily="18" charset="0"/>
                <a:cs typeface="Times New Roman" panose="02020603050405020304" pitchFamily="18" charset="0"/>
              </a:rPr>
              <a:t>qianlima</a:t>
            </a:r>
            <a:r>
              <a:rPr lang="en-US" sz="2700" dirty="0">
                <a:latin typeface="Times New Roman" panose="02020603050405020304" pitchFamily="18" charset="0"/>
                <a:cs typeface="Times New Roman" panose="02020603050405020304" pitchFamily="18" charset="0"/>
              </a:rPr>
              <a:t> (lit. 'thousand-li horse') is a mythical winged  horse that originates from the Chinese classics and is commonly portrayed in East Asian mythology. </a:t>
            </a:r>
            <a:br>
              <a:rPr lang="en-US" sz="2700" dirty="0">
                <a:latin typeface="Times New Roman" panose="02020603050405020304" pitchFamily="18" charset="0"/>
                <a:cs typeface="Times New Roman" panose="02020603050405020304" pitchFamily="18" charset="0"/>
              </a:rPr>
            </a:br>
            <a:endParaRPr lang="en-IL" sz="2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FBAED4-D6C3-3549-B878-EE8D5138CDA7}"/>
              </a:ext>
            </a:extLst>
          </p:cNvPr>
          <p:cNvPicPr>
            <a:picLocks noChangeAspect="1"/>
          </p:cNvPicPr>
          <p:nvPr/>
        </p:nvPicPr>
        <p:blipFill>
          <a:blip r:embed="rId2"/>
          <a:stretch>
            <a:fillRect/>
          </a:stretch>
        </p:blipFill>
        <p:spPr>
          <a:xfrm>
            <a:off x="3815575" y="1293542"/>
            <a:ext cx="4560849" cy="3420637"/>
          </a:xfrm>
          <a:prstGeom prst="rect">
            <a:avLst/>
          </a:prstGeom>
        </p:spPr>
      </p:pic>
    </p:spTree>
    <p:extLst>
      <p:ext uri="{BB962C8B-B14F-4D97-AF65-F5344CB8AC3E}">
        <p14:creationId xmlns:p14="http://schemas.microsoft.com/office/powerpoint/2010/main" val="228534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8E2E-C6AA-5944-9E12-98B677D935C9}"/>
              </a:ext>
            </a:extLst>
          </p:cNvPr>
          <p:cNvSpPr>
            <a:spLocks noGrp="1"/>
          </p:cNvSpPr>
          <p:nvPr>
            <p:ph type="title"/>
          </p:nvPr>
        </p:nvSpPr>
        <p:spPr>
          <a:xfrm>
            <a:off x="1371600" y="685800"/>
            <a:ext cx="9601200" cy="5692698"/>
          </a:xfrm>
        </p:spPr>
        <p:txBody>
          <a:bodyPr>
            <a:normAutofit fontScale="90000"/>
          </a:bodyPr>
          <a:lstStyle/>
          <a:p>
            <a:br>
              <a:rPr lang="en-US"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Motives</a:t>
            </a:r>
            <a:br>
              <a:rPr lang="en-IL" sz="4000" b="1" dirty="0">
                <a:latin typeface="Times New Roman" panose="02020603050405020304" pitchFamily="18" charset="0"/>
                <a:ea typeface="Calibri" panose="020F0502020204030204" pitchFamily="34" charset="0"/>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Generally financial, revenue generating.</a:t>
            </a:r>
            <a:br>
              <a:rPr lang="en-US" sz="4000" dirty="0">
                <a:latin typeface="Times New Roman" panose="02020603050405020304" pitchFamily="18" charset="0"/>
                <a:ea typeface="Calibri" panose="020F0502020204030204" pitchFamily="34" charset="0"/>
                <a:cs typeface="Times New Roman" panose="02020603050405020304" pitchFamily="18" charset="0"/>
              </a:rPr>
            </a:br>
            <a:br>
              <a:rPr lang="en-US" sz="4000" dirty="0">
                <a:latin typeface="Times New Roman" panose="02020603050405020304" pitchFamily="18" charset="0"/>
                <a:ea typeface="Calibri" panose="020F0502020204030204" pitchFamily="34"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According to the advisory issued by the US Cybersecurity and Infrastructure Security Agency North Korea may then use these funds for its </a:t>
            </a:r>
            <a:r>
              <a:rPr lang="en-US" sz="4000" b="1" dirty="0">
                <a:latin typeface="Times New Roman" panose="02020603050405020304" pitchFamily="18" charset="0"/>
                <a:cs typeface="Times New Roman" panose="02020603050405020304" pitchFamily="18" charset="0"/>
              </a:rPr>
              <a:t>UN-prohibited nuclear weapons </a:t>
            </a:r>
            <a:r>
              <a:rPr lang="en-US" sz="4000" dirty="0">
                <a:latin typeface="Times New Roman" panose="02020603050405020304" pitchFamily="18" charset="0"/>
                <a:cs typeface="Times New Roman" panose="02020603050405020304" pitchFamily="18" charset="0"/>
              </a:rPr>
              <a:t>and</a:t>
            </a:r>
            <a:r>
              <a:rPr lang="en-US" sz="4000" b="1" dirty="0">
                <a:latin typeface="Times New Roman" panose="02020603050405020304" pitchFamily="18" charset="0"/>
                <a:cs typeface="Times New Roman" panose="02020603050405020304" pitchFamily="18" charset="0"/>
              </a:rPr>
              <a:t> ballistic missile programs</a:t>
            </a:r>
            <a:r>
              <a:rPr lang="en-US" sz="4000" dirty="0">
                <a:latin typeface="Times New Roman" panose="02020603050405020304" pitchFamily="18" charset="0"/>
                <a:cs typeface="Times New Roman" panose="02020603050405020304" pitchFamily="18" charset="0"/>
              </a:rPr>
              <a:t>.</a:t>
            </a:r>
            <a:br>
              <a:rPr lang="en-IL" sz="4000" dirty="0">
                <a:latin typeface="Times New Roman" panose="02020603050405020304" pitchFamily="18" charset="0"/>
                <a:cs typeface="Times New Roman" panose="02020603050405020304" pitchFamily="18" charset="0"/>
              </a:rPr>
            </a:br>
            <a:br>
              <a:rPr lang="en-IL" sz="4000" dirty="0">
                <a:latin typeface="Times New Roman" panose="02020603050405020304" pitchFamily="18" charset="0"/>
                <a:cs typeface="Times New Roman" panose="02020603050405020304" pitchFamily="18" charset="0"/>
              </a:rPr>
            </a:br>
            <a:br>
              <a:rPr lang="en-IL" sz="4000" dirty="0">
                <a:effectLst/>
                <a:latin typeface="Times New Roman" panose="02020603050405020304" pitchFamily="18" charset="0"/>
                <a:ea typeface="Calibri" panose="020F0502020204030204" pitchFamily="34" charset="0"/>
                <a:cs typeface="Times New Roman" panose="02020603050405020304" pitchFamily="18" charset="0"/>
              </a:rPr>
            </a:br>
            <a:endParaRPr lang="en-IL" sz="4000" dirty="0"/>
          </a:p>
        </p:txBody>
      </p:sp>
    </p:spTree>
    <p:extLst>
      <p:ext uri="{BB962C8B-B14F-4D97-AF65-F5344CB8AC3E}">
        <p14:creationId xmlns:p14="http://schemas.microsoft.com/office/powerpoint/2010/main" val="27238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FE42-966D-F742-976B-27CAEE4D58C1}"/>
              </a:ext>
            </a:extLst>
          </p:cNvPr>
          <p:cNvSpPr>
            <a:spLocks noGrp="1"/>
          </p:cNvSpPr>
          <p:nvPr>
            <p:ph type="title"/>
          </p:nvPr>
        </p:nvSpPr>
        <p:spPr>
          <a:xfrm>
            <a:off x="1371600" y="685800"/>
            <a:ext cx="10259122" cy="5770756"/>
          </a:xfrm>
        </p:spPr>
        <p:txBody>
          <a:bodyPr/>
          <a:lstStyle/>
          <a:p>
            <a:pPr algn="ctr"/>
            <a:br>
              <a:rPr lang="en-US" sz="4400" b="1" dirty="0">
                <a:effectLst/>
                <a:latin typeface="Times New Roman" panose="02020603050405020304" pitchFamily="18" charset="0"/>
                <a:ea typeface="Times New Roman" panose="02020603050405020304" pitchFamily="18" charset="0"/>
              </a:rPr>
            </a:br>
            <a:br>
              <a:rPr lang="en-US" sz="4400" b="1" dirty="0">
                <a:effectLst/>
                <a:latin typeface="Times New Roman" panose="02020603050405020304" pitchFamily="18" charset="0"/>
                <a:ea typeface="Times New Roman" panose="02020603050405020304" pitchFamily="18" charset="0"/>
              </a:rPr>
            </a:br>
            <a:endParaRPr lang="en-IL" dirty="0"/>
          </a:p>
        </p:txBody>
      </p:sp>
      <p:pic>
        <p:nvPicPr>
          <p:cNvPr id="5" name="Picture 4">
            <a:extLst>
              <a:ext uri="{FF2B5EF4-FFF2-40B4-BE49-F238E27FC236}">
                <a16:creationId xmlns:a16="http://schemas.microsoft.com/office/drawing/2014/main" id="{38F38DAC-71EC-4540-B3F9-71714CF4602A}"/>
              </a:ext>
            </a:extLst>
          </p:cNvPr>
          <p:cNvPicPr>
            <a:picLocks noChangeAspect="1"/>
          </p:cNvPicPr>
          <p:nvPr/>
        </p:nvPicPr>
        <p:blipFill>
          <a:blip r:embed="rId2"/>
          <a:stretch>
            <a:fillRect/>
          </a:stretch>
        </p:blipFill>
        <p:spPr>
          <a:xfrm>
            <a:off x="-178420" y="-1059365"/>
            <a:ext cx="12370420" cy="8246946"/>
          </a:xfrm>
          <a:prstGeom prst="rect">
            <a:avLst/>
          </a:prstGeom>
        </p:spPr>
      </p:pic>
      <p:sp>
        <p:nvSpPr>
          <p:cNvPr id="6" name="TextBox 5">
            <a:extLst>
              <a:ext uri="{FF2B5EF4-FFF2-40B4-BE49-F238E27FC236}">
                <a16:creationId xmlns:a16="http://schemas.microsoft.com/office/drawing/2014/main" id="{5B168633-C97A-4D41-9FF8-E9C9605EB123}"/>
              </a:ext>
            </a:extLst>
          </p:cNvPr>
          <p:cNvSpPr txBox="1"/>
          <p:nvPr/>
        </p:nvSpPr>
        <p:spPr>
          <a:xfrm>
            <a:off x="721112" y="78059"/>
            <a:ext cx="10259122" cy="2000548"/>
          </a:xfrm>
          <a:prstGeom prst="rect">
            <a:avLst/>
          </a:prstGeom>
          <a:noFill/>
        </p:spPr>
        <p:txBody>
          <a:bodyPr wrap="square" rtlCol="0">
            <a:spAutoFit/>
          </a:bodyPr>
          <a:lstStyle/>
          <a:p>
            <a:pPr algn="ctr"/>
            <a:r>
              <a:rPr lang="en-IL" sz="2800" dirty="0"/>
              <a:t> </a:t>
            </a:r>
          </a:p>
          <a:p>
            <a:pPr algn="ctr"/>
            <a:r>
              <a:rPr lang="en-IL" sz="4800" b="1" dirty="0">
                <a:highlight>
                  <a:srgbClr val="C0C0C0"/>
                </a:highlight>
                <a:latin typeface="Arial Black" panose="020B0604020202020204" pitchFamily="34" charset="0"/>
                <a:cs typeface="Arial Black" panose="020B0604020202020204" pitchFamily="34" charset="0"/>
              </a:rPr>
              <a:t>Their most famous attack – Bangladesh Bank Hiest</a:t>
            </a:r>
          </a:p>
        </p:txBody>
      </p:sp>
    </p:spTree>
    <p:extLst>
      <p:ext uri="{BB962C8B-B14F-4D97-AF65-F5344CB8AC3E}">
        <p14:creationId xmlns:p14="http://schemas.microsoft.com/office/powerpoint/2010/main" val="24874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3D94-F796-4B4A-B8AF-3B994E2D18E6}"/>
              </a:ext>
            </a:extLst>
          </p:cNvPr>
          <p:cNvSpPr>
            <a:spLocks noGrp="1"/>
          </p:cNvSpPr>
          <p:nvPr>
            <p:ph type="title"/>
          </p:nvPr>
        </p:nvSpPr>
        <p:spPr>
          <a:xfrm>
            <a:off x="1371600" y="685799"/>
            <a:ext cx="9601200" cy="5525429"/>
          </a:xfrm>
        </p:spPr>
        <p:txBody>
          <a:bodyPr>
            <a:normAutofit/>
          </a:bodyPr>
          <a:lstStyle/>
          <a:p>
            <a:r>
              <a:rPr lang="en-US" sz="3600" dirty="0">
                <a:effectLst/>
                <a:latin typeface="Times New Roman" panose="02020603050405020304" pitchFamily="18" charset="0"/>
                <a:ea typeface="Times New Roman" panose="02020603050405020304" pitchFamily="18" charset="0"/>
              </a:rPr>
              <a:t>In February of 2016 </a:t>
            </a:r>
            <a:r>
              <a:rPr lang="en-US" sz="3600" b="1" dirty="0">
                <a:effectLst/>
                <a:latin typeface="Times New Roman" panose="02020603050405020304" pitchFamily="18" charset="0"/>
                <a:ea typeface="Times New Roman" panose="02020603050405020304" pitchFamily="18" charset="0"/>
              </a:rPr>
              <a:t>$101 million </a:t>
            </a:r>
            <a:r>
              <a:rPr lang="en-US" sz="3600" dirty="0">
                <a:effectLst/>
                <a:latin typeface="Times New Roman" panose="02020603050405020304" pitchFamily="18" charset="0"/>
                <a:ea typeface="Times New Roman" panose="02020603050405020304" pitchFamily="18" charset="0"/>
              </a:rPr>
              <a:t>were transferred from the Federal Reserve Bank of New York account belonging to Bangladesh bank, the central bank of Bangladesh, through </a:t>
            </a:r>
            <a:r>
              <a:rPr lang="en-US" sz="3600" b="1" dirty="0">
                <a:effectLst/>
                <a:latin typeface="Times New Roman" panose="02020603050405020304" pitchFamily="18" charset="0"/>
                <a:ea typeface="Times New Roman" panose="02020603050405020304" pitchFamily="18" charset="0"/>
              </a:rPr>
              <a:t>fraudulent messages in the SWIFT network</a:t>
            </a:r>
            <a:r>
              <a:rPr lang="en-IL" sz="3600" dirty="0">
                <a:effectLst/>
                <a:latin typeface="Times New Roman" panose="02020603050405020304" pitchFamily="18" charset="0"/>
                <a:ea typeface="Times New Roman" panose="02020603050405020304" pitchFamily="18" charset="0"/>
              </a:rPr>
              <a:t>.</a:t>
            </a:r>
            <a:br>
              <a:rPr lang="en-IL" sz="3600" dirty="0">
                <a:effectLst/>
                <a:latin typeface="Times New Roman" panose="02020603050405020304" pitchFamily="18" charset="0"/>
                <a:ea typeface="Times New Roman" panose="02020603050405020304" pitchFamily="18" charset="0"/>
              </a:rPr>
            </a:br>
            <a:r>
              <a:rPr lang="en-US" sz="3600" dirty="0">
                <a:effectLst/>
                <a:latin typeface="Times New Roman" panose="02020603050405020304" pitchFamily="18" charset="0"/>
                <a:ea typeface="Times New Roman" panose="02020603050405020304" pitchFamily="18" charset="0"/>
              </a:rPr>
              <a:t> </a:t>
            </a:r>
            <a:br>
              <a:rPr lang="en-US" sz="3600" dirty="0">
                <a:effectLst/>
                <a:latin typeface="Times New Roman" panose="02020603050405020304" pitchFamily="18" charset="0"/>
                <a:ea typeface="Times New Roman" panose="02020603050405020304" pitchFamily="18" charset="0"/>
              </a:rPr>
            </a:br>
            <a:br>
              <a:rPr lang="en-IL" sz="3600" dirty="0">
                <a:effectLst/>
                <a:latin typeface="Times New Roman" panose="02020603050405020304" pitchFamily="18" charset="0"/>
                <a:ea typeface="Times New Roman" panose="02020603050405020304" pitchFamily="18" charset="0"/>
              </a:rPr>
            </a:br>
            <a:r>
              <a:rPr lang="en-US" sz="3600" dirty="0">
                <a:effectLst/>
                <a:latin typeface="Times New Roman" panose="02020603050405020304" pitchFamily="18" charset="0"/>
                <a:ea typeface="Times New Roman" panose="02020603050405020304" pitchFamily="18" charset="0"/>
              </a:rPr>
              <a:t>$20 million were traced to Sri Lanka (recovered)</a:t>
            </a:r>
            <a:br>
              <a:rPr lang="en-US" sz="3600" dirty="0">
                <a:effectLst/>
                <a:latin typeface="Times New Roman" panose="02020603050405020304" pitchFamily="18" charset="0"/>
                <a:ea typeface="Times New Roman" panose="02020603050405020304" pitchFamily="18" charset="0"/>
              </a:rPr>
            </a:br>
            <a:r>
              <a:rPr lang="en-US" sz="3600" dirty="0">
                <a:effectLst/>
                <a:latin typeface="Times New Roman" panose="02020603050405020304" pitchFamily="18" charset="0"/>
                <a:ea typeface="Times New Roman" panose="02020603050405020304" pitchFamily="18" charset="0"/>
              </a:rPr>
              <a:t>$81 million were traced </a:t>
            </a:r>
            <a:r>
              <a:rPr lang="en-US" sz="3600">
                <a:effectLst/>
                <a:latin typeface="Times New Roman" panose="02020603050405020304" pitchFamily="18" charset="0"/>
                <a:ea typeface="Times New Roman" panose="02020603050405020304" pitchFamily="18" charset="0"/>
              </a:rPr>
              <a:t>to Philippines.</a:t>
            </a:r>
            <a:br>
              <a:rPr lang="en-IL" sz="1800" dirty="0">
                <a:effectLst/>
                <a:latin typeface="Times New Roman" panose="02020603050405020304" pitchFamily="18" charset="0"/>
                <a:ea typeface="Times New Roman" panose="02020603050405020304" pitchFamily="18" charset="0"/>
              </a:rPr>
            </a:br>
            <a:endParaRPr lang="en-IL" dirty="0"/>
          </a:p>
        </p:txBody>
      </p:sp>
    </p:spTree>
    <p:extLst>
      <p:ext uri="{BB962C8B-B14F-4D97-AF65-F5344CB8AC3E}">
        <p14:creationId xmlns:p14="http://schemas.microsoft.com/office/powerpoint/2010/main" val="420387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E48112-34AF-804F-8469-BD01B714030A}"/>
              </a:ext>
            </a:extLst>
          </p:cNvPr>
          <p:cNvSpPr>
            <a:spLocks noGrp="1"/>
          </p:cNvSpPr>
          <p:nvPr>
            <p:ph type="title"/>
          </p:nvPr>
        </p:nvSpPr>
        <p:spPr>
          <a:xfrm>
            <a:off x="1371600" y="685800"/>
            <a:ext cx="9601200" cy="5526088"/>
          </a:xfrm>
        </p:spPr>
        <p:txBody>
          <a:bodyPr>
            <a:norm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Tactics and Techniques:</a:t>
            </a:r>
            <a:b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L" sz="44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Watering hole attacks</a:t>
            </a:r>
            <a:br>
              <a:rPr lang="en-IL" sz="4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Spear phishing</a:t>
            </a:r>
            <a:br>
              <a:rPr lang="en-IL" sz="4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Ransomware</a:t>
            </a:r>
            <a:br>
              <a:rPr lang="en-IL" sz="4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Social engineering</a:t>
            </a:r>
            <a:br>
              <a:rPr lang="en-IL" sz="4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Brute force attacks</a:t>
            </a:r>
            <a:br>
              <a:rPr lang="en-IL" sz="2800" dirty="0">
                <a:effectLst/>
                <a:latin typeface="Times New Roman" panose="02020603050405020304" pitchFamily="18" charset="0"/>
                <a:ea typeface="Times New Roman" panose="02020603050405020304" pitchFamily="18" charset="0"/>
              </a:rPr>
            </a:br>
            <a:endParaRPr lang="en-IL" dirty="0"/>
          </a:p>
        </p:txBody>
      </p:sp>
    </p:spTree>
    <p:extLst>
      <p:ext uri="{BB962C8B-B14F-4D97-AF65-F5344CB8AC3E}">
        <p14:creationId xmlns:p14="http://schemas.microsoft.com/office/powerpoint/2010/main" val="10187025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176</TotalTime>
  <Words>279</Words>
  <Application>Microsoft Macintosh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 Black</vt:lpstr>
      <vt:lpstr>Calibri</vt:lpstr>
      <vt:lpstr>Franklin Gothic Book</vt:lpstr>
      <vt:lpstr>Times New Roman</vt:lpstr>
      <vt:lpstr>Crop</vt:lpstr>
      <vt:lpstr>PowerPoint Presentation</vt:lpstr>
      <vt:lpstr>    APT38 is a North Korean state-sponsored threat group that specializes in financial cyber operations.   Active since 2014.   APT38 targeted banks, financial institutions, casinos, cryptocurrency exchanges, SWIFT system endpoints, and ATMs in at least 38 countries worldwide.     </vt:lpstr>
      <vt:lpstr>Associated names Nickel Gladstone BeagleBoyz Bluenoroff Stardust Chollima Hidden Cobra   !!! Many cybersecurity researchers report all North Korean state-sponsored cyber activity under the name Lazarus Group. </vt:lpstr>
      <vt:lpstr>BTW, what is chollima?        The chollima or qianlima (lit. 'thousand-li horse') is a mythical winged  horse that originates from the Chinese classics and is commonly portrayed in East Asian mythology.  </vt:lpstr>
      <vt:lpstr> Motives Generally financial, revenue generating.  According to the advisory issued by the US Cybersecurity and Infrastructure Security Agency North Korea may then use these funds for its UN-prohibited nuclear weapons and ballistic missile programs.   </vt:lpstr>
      <vt:lpstr>  </vt:lpstr>
      <vt:lpstr>In February of 2016 $101 million were transferred from the Federal Reserve Bank of New York account belonging to Bangladesh bank, the central bank of Bangladesh, through fraudulent messages in the SWIFT network.    $20 million were traced to Sri Lanka (recovered) $81 million were traced to Philippines. </vt:lpstr>
      <vt:lpstr>Tactics and Techniques:  Watering hole attacks Spear phishing Ransomware Social engineering Brute force attacks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 38</dc:title>
  <dc:creator>Microsoft Office User</dc:creator>
  <cp:lastModifiedBy>Microsoft Office User</cp:lastModifiedBy>
  <cp:revision>4</cp:revision>
  <dcterms:created xsi:type="dcterms:W3CDTF">2023-03-09T10:22:21Z</dcterms:created>
  <dcterms:modified xsi:type="dcterms:W3CDTF">2023-03-09T15:42:10Z</dcterms:modified>
</cp:coreProperties>
</file>