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25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650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92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46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3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13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038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73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39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69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188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D64CFE0-D25F-4E3D-BFEF-79F49EA840B3}" type="datetimeFigureOut">
              <a:rPr lang="en-IL" smtClean="0"/>
              <a:t>05/29/2023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4D1161-55D9-45B3-8F37-654171EE02FF}" type="slidenum">
              <a:rPr lang="en-IL" smtClean="0"/>
              <a:t>‹Nº›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51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ndmicro.com/en_us/research/23/b/new-apt34-malware-targets-the-middle-eas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0DCB-C9D3-23DF-541E-67C2D0B49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/>
              <a:t>Advanced persistent threats (APT)</a:t>
            </a:r>
            <a:endParaRPr lang="en-IL" sz="5400" dirty="0"/>
          </a:p>
        </p:txBody>
      </p:sp>
    </p:spTree>
    <p:extLst>
      <p:ext uri="{BB962C8B-B14F-4D97-AF65-F5344CB8AC3E}">
        <p14:creationId xmlns:p14="http://schemas.microsoft.com/office/powerpoint/2010/main" val="342061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76A3-FCA5-A228-7752-6AB1E523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8CEA-4E33-1266-148C-06E2544C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An advanced persistent threat (APT) is a sophisticated computer network threat actor, primarily a nation-state or state-sponsored group, that gets illegal access to a network and remains undetected for an extended period. APT may also refer to non-state-sponsored groups carrying out large-scale targeted attacks for specific purposes.</a:t>
            </a:r>
          </a:p>
          <a:p>
            <a:r>
              <a:rPr lang="en-US" dirty="0"/>
              <a:t>APT techniques - The APT employs persistent, secretive, and sophisticated hacking techniques to access a system and remain inside it for extended periods, potentially causing damage.</a:t>
            </a:r>
          </a:p>
          <a:p>
            <a:r>
              <a:rPr lang="en-US" dirty="0"/>
              <a:t>Targets - APTs are typically directed at high-value targets, such as nation-states and large corporations, due to the level of effort required to carry out these attacks.</a:t>
            </a:r>
          </a:p>
          <a:p>
            <a:r>
              <a:rPr lang="en-US" dirty="0"/>
              <a:t>Sponsor - In most cases, APT groups are involved with state-sponsored threat actors.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50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3AE2-5D4C-DEB4-897D-41CCB7B2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identifications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F3890-9C3F-515D-E972-0F3A34710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520257"/>
              </p:ext>
            </p:extLst>
          </p:nvPr>
        </p:nvGraphicFramePr>
        <p:xfrm>
          <a:off x="1063752" y="1909481"/>
          <a:ext cx="7900954" cy="4580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7242">
                  <a:extLst>
                    <a:ext uri="{9D8B030D-6E8A-4147-A177-3AD203B41FA5}">
                      <a16:colId xmlns:a16="http://schemas.microsoft.com/office/drawing/2014/main" val="4005427542"/>
                    </a:ext>
                  </a:extLst>
                </a:gridCol>
                <a:gridCol w="3723712">
                  <a:extLst>
                    <a:ext uri="{9D8B030D-6E8A-4147-A177-3AD203B41FA5}">
                      <a16:colId xmlns:a16="http://schemas.microsoft.com/office/drawing/2014/main" val="1755741330"/>
                    </a:ext>
                  </a:extLst>
                </a:gridCol>
              </a:tblGrid>
              <a:tr h="5726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Country</a:t>
                      </a:r>
                      <a:endParaRPr lang="en-IL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Symbols</a:t>
                      </a:r>
                      <a:endParaRPr lang="en-IL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877190"/>
                  </a:ext>
                </a:extLst>
              </a:tr>
              <a:tr h="5726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Russia</a:t>
                      </a:r>
                      <a:endParaRPr lang="en-I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Bear</a:t>
                      </a:r>
                      <a:endParaRPr lang="en-I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802822"/>
                  </a:ext>
                </a:extLst>
              </a:tr>
              <a:tr h="5726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Vietnam</a:t>
                      </a:r>
                      <a:endParaRPr lang="en-I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Buffalo</a:t>
                      </a:r>
                      <a:endParaRPr lang="en-I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530363"/>
                  </a:ext>
                </a:extLst>
              </a:tr>
              <a:tr h="5726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North Korea</a:t>
                      </a:r>
                      <a:endParaRPr lang="en-I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Chol lima</a:t>
                      </a:r>
                      <a:endParaRPr lang="en-I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1908805"/>
                  </a:ext>
                </a:extLst>
              </a:tr>
              <a:tr h="5726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Iran</a:t>
                      </a:r>
                      <a:endParaRPr lang="en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Kitten</a:t>
                      </a:r>
                      <a:endParaRPr lang="en-I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839058"/>
                  </a:ext>
                </a:extLst>
              </a:tr>
              <a:tr h="5726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Pakistan</a:t>
                      </a:r>
                      <a:endParaRPr lang="en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Leopard</a:t>
                      </a:r>
                      <a:endParaRPr lang="en-I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541633"/>
                  </a:ext>
                </a:extLst>
              </a:tr>
              <a:tr h="5726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China</a:t>
                      </a:r>
                      <a:endParaRPr lang="en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Panda</a:t>
                      </a:r>
                      <a:endParaRPr lang="en-I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43179"/>
                  </a:ext>
                </a:extLst>
              </a:tr>
              <a:tr h="5726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USA</a:t>
                      </a:r>
                      <a:endParaRPr lang="en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Owl</a:t>
                      </a:r>
                      <a:endParaRPr lang="en-I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40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38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736D-AB59-D454-E10E-833063B1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Apt34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50E8-2A13-581E-ED69-9BA3A0B6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8025"/>
            <a:ext cx="10058400" cy="4408304"/>
          </a:xfrm>
        </p:spPr>
        <p:txBody>
          <a:bodyPr>
            <a:normAutofit/>
          </a:bodyPr>
          <a:lstStyle/>
          <a:p>
            <a:r>
              <a:rPr lang="en-US" dirty="0"/>
              <a:t>Origin: Iran </a:t>
            </a:r>
          </a:p>
          <a:p>
            <a:r>
              <a:rPr lang="en-US" dirty="0"/>
              <a:t>Active since at least 2014</a:t>
            </a:r>
          </a:p>
          <a:p>
            <a:r>
              <a:rPr lang="en-US" dirty="0"/>
              <a:t>Animal: Cat</a:t>
            </a:r>
          </a:p>
          <a:p>
            <a:r>
              <a:rPr lang="en-US" dirty="0"/>
              <a:t>Also known as Helix, FireEye, and OILRIG</a:t>
            </a:r>
          </a:p>
          <a:p>
            <a:r>
              <a:rPr lang="en-US" dirty="0"/>
              <a:t>Primary Targets: This group has broadly targeted various industries, including financial, government, energy, chemical, and telecommunications, and has largely focused its operations in the Middle East.</a:t>
            </a:r>
          </a:p>
          <a:p>
            <a:r>
              <a:rPr lang="en-US" dirty="0"/>
              <a:t>Main Weapon: APT34 reportedly uses Microsoft Excel macros, PowerShell-based exploits and social engineering to gain access to its targets.</a:t>
            </a:r>
          </a:p>
          <a:p>
            <a:r>
              <a:rPr lang="en-US" dirty="0"/>
              <a:t>In April 2019, APT34's cyber-espionage tools' source code was leaked through Telegram.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2F83E-E501-13F6-47D2-D7389151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55" y="225703"/>
            <a:ext cx="1206739" cy="11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8B29A6-4BF0-1AB3-DAB9-000CCAAA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38" y="1046693"/>
            <a:ext cx="5305543" cy="5326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DFC21-CC6C-4F60-1E57-75F26B5E3714}"/>
              </a:ext>
            </a:extLst>
          </p:cNvPr>
          <p:cNvSpPr txBox="1"/>
          <p:nvPr/>
        </p:nvSpPr>
        <p:spPr>
          <a:xfrm>
            <a:off x="376518" y="299966"/>
            <a:ext cx="1168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Latest news: </a:t>
            </a:r>
            <a:r>
              <a:rPr lang="en-US" dirty="0">
                <a:hlinkClick r:id="rId3"/>
              </a:rPr>
              <a:t>https://www.trendmicro.com/en_us/research/23/b/new-apt34-malware-targets-the-middle-east.html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884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F6D0-0DA1-7B8C-4374-049A44310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02009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</TotalTime>
  <Words>276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Rockwell</vt:lpstr>
      <vt:lpstr>Rockwell Condensed</vt:lpstr>
      <vt:lpstr>Wingdings</vt:lpstr>
      <vt:lpstr>Wood Type</vt:lpstr>
      <vt:lpstr>Advanced persistent threats (APT)</vt:lpstr>
      <vt:lpstr>Overview:</vt:lpstr>
      <vt:lpstr>identifications</vt:lpstr>
      <vt:lpstr>Apt34 </vt:lpstr>
      <vt:lpstr>Presentación de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persistent threats (APT)</dc:title>
  <dc:creator>ashermisao@gmail.com</dc:creator>
  <cp:lastModifiedBy>Admin</cp:lastModifiedBy>
  <cp:revision>8</cp:revision>
  <dcterms:created xsi:type="dcterms:W3CDTF">2023-03-09T14:16:52Z</dcterms:created>
  <dcterms:modified xsi:type="dcterms:W3CDTF">2023-05-29T09:57:12Z</dcterms:modified>
</cp:coreProperties>
</file>