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64" r:id="rId3"/>
    <p:sldId id="260" r:id="rId4"/>
    <p:sldId id="262" r:id="rId5"/>
    <p:sldId id="261" r:id="rId6"/>
    <p:sldId id="263" r:id="rId7"/>
    <p:sldId id="265" r:id="rId8"/>
    <p:sldId id="259" r:id="rId9"/>
  </p:sldIdLst>
  <p:sldSz cx="9144000" cy="5143500" type="screen16x9"/>
  <p:notesSz cx="6858000" cy="9144000"/>
  <p:embeddedFontLst>
    <p:embeddedFont>
      <p:font typeface="Saira" panose="020B0604020202020204" charset="0"/>
      <p:regular r:id="rId11"/>
      <p:bold r:id="rId12"/>
      <p:italic r:id="rId13"/>
      <p:boldItalic r:id="rId14"/>
    </p:embeddedFont>
    <p:embeddedFont>
      <p:font typeface="Yu Gothic UI Semilight" panose="020B0400000000000000" pitchFamily="34" charset="-128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one of you will explore the given tactic and choose 1-3 technique related to the tactic and investigate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5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one of you will explore the given tactic and choose 1-3 technique related to the tactic and investigate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54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one of you will explore the given tactic and choose 1-3 technique related to the tactic and investigate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58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one of you will explore the given tactic and choose 1-3 technique related to the tactic and investigate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1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one of you will explore the given tactic and choose 1-3 technique related to the tactic and investigate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9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2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92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9acfb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9acfb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0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" y="348657"/>
            <a:ext cx="8871359" cy="4794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9873" y="40880"/>
            <a:ext cx="4159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the data of the </a:t>
            </a:r>
            <a:r>
              <a:rPr lang="en-US" dirty="0" err="1" smtClean="0"/>
              <a:t>CheckPoint</a:t>
            </a:r>
            <a:r>
              <a:rPr lang="ru-RU" dirty="0" smtClean="0"/>
              <a:t> </a:t>
            </a:r>
            <a:r>
              <a:rPr lang="en-US" dirty="0" smtClean="0"/>
              <a:t>analytical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0" y="961320"/>
            <a:ext cx="8582340" cy="3805355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endParaRPr lang="en-IL" sz="1400" dirty="0" smtClean="0">
              <a:latin typeface="+mn-lt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400" u="sng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sz="1400" u="sng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Origin</a:t>
            </a:r>
            <a:r>
              <a:rPr lang="en-US" sz="1400" dirty="0"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: China</a:t>
            </a:r>
            <a:endParaRPr lang="en-IL" sz="1400" dirty="0">
              <a:ea typeface="Yu Gothic UI Semilight" panose="020B0400000000000000" pitchFamily="34" charset="-128"/>
              <a:cs typeface="Guttman Haim-Condensed" panose="02010401010101010101" pitchFamily="2" charset="-79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400" u="sng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u="sng" dirty="0" err="1" smtClean="0"/>
              <a:t>Naikon</a:t>
            </a:r>
            <a:r>
              <a:rPr lang="en-US" sz="1400" dirty="0" smtClean="0"/>
              <a:t> a</a:t>
            </a:r>
            <a:r>
              <a:rPr lang="en-US" sz="1400" dirty="0" smtClean="0"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ctive </a:t>
            </a:r>
            <a:r>
              <a:rPr lang="en-US" sz="1400" dirty="0"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since at least </a:t>
            </a:r>
            <a:r>
              <a:rPr lang="en-US" sz="1400" dirty="0" smtClean="0"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2010.</a:t>
            </a:r>
            <a:endParaRPr lang="en-IL" sz="1400" dirty="0" smtClean="0">
              <a:latin typeface="+mn-lt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u="sng" dirty="0" err="1" smtClean="0">
                <a:latin typeface="+mn-lt"/>
              </a:rPr>
              <a:t>Naikon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in a 2015 report described as: 'The </a:t>
            </a:r>
            <a:r>
              <a:rPr lang="en-US" sz="1400" dirty="0" err="1">
                <a:latin typeface="+mn-lt"/>
              </a:rPr>
              <a:t>Naikon</a:t>
            </a:r>
            <a:r>
              <a:rPr lang="en-US" sz="1400" dirty="0">
                <a:latin typeface="+mn-lt"/>
              </a:rPr>
              <a:t> group is mostly active in countries such as the Philippines, Malaysia, Cambodia, Indonesia, Vietnam, Myanmar, Singapore, and Nepal, hitting a variety of targets</a:t>
            </a:r>
            <a:r>
              <a:rPr lang="en-US" sz="1400" dirty="0" smtClean="0">
                <a:latin typeface="+mn-lt"/>
              </a:rPr>
              <a:t>.‘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>
                <a:latin typeface="+mn-lt"/>
              </a:rPr>
              <a:t>Main Weapon:</a:t>
            </a:r>
            <a:r>
              <a:rPr lang="en-US" sz="1400" dirty="0" smtClean="0">
                <a:latin typeface="+mn-lt"/>
              </a:rPr>
              <a:t> Aria-body </a:t>
            </a:r>
            <a:r>
              <a:rPr lang="en-US" sz="1400" dirty="0">
                <a:latin typeface="+mn-lt"/>
              </a:rPr>
              <a:t>backdoor</a:t>
            </a:r>
            <a:endParaRPr lang="en-US" sz="1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65" y="911425"/>
            <a:ext cx="1337670" cy="12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0" y="961320"/>
            <a:ext cx="8582340" cy="3805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u="sng" dirty="0" err="1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Naikon</a:t>
            </a:r>
            <a:r>
              <a:rPr lang="en-US" sz="1400" b="1" u="sng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 (APT30</a:t>
            </a:r>
            <a:r>
              <a:rPr lang="en-US" sz="1400" b="1" u="sng" dirty="0" smtClean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)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 </a:t>
            </a:r>
            <a:r>
              <a:rPr lang="en-US" sz="1400" dirty="0" smtClean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is 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assessed to be a state-sponsored cyber espionage group attributed to the Chinese People’s Liberation Army’s (PLA) Chengdu Military Region Second Technical Reconnaissance </a:t>
            </a:r>
            <a:r>
              <a:rPr lang="en-US" sz="1400" dirty="0" smtClean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Bureau. 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While </a:t>
            </a:r>
            <a:r>
              <a:rPr lang="en-US" sz="1400" dirty="0" err="1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Naikon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 shares some characteristics with APT30, the two groups do not appear to be exact matches</a:t>
            </a:r>
            <a:r>
              <a:rPr lang="en-US" sz="1400" dirty="0" smtClean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.</a:t>
            </a:r>
            <a:endParaRPr lang="en-IL" sz="1400" dirty="0" smtClean="0">
              <a:latin typeface="+mn-lt"/>
              <a:ea typeface="Yu Gothic UI Semilight" panose="020B0400000000000000" pitchFamily="34" charset="-128"/>
              <a:cs typeface="Guttman Haim-Condensed" panose="02010401010101010101" pitchFamily="2" charset="-79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Active since at least 2010, </a:t>
            </a:r>
            <a:r>
              <a:rPr lang="en-US" sz="1400" dirty="0" err="1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Naikon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 has primarily conducted operations against government, military, and civil organizations in Southeast Asia, as well as against international bodies such as the United Nations Development </a:t>
            </a:r>
            <a:r>
              <a:rPr lang="en-US" sz="1400" dirty="0" err="1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Programme</a:t>
            </a:r>
            <a:r>
              <a:rPr lang="en-US" sz="1400" dirty="0">
                <a:latin typeface="+mn-lt"/>
                <a:ea typeface="Yu Gothic UI Semilight" panose="020B0400000000000000" pitchFamily="34" charset="-128"/>
                <a:cs typeface="Guttman Haim-Condensed" panose="02010401010101010101" pitchFamily="2" charset="-79"/>
              </a:rPr>
              <a:t> (UNDP) and the Association of Southeast Asian Nations (ASEAN).</a:t>
            </a:r>
            <a:endParaRPr lang="en-IL" sz="1400" dirty="0" smtClean="0">
              <a:latin typeface="+mn-lt"/>
              <a:ea typeface="Yu Gothic UI Semilight" panose="020B0400000000000000" pitchFamily="34" charset="-128"/>
              <a:cs typeface="Guttman Haim-Condensed" panose="02010401010101010101" pitchFamily="2" charset="-79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L" sz="1400" b="1" u="sng" dirty="0" smtClean="0">
                <a:latin typeface="+mn-lt"/>
              </a:rPr>
              <a:t>Targets</a:t>
            </a:r>
            <a:r>
              <a:rPr lang="en-IL" sz="1400" dirty="0">
                <a:latin typeface="+mn-lt"/>
              </a:rPr>
              <a:t>: </a:t>
            </a:r>
            <a:r>
              <a:rPr lang="en-US" sz="1400" dirty="0">
                <a:latin typeface="+mn-lt"/>
              </a:rPr>
              <a:t>government entities include ministries of foreign affairs, science and technology ministries, as well as government-owned </a:t>
            </a:r>
            <a:r>
              <a:rPr lang="en-US" sz="1400" dirty="0" smtClean="0">
                <a:latin typeface="+mn-lt"/>
              </a:rPr>
              <a:t>companies (satellite </a:t>
            </a:r>
            <a:r>
              <a:rPr lang="en-US" sz="1400" dirty="0">
                <a:latin typeface="+mn-lt"/>
              </a:rPr>
              <a:t>communications operator, Telecoms, and Defense </a:t>
            </a:r>
            <a:r>
              <a:rPr lang="en-US" sz="1400" dirty="0" smtClean="0">
                <a:latin typeface="+mn-lt"/>
              </a:rPr>
              <a:t>Companies).</a:t>
            </a:r>
            <a:endParaRPr lang="en-IL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3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0" y="961320"/>
            <a:ext cx="8582340" cy="3805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u="sng" dirty="0" smtClean="0"/>
              <a:t>Techniques Used</a:t>
            </a:r>
            <a:endParaRPr lang="en-IL" sz="1400" b="1" u="sng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T1547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Boot </a:t>
            </a:r>
            <a:r>
              <a:rPr lang="en-US" sz="1400" b="1" u="sng" dirty="0"/>
              <a:t>or Logon </a:t>
            </a:r>
            <a:r>
              <a:rPr lang="en-US" sz="1400" b="1" u="sng" dirty="0" err="1"/>
              <a:t>Autostart</a:t>
            </a:r>
            <a:r>
              <a:rPr lang="en-US" sz="1400" b="1" u="sng" dirty="0"/>
              <a:t> Execution: </a:t>
            </a:r>
            <a:r>
              <a:rPr lang="en-US" sz="1400" dirty="0"/>
              <a:t>Registry Run Keys / Startup </a:t>
            </a:r>
            <a:r>
              <a:rPr lang="en-US" sz="1400" dirty="0" smtClean="0"/>
              <a:t>Folder</a:t>
            </a:r>
            <a:r>
              <a:rPr lang="en-IL" sz="1400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modified a victim's Windows Run registry to establish persistence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T1574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Hijack </a:t>
            </a:r>
            <a:r>
              <a:rPr lang="en-US" sz="1400" b="1" u="sng" dirty="0"/>
              <a:t>Execution Flow: </a:t>
            </a:r>
            <a:r>
              <a:rPr lang="en-US" sz="1400" dirty="0"/>
              <a:t>DLL </a:t>
            </a:r>
            <a:r>
              <a:rPr lang="en-US" sz="1400" dirty="0" smtClean="0"/>
              <a:t>Side-Loading</a:t>
            </a:r>
            <a:r>
              <a:rPr lang="en-IL" sz="1400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used DLL side-loading to load malicious DLL's into legitimate executables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T1036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Masquerading</a:t>
            </a:r>
            <a:r>
              <a:rPr lang="en-US" sz="1400" b="1" u="sng" dirty="0"/>
              <a:t>: </a:t>
            </a:r>
            <a:r>
              <a:rPr lang="en-US" sz="1400" dirty="0"/>
              <a:t>Masquerade Task or </a:t>
            </a:r>
            <a:r>
              <a:rPr lang="en-US" sz="1400" dirty="0" smtClean="0"/>
              <a:t>Service</a:t>
            </a:r>
            <a:r>
              <a:rPr lang="en-IL" sz="1400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renamed a malicious service </a:t>
            </a:r>
            <a:r>
              <a:rPr lang="en-US" sz="1400" u="sng" dirty="0" err="1"/>
              <a:t>taskmgr</a:t>
            </a:r>
            <a:r>
              <a:rPr lang="en-US" sz="1400" dirty="0"/>
              <a:t> to appear to be a legitimate version of Task Manager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T1036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Masquerading</a:t>
            </a:r>
            <a:r>
              <a:rPr lang="en-US" sz="1400" b="1" u="sng" dirty="0"/>
              <a:t>: </a:t>
            </a:r>
            <a:r>
              <a:rPr lang="en-US" sz="1400" dirty="0"/>
              <a:t>Match Legitimate Name or </a:t>
            </a:r>
            <a:r>
              <a:rPr lang="en-US" sz="1400" dirty="0" smtClean="0"/>
              <a:t>Location</a:t>
            </a:r>
            <a:r>
              <a:rPr lang="en-IL" sz="1400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disguised malicious programs as Google Chrome, Adobe, and VMware executables</a:t>
            </a:r>
            <a:r>
              <a:rPr lang="en-US" sz="1400" dirty="0" smtClean="0"/>
              <a:t>.</a:t>
            </a:r>
            <a:endParaRPr lang="en-IL" sz="14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T1046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Network </a:t>
            </a:r>
            <a:r>
              <a:rPr lang="en-US" sz="1400" b="1" u="sng" dirty="0"/>
              <a:t>Service </a:t>
            </a:r>
            <a:r>
              <a:rPr lang="en-US" sz="1400" b="1" u="sng" dirty="0" smtClean="0"/>
              <a:t>Discovery</a:t>
            </a:r>
            <a:r>
              <a:rPr lang="en-IL" sz="1400" b="1" u="sng" dirty="0" smtClean="0"/>
              <a:t>: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used the </a:t>
            </a:r>
            <a:r>
              <a:rPr lang="en-US" sz="1400" dirty="0" err="1"/>
              <a:t>LadonGo</a:t>
            </a:r>
            <a:r>
              <a:rPr lang="en-US" sz="1400" dirty="0"/>
              <a:t> scanner to scan target networks</a:t>
            </a:r>
            <a:r>
              <a:rPr lang="en-US" sz="1400" dirty="0" smtClean="0"/>
              <a:t>.</a:t>
            </a:r>
            <a:endParaRPr lang="en-IL" sz="14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T1137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Office </a:t>
            </a:r>
            <a:r>
              <a:rPr lang="en-US" sz="1400" b="1" u="sng" dirty="0"/>
              <a:t>Application Startup: </a:t>
            </a:r>
            <a:r>
              <a:rPr lang="en-US" sz="1400" dirty="0" smtClean="0"/>
              <a:t>Add-ins</a:t>
            </a:r>
            <a:r>
              <a:rPr lang="en-IL" sz="1400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used the </a:t>
            </a:r>
            <a:r>
              <a:rPr lang="en-US" sz="1400" dirty="0" err="1"/>
              <a:t>RoyalRoad</a:t>
            </a:r>
            <a:r>
              <a:rPr lang="en-US" sz="1400" dirty="0"/>
              <a:t> exploit builder to drop a second stage loader, </a:t>
            </a:r>
            <a:r>
              <a:rPr lang="en-US" sz="1400" dirty="0" err="1"/>
              <a:t>intel.wll</a:t>
            </a:r>
            <a:r>
              <a:rPr lang="en-US" sz="1400" dirty="0"/>
              <a:t>, into the Word Startup folder on the compromised host</a:t>
            </a:r>
            <a:r>
              <a:rPr lang="en-US" sz="1400" dirty="0" smtClean="0"/>
              <a:t>.</a:t>
            </a:r>
            <a:endParaRPr lang="en-IL" sz="14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T1566</a:t>
            </a:r>
            <a:r>
              <a:rPr lang="en-IL" sz="1400" b="1" u="sng" dirty="0"/>
              <a:t> </a:t>
            </a:r>
            <a:r>
              <a:rPr lang="en-US" sz="1400" b="1" u="sng" dirty="0"/>
              <a:t>Phishing: </a:t>
            </a:r>
            <a:r>
              <a:rPr lang="en-US" sz="1400" b="1" u="sng" dirty="0" err="1"/>
              <a:t>Spearphishing</a:t>
            </a:r>
            <a:r>
              <a:rPr lang="en-US" sz="1400" b="1" u="sng" dirty="0"/>
              <a:t> Attachment</a:t>
            </a:r>
            <a:r>
              <a:rPr lang="en-IL" sz="1400" b="1" u="sng" dirty="0"/>
              <a:t> </a:t>
            </a:r>
            <a:r>
              <a:rPr lang="en-US" sz="1400" dirty="0" err="1"/>
              <a:t>Naikon</a:t>
            </a:r>
            <a:r>
              <a:rPr lang="en-US" sz="1400" dirty="0"/>
              <a:t> has used malicious e-mail attachments to deliver malware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676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0" y="961320"/>
            <a:ext cx="8582340" cy="3805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u="sng" dirty="0" smtClean="0"/>
              <a:t>Techniques Used</a:t>
            </a:r>
            <a:endParaRPr lang="en-IL" sz="1400" b="1" u="sng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T1018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Remote </a:t>
            </a:r>
            <a:r>
              <a:rPr lang="en-US" sz="1400" b="1" u="sng" dirty="0"/>
              <a:t>System </a:t>
            </a:r>
            <a:r>
              <a:rPr lang="en-US" sz="1400" b="1" u="sng" dirty="0" smtClean="0"/>
              <a:t>Discovery</a:t>
            </a:r>
            <a:r>
              <a:rPr lang="en-IL" sz="1400" b="1" u="sng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used a </a:t>
            </a:r>
            <a:r>
              <a:rPr lang="en-US" sz="1400" dirty="0" err="1"/>
              <a:t>netbios</a:t>
            </a:r>
            <a:r>
              <a:rPr lang="en-US" sz="1400" dirty="0"/>
              <a:t> scanner for remote machine identification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T1053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Scheduled </a:t>
            </a:r>
            <a:r>
              <a:rPr lang="en-US" sz="1400" b="1" u="sng" dirty="0"/>
              <a:t>Task/Job: Scheduled </a:t>
            </a:r>
            <a:r>
              <a:rPr lang="en-US" sz="1400" b="1" u="sng" dirty="0" smtClean="0"/>
              <a:t>Task</a:t>
            </a:r>
            <a:r>
              <a:rPr lang="en-IL" sz="1400" b="1" u="sng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used schtasks.exe for lateral movement in compromised networks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T1518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Software </a:t>
            </a:r>
            <a:r>
              <a:rPr lang="en-US" sz="1400" b="1" u="sng" dirty="0"/>
              <a:t>Discovery: Security Software </a:t>
            </a:r>
            <a:r>
              <a:rPr lang="en-US" sz="1400" b="1" u="sng" dirty="0" smtClean="0"/>
              <a:t>Discovery</a:t>
            </a:r>
            <a:r>
              <a:rPr lang="en-IL" sz="1400" b="1" u="sng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uses commands such as </a:t>
            </a:r>
            <a:r>
              <a:rPr lang="en-US" sz="1400" dirty="0" err="1"/>
              <a:t>netsh</a:t>
            </a:r>
            <a:r>
              <a:rPr lang="en-US" sz="1400" dirty="0"/>
              <a:t> </a:t>
            </a:r>
            <a:r>
              <a:rPr lang="en-US" sz="1400" dirty="0" err="1"/>
              <a:t>advfirewall</a:t>
            </a:r>
            <a:r>
              <a:rPr lang="en-US" sz="1400" dirty="0"/>
              <a:t> firewall to discover local firewall settings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T1016</a:t>
            </a:r>
            <a:r>
              <a:rPr lang="en-US" sz="1400" b="1" u="sng" dirty="0"/>
              <a:t>	System Network Configuration </a:t>
            </a:r>
            <a:r>
              <a:rPr lang="en-US" sz="1400" b="1" u="sng" dirty="0" smtClean="0"/>
              <a:t>Discovery</a:t>
            </a:r>
            <a:r>
              <a:rPr lang="en-IL" sz="1400" b="1" u="sng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uses commands such as </a:t>
            </a:r>
            <a:r>
              <a:rPr lang="en-US" sz="1400" dirty="0" err="1"/>
              <a:t>netsh</a:t>
            </a:r>
            <a:r>
              <a:rPr lang="en-US" sz="1400" dirty="0"/>
              <a:t> interface show to discover network interface settings</a:t>
            </a:r>
            <a:r>
              <a:rPr lang="en-US" sz="1400" dirty="0" smtClean="0"/>
              <a:t>.</a:t>
            </a: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 smtClean="0"/>
              <a:t>T1204</a:t>
            </a:r>
            <a:r>
              <a:rPr lang="en-IL" sz="1400" b="1" u="sng" dirty="0" smtClean="0"/>
              <a:t> </a:t>
            </a:r>
            <a:r>
              <a:rPr lang="en-US" sz="1400" b="1" u="sng" dirty="0" smtClean="0"/>
              <a:t>User </a:t>
            </a:r>
            <a:r>
              <a:rPr lang="en-US" sz="1400" b="1" u="sng" dirty="0"/>
              <a:t>Execution: Malicious </a:t>
            </a:r>
            <a:r>
              <a:rPr lang="en-US" sz="1400" b="1" u="sng" dirty="0" smtClean="0"/>
              <a:t>File</a:t>
            </a:r>
            <a:r>
              <a:rPr lang="en-IL" sz="1400" b="1" u="sng" dirty="0" smtClean="0"/>
              <a:t> </a:t>
            </a:r>
            <a:r>
              <a:rPr lang="en-US" sz="1400" dirty="0" err="1" smtClean="0"/>
              <a:t>Naikon</a:t>
            </a:r>
            <a:r>
              <a:rPr lang="en-US" sz="1400" dirty="0" smtClean="0"/>
              <a:t> </a:t>
            </a:r>
            <a:r>
              <a:rPr lang="en-US" sz="1400" dirty="0"/>
              <a:t>has convinced victims to open malicious attachments to execute malware</a:t>
            </a:r>
            <a:r>
              <a:rPr lang="en-US" sz="1400" dirty="0" smtClean="0"/>
              <a:t>.</a:t>
            </a:r>
            <a:endParaRPr lang="en-IL" sz="14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T1078</a:t>
            </a:r>
            <a:r>
              <a:rPr lang="en-IL" sz="1400" b="1" u="sng" dirty="0"/>
              <a:t> </a:t>
            </a:r>
            <a:r>
              <a:rPr lang="en-US" sz="1400" b="1" u="sng" dirty="0"/>
              <a:t>Valid Accounts: Domain Account</a:t>
            </a:r>
            <a:r>
              <a:rPr lang="en-IL" sz="1400" b="1" u="sng" dirty="0"/>
              <a:t> </a:t>
            </a:r>
            <a:r>
              <a:rPr lang="en-US" sz="1400" dirty="0" err="1"/>
              <a:t>Naikon</a:t>
            </a:r>
            <a:r>
              <a:rPr lang="en-US" sz="1400" dirty="0"/>
              <a:t> has used administrator credentials for lateral movement in compromised networks.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T1047</a:t>
            </a:r>
            <a:r>
              <a:rPr lang="en-IL" sz="1400" b="1" u="sng" dirty="0"/>
              <a:t> </a:t>
            </a:r>
            <a:r>
              <a:rPr lang="en-US" sz="1400" b="1" u="sng" dirty="0"/>
              <a:t>Windows Management Instrumentation</a:t>
            </a:r>
            <a:r>
              <a:rPr lang="en-IL" sz="1400" b="1" u="sng" dirty="0"/>
              <a:t> </a:t>
            </a:r>
            <a:r>
              <a:rPr lang="en-US" sz="1400" dirty="0" err="1"/>
              <a:t>Naikon</a:t>
            </a:r>
            <a:r>
              <a:rPr lang="en-US" sz="1400" dirty="0"/>
              <a:t> has used WMIC.exe for lateral movement</a:t>
            </a:r>
            <a:r>
              <a:rPr lang="en-US" sz="1400" dirty="0" smtClean="0"/>
              <a:t>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9491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0" y="961320"/>
            <a:ext cx="8582340" cy="3805355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IOC list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 smtClean="0"/>
              <a:t>MD5</a:t>
            </a:r>
            <a:r>
              <a:rPr lang="en-US" sz="1000" b="1" u="sng" dirty="0"/>
              <a:t>	</a:t>
            </a:r>
            <a:r>
              <a:rPr lang="en-US" sz="1000" b="1" u="sng" dirty="0" smtClean="0"/>
              <a:t>f9d71f32de83f9ecfdc77801a71da7bf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 smtClean="0"/>
              <a:t>SHA-	1560423901a746055a4890c87dabe2c2a59ee917a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 smtClean="0"/>
              <a:t>SHA-256	d6841b2a82904efc52c6b0b9375ddd3aa70de360c9f605341631358331a66ba0</a:t>
            </a:r>
            <a:endParaRPr lang="en-US" sz="1000" b="1" u="sng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MD5 </a:t>
            </a:r>
            <a:r>
              <a:rPr lang="en-US" sz="1000" b="1" u="sng" dirty="0" smtClean="0"/>
              <a:t>	08428c94f45fb8ff568a4a288778dfb7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SHA- </a:t>
            </a:r>
            <a:r>
              <a:rPr lang="en-US" sz="1000" b="1" u="sng" dirty="0" smtClean="0"/>
              <a:t>	00934d22fb37b2def8276bc22ace5dc950b66227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SHA-256 </a:t>
            </a:r>
            <a:r>
              <a:rPr lang="en-US" sz="1000" b="1" u="sng" dirty="0" smtClean="0"/>
              <a:t>	7df5442e5c334eb81a2f871623fcbed859148223ef2c543d6ffb0e628d02190d</a:t>
            </a:r>
            <a:endParaRPr lang="en-US" sz="1000" b="1" u="sng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MD5 </a:t>
            </a:r>
            <a:r>
              <a:rPr lang="en-US" sz="1000" b="1" u="sng" dirty="0" smtClean="0"/>
              <a:t>	5e37131cbd756e10a9392d2280907592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SHA- </a:t>
            </a:r>
            <a:r>
              <a:rPr lang="en-US" sz="1000" b="1" u="sng" dirty="0" smtClean="0"/>
              <a:t>	c0c39b4ffe6fa7ff627654fbdd53a3bf638da4cb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b="1" u="sng" dirty="0"/>
              <a:t>SHA-256 </a:t>
            </a:r>
            <a:r>
              <a:rPr lang="en-US" sz="1000" b="1" u="sng" dirty="0" smtClean="0"/>
              <a:t>	6a8f59ad46ad22f272d5617e8d8101af820772abd5b162e3e9a9cc5dfb2f46ac</a:t>
            </a:r>
            <a:endParaRPr lang="en-US" sz="1000" b="1" u="sng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 </a:t>
            </a:r>
            <a:endParaRPr lang="en-IL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75615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5000" y="338725"/>
            <a:ext cx="7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820" b="1" dirty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Research</a:t>
            </a:r>
            <a:r>
              <a:rPr lang="en-US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:</a:t>
            </a:r>
            <a:r>
              <a:rPr lang="en-IL" sz="2820" b="1" dirty="0" smtClean="0">
                <a:solidFill>
                  <a:srgbClr val="582C83"/>
                </a:solidFill>
                <a:latin typeface="+mn-lt"/>
                <a:ea typeface="Saira"/>
                <a:cs typeface="Saira"/>
                <a:sym typeface="Saira"/>
              </a:rPr>
              <a:t>		</a:t>
            </a:r>
            <a:r>
              <a:rPr lang="en-US" dirty="0" err="1" smtClean="0">
                <a:latin typeface="+mn-lt"/>
              </a:rPr>
              <a:t>Naikon</a:t>
            </a:r>
            <a:r>
              <a:rPr lang="en-IL" dirty="0" smtClean="0">
                <a:latin typeface="+mn-lt"/>
              </a:rPr>
              <a:t> (APT30)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sz="2820" b="1" dirty="0">
              <a:solidFill>
                <a:srgbClr val="582C83"/>
              </a:solidFill>
              <a:latin typeface="+mn-lt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274800" cy="5143500"/>
          </a:xfrm>
          <a:prstGeom prst="rect">
            <a:avLst/>
          </a:prstGeom>
          <a:gradFill>
            <a:gsLst>
              <a:gs pos="0">
                <a:srgbClr val="582C83"/>
              </a:gs>
              <a:gs pos="100000">
                <a:srgbClr val="2D7A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EE50BE6-CE4D-7DD3-477C-26E6DBC2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31" y="961320"/>
            <a:ext cx="4291170" cy="3805355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b="1" u="sng" dirty="0"/>
              <a:t>Infection chain </a:t>
            </a:r>
            <a:r>
              <a:rPr lang="en-US" sz="1400" b="1" u="sng" dirty="0" smtClean="0"/>
              <a:t>examples</a:t>
            </a:r>
            <a:endParaRPr lang="ru-RU" sz="1400" b="1" u="sng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/>
              <a:t>S</a:t>
            </a:r>
            <a:r>
              <a:rPr lang="en-US" sz="1200" dirty="0" smtClean="0"/>
              <a:t>everal </a:t>
            </a:r>
            <a:r>
              <a:rPr lang="en-US" sz="1200" dirty="0"/>
              <a:t>different infection methods was </a:t>
            </a:r>
            <a:r>
              <a:rPr lang="en-US" sz="1200" dirty="0" smtClean="0"/>
              <a:t>observed during investigation:</a:t>
            </a:r>
            <a:endParaRPr lang="en-US" sz="1200" dirty="0"/>
          </a:p>
          <a:p>
            <a:pPr marL="114300" indent="0">
              <a:lnSpc>
                <a:spcPct val="150000"/>
              </a:lnSpc>
              <a:buNone/>
            </a:pPr>
            <a:endParaRPr lang="en-US" sz="12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/>
              <a:t>- An </a:t>
            </a:r>
            <a:r>
              <a:rPr lang="en-US" sz="1200" dirty="0"/>
              <a:t>RTF file utilizing the </a:t>
            </a:r>
            <a:r>
              <a:rPr lang="en-US" sz="1200" dirty="0" err="1"/>
              <a:t>RoyalRoad</a:t>
            </a:r>
            <a:r>
              <a:rPr lang="en-US" sz="1200" dirty="0"/>
              <a:t> </a:t>
            </a:r>
            <a:r>
              <a:rPr lang="en-US" sz="1200" dirty="0" err="1"/>
              <a:t>weaponizer</a:t>
            </a:r>
            <a:r>
              <a:rPr lang="en-US" sz="12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/>
              <a:t>- Archive </a:t>
            </a:r>
            <a:r>
              <a:rPr lang="en-US" sz="1200" dirty="0"/>
              <a:t>files that contain a legitimate executable and a malicious DLL, to be used in a DLL hijacking technique, taking advantage of legitimate executables such as </a:t>
            </a:r>
            <a:r>
              <a:rPr lang="en-US" sz="1200" dirty="0" smtClean="0"/>
              <a:t>Outlook </a:t>
            </a:r>
            <a:r>
              <a:rPr lang="en-US" sz="1200" dirty="0"/>
              <a:t>and </a:t>
            </a:r>
            <a:r>
              <a:rPr lang="en-US" sz="1200" dirty="0" err="1"/>
              <a:t>Avast</a:t>
            </a:r>
            <a:r>
              <a:rPr lang="en-US" sz="1200" dirty="0"/>
              <a:t> proxy, to load a malicious DLL.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/>
              <a:t>- Directly </a:t>
            </a:r>
            <a:r>
              <a:rPr lang="en-US" sz="1200" dirty="0"/>
              <a:t>via an executable file, which serves as a loader. </a:t>
            </a:r>
            <a:endParaRPr lang="en-IL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4259"/>
            <a:ext cx="4442812" cy="36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251"/>
            <a:ext cx="9126341" cy="47712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031" y="0"/>
            <a:ext cx="8336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Over the past 5 years, significant overlaps with other APT groups have been found</a:t>
            </a:r>
          </a:p>
        </p:txBody>
      </p:sp>
    </p:spTree>
    <p:extLst>
      <p:ext uri="{BB962C8B-B14F-4D97-AF65-F5344CB8AC3E}">
        <p14:creationId xmlns:p14="http://schemas.microsoft.com/office/powerpoint/2010/main" val="30391583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753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Saira</vt:lpstr>
      <vt:lpstr>Yu Gothic UI Semilight</vt:lpstr>
      <vt:lpstr>Arial</vt:lpstr>
      <vt:lpstr>Courier New</vt:lpstr>
      <vt:lpstr>Guttman Haim-Condensed</vt:lpstr>
      <vt:lpstr>Simple Light</vt:lpstr>
      <vt:lpstr>PowerPoint Presentation</vt:lpstr>
      <vt:lpstr>Research:  Naikon (APT30) </vt:lpstr>
      <vt:lpstr>Research:  Naikon (APT30) </vt:lpstr>
      <vt:lpstr>Research:  Naikon (APT30) </vt:lpstr>
      <vt:lpstr>Research:  Naikon (APT30) </vt:lpstr>
      <vt:lpstr>Research:  Naikon (APT30) </vt:lpstr>
      <vt:lpstr>Research:  Naikon (APT30)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&amp; D3FEND</dc:title>
  <dc:creator>Adi Keati</dc:creator>
  <cp:lastModifiedBy>Admin</cp:lastModifiedBy>
  <cp:revision>26</cp:revision>
  <dcterms:modified xsi:type="dcterms:W3CDTF">2023-03-09T19:15:33Z</dcterms:modified>
</cp:coreProperties>
</file>