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4"/>
  </p:sldMasterIdLst>
  <p:notesMasterIdLst>
    <p:notesMasterId r:id="rId16"/>
  </p:notesMasterIdLst>
  <p:handoutMasterIdLst>
    <p:handoutMasterId r:id="rId17"/>
  </p:handoutMasterIdLst>
  <p:sldIdLst>
    <p:sldId id="256" r:id="rId5"/>
    <p:sldId id="266" r:id="rId6"/>
    <p:sldId id="267" r:id="rId7"/>
    <p:sldId id="263" r:id="rId8"/>
    <p:sldId id="271" r:id="rId9"/>
    <p:sldId id="277" r:id="rId10"/>
    <p:sldId id="272" r:id="rId11"/>
    <p:sldId id="273" r:id="rId12"/>
    <p:sldId id="274" r:id="rId13"/>
    <p:sldId id="278"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598" autoAdjust="0"/>
  </p:normalViewPr>
  <p:slideViewPr>
    <p:cSldViewPr snapToGrid="0">
      <p:cViewPr varScale="1">
        <p:scale>
          <a:sx n="85" d="100"/>
          <a:sy n="85" d="100"/>
        </p:scale>
        <p:origin x="590"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5/29/2023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‹Nº›</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5/29/2023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‹Nº›</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sz="1050"/>
              <a:t>Presentation title</a:t>
            </a:r>
            <a:endParaRPr lang="en-US" sz="1050" dirty="0"/>
          </a:p>
        </p:txBody>
      </p:sp>
      <p:sp>
        <p:nvSpPr>
          <p:cNvPr id="9" name="Slide Number Placeholder 8"/>
          <p:cNvSpPr>
            <a:spLocks noGrp="1"/>
          </p:cNvSpPr>
          <p:nvPr>
            <p:ph type="sldNum" sz="quarter" idx="12"/>
          </p:nvPr>
        </p:nvSpPr>
        <p:spPr/>
        <p:txBody>
          <a:bodyPr/>
          <a:lstStyle/>
          <a:p>
            <a:fld id="{0D4885A8-DDA8-4FCF-AB25-DA8F78EC7557}" type="slidenum">
              <a:rPr lang="en-US" smtClean="0"/>
              <a:pPr/>
              <a:t>‹Nº›</a:t>
            </a:fld>
            <a:endParaRPr lang="en-US" dirty="0"/>
          </a:p>
        </p:txBody>
      </p:sp>
    </p:spTree>
    <p:extLst>
      <p:ext uri="{BB962C8B-B14F-4D97-AF65-F5344CB8AC3E}">
        <p14:creationId xmlns:p14="http://schemas.microsoft.com/office/powerpoint/2010/main" val="2655171855"/>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sz="1050"/>
              <a:t>Presentation title</a:t>
            </a:r>
            <a:endParaRPr lang="en-US" sz="1050" dirty="0"/>
          </a:p>
        </p:txBody>
      </p:sp>
      <p:sp>
        <p:nvSpPr>
          <p:cNvPr id="7" name="Slide Number Placeholder 6"/>
          <p:cNvSpPr>
            <a:spLocks noGrp="1"/>
          </p:cNvSpPr>
          <p:nvPr>
            <p:ph type="sldNum" sz="quarter" idx="12"/>
          </p:nvPr>
        </p:nvSpPr>
        <p:spPr/>
        <p:txBody>
          <a:bodyPr/>
          <a:lstStyle/>
          <a:p>
            <a:fld id="{0D4885A8-DDA8-4FCF-AB25-DA8F78EC7557}" type="slidenum">
              <a:rPr lang="en-US" smtClean="0"/>
              <a:pPr/>
              <a:t>‹Nº›</a:t>
            </a:fld>
            <a:endParaRPr lang="en-US" dirty="0"/>
          </a:p>
        </p:txBody>
      </p:sp>
    </p:spTree>
    <p:extLst>
      <p:ext uri="{BB962C8B-B14F-4D97-AF65-F5344CB8AC3E}">
        <p14:creationId xmlns:p14="http://schemas.microsoft.com/office/powerpoint/2010/main" val="164962908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sz="1050"/>
              <a:t>Presentation title</a:t>
            </a:r>
            <a:endParaRPr lang="en-US" sz="1050" dirty="0"/>
          </a:p>
        </p:txBody>
      </p:sp>
      <p:sp>
        <p:nvSpPr>
          <p:cNvPr id="7" name="Slide Number Placeholder 6"/>
          <p:cNvSpPr>
            <a:spLocks noGrp="1"/>
          </p:cNvSpPr>
          <p:nvPr>
            <p:ph type="sldNum" sz="quarter" idx="12"/>
          </p:nvPr>
        </p:nvSpPr>
        <p:spPr/>
        <p:txBody>
          <a:bodyPr/>
          <a:lstStyle/>
          <a:p>
            <a:fld id="{0D4885A8-DDA8-4FCF-AB25-DA8F78EC7557}" type="slidenum">
              <a:rPr lang="en-US" smtClean="0"/>
              <a:pPr/>
              <a:t>‹Nº›</a:t>
            </a:fld>
            <a:endParaRPr lang="en-US" dirty="0"/>
          </a:p>
        </p:txBody>
      </p:sp>
    </p:spTree>
    <p:extLst>
      <p:ext uri="{BB962C8B-B14F-4D97-AF65-F5344CB8AC3E}">
        <p14:creationId xmlns:p14="http://schemas.microsoft.com/office/powerpoint/2010/main" val="414814139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sz="1050"/>
              <a:t>Presentation title</a:t>
            </a:r>
            <a:endParaRPr lang="en-US" sz="1050" dirty="0"/>
          </a:p>
        </p:txBody>
      </p:sp>
      <p:sp>
        <p:nvSpPr>
          <p:cNvPr id="7" name="Slide Number Placeholder 6"/>
          <p:cNvSpPr>
            <a:spLocks noGrp="1"/>
          </p:cNvSpPr>
          <p:nvPr>
            <p:ph type="sldNum" sz="quarter" idx="12"/>
          </p:nvPr>
        </p:nvSpPr>
        <p:spPr/>
        <p:txBody>
          <a:bodyPr/>
          <a:lstStyle/>
          <a:p>
            <a:fld id="{0D4885A8-DDA8-4FCF-AB25-DA8F78EC7557}" type="slidenum">
              <a:rPr lang="en-US" smtClean="0"/>
              <a:pPr/>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427285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sz="1050"/>
              <a:t>Presentation title</a:t>
            </a:r>
            <a:endParaRPr lang="en-US" sz="1050" dirty="0"/>
          </a:p>
        </p:txBody>
      </p:sp>
      <p:sp>
        <p:nvSpPr>
          <p:cNvPr id="7" name="Slide Number Placeholder 6"/>
          <p:cNvSpPr>
            <a:spLocks noGrp="1"/>
          </p:cNvSpPr>
          <p:nvPr>
            <p:ph type="sldNum" sz="quarter" idx="12"/>
          </p:nvPr>
        </p:nvSpPr>
        <p:spPr/>
        <p:txBody>
          <a:bodyPr/>
          <a:lstStyle/>
          <a:p>
            <a:fld id="{0D4885A8-DDA8-4FCF-AB25-DA8F78EC7557}" type="slidenum">
              <a:rPr lang="en-US" smtClean="0"/>
              <a:pPr/>
              <a:t>‹Nº›</a:t>
            </a:fld>
            <a:endParaRPr lang="en-US" dirty="0"/>
          </a:p>
        </p:txBody>
      </p:sp>
    </p:spTree>
    <p:extLst>
      <p:ext uri="{BB962C8B-B14F-4D97-AF65-F5344CB8AC3E}">
        <p14:creationId xmlns:p14="http://schemas.microsoft.com/office/powerpoint/2010/main" val="74858737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sz="1050"/>
              <a:t>Presentation title</a:t>
            </a:r>
            <a:endParaRPr lang="en-US" sz="1050" dirty="0"/>
          </a:p>
        </p:txBody>
      </p:sp>
      <p:sp>
        <p:nvSpPr>
          <p:cNvPr id="5" name="Slide Number Placeholder 4"/>
          <p:cNvSpPr>
            <a:spLocks noGrp="1"/>
          </p:cNvSpPr>
          <p:nvPr>
            <p:ph type="sldNum" sz="quarter" idx="12"/>
          </p:nvPr>
        </p:nvSpPr>
        <p:spPr/>
        <p:txBody>
          <a:bodyPr/>
          <a:lstStyle/>
          <a:p>
            <a:fld id="{0D4885A8-DDA8-4FCF-AB25-DA8F78EC7557}" type="slidenum">
              <a:rPr lang="en-US" smtClean="0"/>
              <a:pPr/>
              <a:t>‹Nº›</a:t>
            </a:fld>
            <a:endParaRPr lang="en-US" dirty="0"/>
          </a:p>
        </p:txBody>
      </p:sp>
    </p:spTree>
    <p:extLst>
      <p:ext uri="{BB962C8B-B14F-4D97-AF65-F5344CB8AC3E}">
        <p14:creationId xmlns:p14="http://schemas.microsoft.com/office/powerpoint/2010/main" val="347992575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sz="1050"/>
              <a:t>Presentation title</a:t>
            </a:r>
            <a:endParaRPr lang="en-US" sz="1050" dirty="0"/>
          </a:p>
        </p:txBody>
      </p:sp>
      <p:sp>
        <p:nvSpPr>
          <p:cNvPr id="5" name="Slide Number Placeholder 4"/>
          <p:cNvSpPr>
            <a:spLocks noGrp="1"/>
          </p:cNvSpPr>
          <p:nvPr>
            <p:ph type="sldNum" sz="quarter" idx="12"/>
          </p:nvPr>
        </p:nvSpPr>
        <p:spPr/>
        <p:txBody>
          <a:bodyPr/>
          <a:lstStyle/>
          <a:p>
            <a:fld id="{0D4885A8-DDA8-4FCF-AB25-DA8F78EC7557}" type="slidenum">
              <a:rPr lang="en-US" smtClean="0"/>
              <a:pPr/>
              <a:t>‹Nº›</a:t>
            </a:fld>
            <a:endParaRPr lang="en-US" dirty="0"/>
          </a:p>
        </p:txBody>
      </p:sp>
    </p:spTree>
    <p:extLst>
      <p:ext uri="{BB962C8B-B14F-4D97-AF65-F5344CB8AC3E}">
        <p14:creationId xmlns:p14="http://schemas.microsoft.com/office/powerpoint/2010/main" val="425363916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sz="1050"/>
              <a:t>Presentation title</a:t>
            </a:r>
            <a:endParaRPr lang="en-US" sz="1050" dirty="0"/>
          </a:p>
        </p:txBody>
      </p:sp>
      <p:sp>
        <p:nvSpPr>
          <p:cNvPr id="6" name="Slide Number Placeholder 5"/>
          <p:cNvSpPr>
            <a:spLocks noGrp="1"/>
          </p:cNvSpPr>
          <p:nvPr>
            <p:ph type="sldNum" sz="quarter" idx="12"/>
          </p:nvPr>
        </p:nvSpPr>
        <p:spPr/>
        <p:txBody>
          <a:bodyPr/>
          <a:lstStyle/>
          <a:p>
            <a:fld id="{0D4885A8-DDA8-4FCF-AB25-DA8F78EC7557}" type="slidenum">
              <a:rPr lang="en-US" smtClean="0"/>
              <a:pPr/>
              <a:t>‹Nº›</a:t>
            </a:fld>
            <a:endParaRPr lang="en-US" dirty="0"/>
          </a:p>
        </p:txBody>
      </p:sp>
    </p:spTree>
    <p:extLst>
      <p:ext uri="{BB962C8B-B14F-4D97-AF65-F5344CB8AC3E}">
        <p14:creationId xmlns:p14="http://schemas.microsoft.com/office/powerpoint/2010/main" val="83008588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sz="1050"/>
              <a:t>Presentation title</a:t>
            </a:r>
            <a:endParaRPr lang="en-US" sz="1050" dirty="0"/>
          </a:p>
        </p:txBody>
      </p:sp>
      <p:sp>
        <p:nvSpPr>
          <p:cNvPr id="6" name="Slide Number Placeholder 5"/>
          <p:cNvSpPr>
            <a:spLocks noGrp="1"/>
          </p:cNvSpPr>
          <p:nvPr>
            <p:ph type="sldNum" sz="quarter" idx="12"/>
          </p:nvPr>
        </p:nvSpPr>
        <p:spPr/>
        <p:txBody>
          <a:bodyPr/>
          <a:lstStyle/>
          <a:p>
            <a:fld id="{0D4885A8-DDA8-4FCF-AB25-DA8F78EC7557}" type="slidenum">
              <a:rPr lang="en-US" smtClean="0"/>
              <a:pPr/>
              <a:t>‹Nº›</a:t>
            </a:fld>
            <a:endParaRPr lang="en-US" dirty="0"/>
          </a:p>
        </p:txBody>
      </p:sp>
    </p:spTree>
    <p:extLst>
      <p:ext uri="{BB962C8B-B14F-4D97-AF65-F5344CB8AC3E}">
        <p14:creationId xmlns:p14="http://schemas.microsoft.com/office/powerpoint/2010/main" val="238810091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1112136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86206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sz="1050"/>
              <a:t>Presentation title</a:t>
            </a:r>
            <a:endParaRPr lang="en-US" sz="1050" dirty="0"/>
          </a:p>
        </p:txBody>
      </p:sp>
      <p:sp>
        <p:nvSpPr>
          <p:cNvPr id="6" name="Slide Number Placeholder 5"/>
          <p:cNvSpPr>
            <a:spLocks noGrp="1"/>
          </p:cNvSpPr>
          <p:nvPr>
            <p:ph type="sldNum" sz="quarter" idx="12"/>
          </p:nvPr>
        </p:nvSpPr>
        <p:spPr/>
        <p:txBody>
          <a:bodyPr/>
          <a:lstStyle/>
          <a:p>
            <a:fld id="{0D4885A8-DDA8-4FCF-AB25-DA8F78EC7557}" type="slidenum">
              <a:rPr lang="en-US" smtClean="0"/>
              <a:pPr/>
              <a:t>‹Nº›</a:t>
            </a:fld>
            <a:endParaRPr lang="en-US" dirty="0"/>
          </a:p>
        </p:txBody>
      </p:sp>
    </p:spTree>
    <p:extLst>
      <p:ext uri="{BB962C8B-B14F-4D97-AF65-F5344CB8AC3E}">
        <p14:creationId xmlns:p14="http://schemas.microsoft.com/office/powerpoint/2010/main" val="3773579974"/>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913301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‹Nº›</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75826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308450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8410433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018130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0200179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‹Nº›</a:t>
            </a:fld>
            <a:endParaRPr lang="en-US" dirty="0"/>
          </a:p>
        </p:txBody>
      </p:sp>
    </p:spTree>
    <p:extLst>
      <p:ext uri="{BB962C8B-B14F-4D97-AF65-F5344CB8AC3E}">
        <p14:creationId xmlns:p14="http://schemas.microsoft.com/office/powerpoint/2010/main" val="123249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sz="1050"/>
              <a:t>Presentation title</a:t>
            </a:r>
            <a:endParaRPr lang="en-US" sz="1050" dirty="0"/>
          </a:p>
        </p:txBody>
      </p:sp>
      <p:sp>
        <p:nvSpPr>
          <p:cNvPr id="6" name="Slide Number Placeholder 5"/>
          <p:cNvSpPr>
            <a:spLocks noGrp="1"/>
          </p:cNvSpPr>
          <p:nvPr>
            <p:ph type="sldNum" sz="quarter" idx="12"/>
          </p:nvPr>
        </p:nvSpPr>
        <p:spPr/>
        <p:txBody>
          <a:bodyPr/>
          <a:lstStyle/>
          <a:p>
            <a:fld id="{0D4885A8-DDA8-4FCF-AB25-DA8F78EC7557}" type="slidenum">
              <a:rPr lang="en-US" smtClean="0"/>
              <a:pPr/>
              <a:t>‹Nº›</a:t>
            </a:fld>
            <a:endParaRPr lang="en-US" dirty="0"/>
          </a:p>
        </p:txBody>
      </p:sp>
    </p:spTree>
    <p:extLst>
      <p:ext uri="{BB962C8B-B14F-4D97-AF65-F5344CB8AC3E}">
        <p14:creationId xmlns:p14="http://schemas.microsoft.com/office/powerpoint/2010/main" val="355151121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sz="1050"/>
              <a:t>Presentation title</a:t>
            </a:r>
            <a:endParaRPr lang="en-US" sz="1050" dirty="0"/>
          </a:p>
        </p:txBody>
      </p:sp>
      <p:sp>
        <p:nvSpPr>
          <p:cNvPr id="7" name="Slide Number Placeholder 6"/>
          <p:cNvSpPr>
            <a:spLocks noGrp="1"/>
          </p:cNvSpPr>
          <p:nvPr>
            <p:ph type="sldNum" sz="quarter" idx="12"/>
          </p:nvPr>
        </p:nvSpPr>
        <p:spPr/>
        <p:txBody>
          <a:bodyPr/>
          <a:lstStyle/>
          <a:p>
            <a:fld id="{0D4885A8-DDA8-4FCF-AB25-DA8F78EC7557}" type="slidenum">
              <a:rPr lang="en-US" smtClean="0"/>
              <a:pPr/>
              <a:t>‹Nº›</a:t>
            </a:fld>
            <a:endParaRPr lang="en-US" dirty="0"/>
          </a:p>
        </p:txBody>
      </p:sp>
    </p:spTree>
    <p:extLst>
      <p:ext uri="{BB962C8B-B14F-4D97-AF65-F5344CB8AC3E}">
        <p14:creationId xmlns:p14="http://schemas.microsoft.com/office/powerpoint/2010/main" val="377192907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sz="1050"/>
              <a:t>Presentation title</a:t>
            </a:r>
            <a:endParaRPr lang="en-US" sz="1050" dirty="0"/>
          </a:p>
        </p:txBody>
      </p:sp>
      <p:sp>
        <p:nvSpPr>
          <p:cNvPr id="9" name="Slide Number Placeholder 8"/>
          <p:cNvSpPr>
            <a:spLocks noGrp="1"/>
          </p:cNvSpPr>
          <p:nvPr>
            <p:ph type="sldNum" sz="quarter" idx="12"/>
          </p:nvPr>
        </p:nvSpPr>
        <p:spPr/>
        <p:txBody>
          <a:bodyPr/>
          <a:lstStyle/>
          <a:p>
            <a:fld id="{0D4885A8-DDA8-4FCF-AB25-DA8F78EC7557}" type="slidenum">
              <a:rPr lang="en-US" smtClean="0"/>
              <a:pPr/>
              <a:t>‹Nº›</a:t>
            </a:fld>
            <a:endParaRPr lang="en-US" dirty="0"/>
          </a:p>
        </p:txBody>
      </p:sp>
    </p:spTree>
    <p:extLst>
      <p:ext uri="{BB962C8B-B14F-4D97-AF65-F5344CB8AC3E}">
        <p14:creationId xmlns:p14="http://schemas.microsoft.com/office/powerpoint/2010/main" val="390527572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sz="1050"/>
              <a:t>Presentation title</a:t>
            </a:r>
            <a:endParaRPr lang="en-US" sz="1050" dirty="0"/>
          </a:p>
        </p:txBody>
      </p:sp>
      <p:sp>
        <p:nvSpPr>
          <p:cNvPr id="5" name="Slide Number Placeholder 4"/>
          <p:cNvSpPr>
            <a:spLocks noGrp="1"/>
          </p:cNvSpPr>
          <p:nvPr>
            <p:ph type="sldNum" sz="quarter" idx="12"/>
          </p:nvPr>
        </p:nvSpPr>
        <p:spPr/>
        <p:txBody>
          <a:bodyPr/>
          <a:lstStyle/>
          <a:p>
            <a:fld id="{0D4885A8-DDA8-4FCF-AB25-DA8F78EC7557}" type="slidenum">
              <a:rPr lang="en-US" smtClean="0"/>
              <a:pPr/>
              <a:t>‹Nº›</a:t>
            </a:fld>
            <a:endParaRPr lang="en-US" dirty="0"/>
          </a:p>
        </p:txBody>
      </p:sp>
    </p:spTree>
    <p:extLst>
      <p:ext uri="{BB962C8B-B14F-4D97-AF65-F5344CB8AC3E}">
        <p14:creationId xmlns:p14="http://schemas.microsoft.com/office/powerpoint/2010/main" val="104212567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sz="1050"/>
              <a:t>Presentation title</a:t>
            </a:r>
            <a:endParaRPr lang="en-US" sz="1050" dirty="0"/>
          </a:p>
        </p:txBody>
      </p:sp>
      <p:sp>
        <p:nvSpPr>
          <p:cNvPr id="4" name="Slide Number Placeholder 3"/>
          <p:cNvSpPr>
            <a:spLocks noGrp="1"/>
          </p:cNvSpPr>
          <p:nvPr>
            <p:ph type="sldNum" sz="quarter" idx="12"/>
          </p:nvPr>
        </p:nvSpPr>
        <p:spPr/>
        <p:txBody>
          <a:bodyPr/>
          <a:lstStyle/>
          <a:p>
            <a:fld id="{0D4885A8-DDA8-4FCF-AB25-DA8F78EC7557}" type="slidenum">
              <a:rPr lang="en-US" smtClean="0"/>
              <a:pPr/>
              <a:t>‹Nº›</a:t>
            </a:fld>
            <a:endParaRPr lang="en-US" dirty="0"/>
          </a:p>
        </p:txBody>
      </p:sp>
    </p:spTree>
    <p:extLst>
      <p:ext uri="{BB962C8B-B14F-4D97-AF65-F5344CB8AC3E}">
        <p14:creationId xmlns:p14="http://schemas.microsoft.com/office/powerpoint/2010/main" val="78943118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sz="1050"/>
              <a:t>Presentation title</a:t>
            </a:r>
            <a:endParaRPr lang="en-US" sz="1050" dirty="0"/>
          </a:p>
        </p:txBody>
      </p:sp>
      <p:sp>
        <p:nvSpPr>
          <p:cNvPr id="7" name="Slide Number Placeholder 6"/>
          <p:cNvSpPr>
            <a:spLocks noGrp="1"/>
          </p:cNvSpPr>
          <p:nvPr>
            <p:ph type="sldNum" sz="quarter" idx="12"/>
          </p:nvPr>
        </p:nvSpPr>
        <p:spPr/>
        <p:txBody>
          <a:bodyPr/>
          <a:lstStyle/>
          <a:p>
            <a:fld id="{0D4885A8-DDA8-4FCF-AB25-DA8F78EC7557}" type="slidenum">
              <a:rPr lang="en-US" smtClean="0"/>
              <a:pPr/>
              <a:t>‹Nº›</a:t>
            </a:fld>
            <a:endParaRPr lang="en-US" dirty="0"/>
          </a:p>
        </p:txBody>
      </p:sp>
    </p:spTree>
    <p:extLst>
      <p:ext uri="{BB962C8B-B14F-4D97-AF65-F5344CB8AC3E}">
        <p14:creationId xmlns:p14="http://schemas.microsoft.com/office/powerpoint/2010/main" val="249051920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sz="1050"/>
              <a:t>Presentation title</a:t>
            </a:r>
            <a:endParaRPr lang="en-US" sz="1050" dirty="0"/>
          </a:p>
        </p:txBody>
      </p:sp>
      <p:sp>
        <p:nvSpPr>
          <p:cNvPr id="7" name="Slide Number Placeholder 6"/>
          <p:cNvSpPr>
            <a:spLocks noGrp="1"/>
          </p:cNvSpPr>
          <p:nvPr>
            <p:ph type="sldNum" sz="quarter" idx="12"/>
          </p:nvPr>
        </p:nvSpPr>
        <p:spPr/>
        <p:txBody>
          <a:bodyPr/>
          <a:lstStyle/>
          <a:p>
            <a:fld id="{0D4885A8-DDA8-4FCF-AB25-DA8F78EC7557}" type="slidenum">
              <a:rPr lang="en-US" smtClean="0"/>
              <a:pPr/>
              <a:t>‹Nº›</a:t>
            </a:fld>
            <a:endParaRPr lang="en-US" dirty="0"/>
          </a:p>
        </p:txBody>
      </p:sp>
    </p:spTree>
    <p:extLst>
      <p:ext uri="{BB962C8B-B14F-4D97-AF65-F5344CB8AC3E}">
        <p14:creationId xmlns:p14="http://schemas.microsoft.com/office/powerpoint/2010/main" val="236560120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a:t>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sz="1050"/>
              <a:t>Presentation title</a:t>
            </a:r>
            <a:endParaRPr lang="en-US" sz="105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D4885A8-DDA8-4FCF-AB25-DA8F78EC7557}" type="slidenum">
              <a:rPr lang="en-US" smtClean="0"/>
              <a:pPr/>
              <a:t>‹Nº›</a:t>
            </a:fld>
            <a:endParaRPr lang="en-US" dirty="0"/>
          </a:p>
        </p:txBody>
      </p:sp>
    </p:spTree>
    <p:extLst>
      <p:ext uri="{BB962C8B-B14F-4D97-AF65-F5344CB8AC3E}">
        <p14:creationId xmlns:p14="http://schemas.microsoft.com/office/powerpoint/2010/main" val="3773792223"/>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11" r:id="rId22"/>
    <p:sldLayoutId id="2147483712" r:id="rId23"/>
    <p:sldLayoutId id="2147483713" r:id="rId24"/>
    <p:sldLayoutId id="2147483714" r:id="rId25"/>
    <p:sldLayoutId id="2147483716" r:id="rId26"/>
  </p:sldLayoutIdLst>
  <p:hf hdr="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p:txBody>
          <a:bodyPr/>
          <a:lstStyle/>
          <a:p>
            <a:r>
              <a:rPr lang="en-US" dirty="0"/>
              <a:t>Nomadic Octopus</a:t>
            </a:r>
            <a:br>
              <a:rPr lang="en-US" dirty="0"/>
            </a:br>
            <a:r>
              <a:rPr lang="en-US" sz="2000" b="0" i="0" dirty="0">
                <a:solidFill>
                  <a:srgbClr val="1C2226"/>
                </a:solidFill>
                <a:effectLst/>
                <a:latin typeface="Roboto-Regular"/>
              </a:rPr>
              <a:t>ID: </a:t>
            </a:r>
            <a:r>
              <a:rPr lang="en-US" sz="2000" b="0" i="0" dirty="0">
                <a:solidFill>
                  <a:srgbClr val="39434C"/>
                </a:solidFill>
                <a:effectLst/>
                <a:latin typeface="Roboto-Regular"/>
              </a:rPr>
              <a:t>G0133</a:t>
            </a:r>
            <a:endParaRPr lang="en-US" dirty="0"/>
          </a:p>
        </p:txBody>
      </p:sp>
      <p:pic>
        <p:nvPicPr>
          <p:cNvPr id="12" name="Picture Placeholder 11">
            <a:extLst>
              <a:ext uri="{FF2B5EF4-FFF2-40B4-BE49-F238E27FC236}">
                <a16:creationId xmlns:a16="http://schemas.microsoft.com/office/drawing/2014/main" id="{681441E1-0FD0-1688-9881-3E58D6DCA273}"/>
              </a:ext>
            </a:extLst>
          </p:cNvPr>
          <p:cNvPicPr>
            <a:picLocks noGrp="1" noChangeAspect="1"/>
          </p:cNvPicPr>
          <p:nvPr>
            <p:ph type="pic" sz="quarter" idx="13"/>
          </p:nvPr>
        </p:nvPicPr>
        <p:blipFill>
          <a:blip r:embed="rId2"/>
          <a:srcRect l="20231" r="20231"/>
          <a:stretch>
            <a:fill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8412-F1C5-244E-23DC-4926AF27B91F}"/>
              </a:ext>
            </a:extLst>
          </p:cNvPr>
          <p:cNvSpPr>
            <a:spLocks noGrp="1"/>
          </p:cNvSpPr>
          <p:nvPr>
            <p:ph type="title"/>
          </p:nvPr>
        </p:nvSpPr>
        <p:spPr/>
        <p:txBody>
          <a:bodyPr>
            <a:normAutofit fontScale="90000"/>
          </a:bodyPr>
          <a:lstStyle/>
          <a:p>
            <a:r>
              <a:rPr lang="en-US" dirty="0"/>
              <a:t>Masquerading</a:t>
            </a:r>
            <a:endParaRPr lang="en-IL" dirty="0"/>
          </a:p>
        </p:txBody>
      </p:sp>
      <p:sp>
        <p:nvSpPr>
          <p:cNvPr id="3" name="Content Placeholder 2">
            <a:extLst>
              <a:ext uri="{FF2B5EF4-FFF2-40B4-BE49-F238E27FC236}">
                <a16:creationId xmlns:a16="http://schemas.microsoft.com/office/drawing/2014/main" id="{E5EB6445-70C7-BB67-0FFB-B372CC4FA722}"/>
              </a:ext>
            </a:extLst>
          </p:cNvPr>
          <p:cNvSpPr>
            <a:spLocks noGrp="1"/>
          </p:cNvSpPr>
          <p:nvPr>
            <p:ph sz="quarter" idx="14"/>
          </p:nvPr>
        </p:nvSpPr>
        <p:spPr>
          <a:xfrm>
            <a:off x="931863" y="1695451"/>
            <a:ext cx="10328275" cy="2326044"/>
          </a:xfrm>
        </p:spPr>
        <p:txBody>
          <a:bodyPr>
            <a:normAutofit/>
          </a:bodyPr>
          <a:lstStyle/>
          <a:p>
            <a:r>
              <a:rPr lang="en-US" sz="2000" dirty="0"/>
              <a:t>Adversaries may attempt to manipulate features of their artifacts to make them appear legitimate or benign to users and/or security tools. Masquerading occurs when the name or location of an object, legitimate or malicious, is manipulated or abused for the sake of evading defenses and observation. This may include manipulating file metadata, tricking users into misidentifying the file type, and giving legitimate task or service names.</a:t>
            </a:r>
          </a:p>
          <a:p>
            <a:r>
              <a:rPr lang="en-US" sz="2000" dirty="0"/>
              <a:t>Procedure Examples:</a:t>
            </a:r>
          </a:p>
          <a:p>
            <a:pPr marL="0" indent="0">
              <a:buNone/>
            </a:pPr>
            <a:endParaRPr lang="en-IL" sz="2000" dirty="0"/>
          </a:p>
        </p:txBody>
      </p:sp>
      <p:sp>
        <p:nvSpPr>
          <p:cNvPr id="6" name="Slide Number Placeholder 5">
            <a:extLst>
              <a:ext uri="{FF2B5EF4-FFF2-40B4-BE49-F238E27FC236}">
                <a16:creationId xmlns:a16="http://schemas.microsoft.com/office/drawing/2014/main" id="{A150EDAE-BE8F-9CEB-87A1-9CA27491CC33}"/>
              </a:ext>
            </a:extLst>
          </p:cNvPr>
          <p:cNvSpPr>
            <a:spLocks noGrp="1"/>
          </p:cNvSpPr>
          <p:nvPr>
            <p:ph type="sldNum" sz="quarter" idx="12"/>
          </p:nvPr>
        </p:nvSpPr>
        <p:spPr>
          <a:xfrm>
            <a:off x="11446750" y="6384341"/>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schemeClr val="tx1"/>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schemeClr val="tx1"/>
              </a:solidFill>
              <a:effectLst/>
              <a:uLnTx/>
              <a:uFillTx/>
              <a:latin typeface="Avenir Next LT Pro"/>
              <a:ea typeface="+mn-ea"/>
              <a:cs typeface="+mn-cs"/>
            </a:endParaRPr>
          </a:p>
        </p:txBody>
      </p:sp>
      <p:sp>
        <p:nvSpPr>
          <p:cNvPr id="7" name="TextBox 6">
            <a:extLst>
              <a:ext uri="{FF2B5EF4-FFF2-40B4-BE49-F238E27FC236}">
                <a16:creationId xmlns:a16="http://schemas.microsoft.com/office/drawing/2014/main" id="{64FC770D-114C-02FC-17EB-055C6F635190}"/>
              </a:ext>
            </a:extLst>
          </p:cNvPr>
          <p:cNvSpPr txBox="1"/>
          <p:nvPr/>
        </p:nvSpPr>
        <p:spPr>
          <a:xfrm>
            <a:off x="931862" y="3592286"/>
            <a:ext cx="9997809" cy="1477328"/>
          </a:xfrm>
          <a:prstGeom prst="rect">
            <a:avLst/>
          </a:prstGeom>
          <a:noFill/>
        </p:spPr>
        <p:txBody>
          <a:bodyPr wrap="square" rtlCol="0">
            <a:spAutoFit/>
          </a:bodyPr>
          <a:lstStyle/>
          <a:p>
            <a:r>
              <a:rPr lang="en-US" dirty="0" err="1"/>
              <a:t>AppleSeed</a:t>
            </a:r>
            <a:r>
              <a:rPr lang="en-US" dirty="0"/>
              <a:t>:	</a:t>
            </a:r>
          </a:p>
          <a:p>
            <a:r>
              <a:rPr lang="en-US" dirty="0" err="1"/>
              <a:t>AppleSeed</a:t>
            </a:r>
            <a:r>
              <a:rPr lang="en-US" dirty="0"/>
              <a:t> can disguise JavaScript files as PDFs.</a:t>
            </a:r>
          </a:p>
          <a:p>
            <a:endParaRPr lang="en-US" dirty="0"/>
          </a:p>
          <a:p>
            <a:r>
              <a:rPr lang="en-US" dirty="0" err="1"/>
              <a:t>Bisonal</a:t>
            </a:r>
            <a:r>
              <a:rPr lang="en-US" dirty="0"/>
              <a:t>:	</a:t>
            </a:r>
          </a:p>
          <a:p>
            <a:r>
              <a:rPr lang="en-US" dirty="0" err="1"/>
              <a:t>Bisonal</a:t>
            </a:r>
            <a:r>
              <a:rPr lang="en-US" dirty="0"/>
              <a:t> dropped a decoy payload with a .jpg extension that contained a malicious Visual Basic script.</a:t>
            </a:r>
            <a:endParaRPr lang="en-IL" dirty="0"/>
          </a:p>
        </p:txBody>
      </p:sp>
      <p:sp>
        <p:nvSpPr>
          <p:cNvPr id="8" name="TextBox 7">
            <a:extLst>
              <a:ext uri="{FF2B5EF4-FFF2-40B4-BE49-F238E27FC236}">
                <a16:creationId xmlns:a16="http://schemas.microsoft.com/office/drawing/2014/main" id="{1F639A69-E79E-0EB3-D6DD-EFD6A4039145}"/>
              </a:ext>
            </a:extLst>
          </p:cNvPr>
          <p:cNvSpPr txBox="1"/>
          <p:nvPr/>
        </p:nvSpPr>
        <p:spPr>
          <a:xfrm>
            <a:off x="931862" y="5499565"/>
            <a:ext cx="8080310" cy="584775"/>
          </a:xfrm>
          <a:prstGeom prst="rect">
            <a:avLst/>
          </a:prstGeom>
          <a:noFill/>
        </p:spPr>
        <p:txBody>
          <a:bodyPr wrap="square" rtlCol="0">
            <a:spAutoFit/>
          </a:bodyPr>
          <a:lstStyle/>
          <a:p>
            <a:r>
              <a:rPr lang="en-US" sz="1600" dirty="0" err="1"/>
              <a:t>Bisonal</a:t>
            </a:r>
            <a:r>
              <a:rPr lang="en-US" sz="1600" dirty="0"/>
              <a:t> is a remote access tool (RAT) that has been used by Tonto Team against public and private sector organizations in Russia, South Korea, and Japan since at least December 2010.</a:t>
            </a:r>
            <a:endParaRPr lang="en-IL" sz="1600" dirty="0"/>
          </a:p>
        </p:txBody>
      </p:sp>
      <p:sp>
        <p:nvSpPr>
          <p:cNvPr id="9" name="Arrow: Right 8">
            <a:extLst>
              <a:ext uri="{FF2B5EF4-FFF2-40B4-BE49-F238E27FC236}">
                <a16:creationId xmlns:a16="http://schemas.microsoft.com/office/drawing/2014/main" id="{BCE19AED-B283-87A4-072C-1771E217B59B}"/>
              </a:ext>
            </a:extLst>
          </p:cNvPr>
          <p:cNvSpPr/>
          <p:nvPr/>
        </p:nvSpPr>
        <p:spPr>
          <a:xfrm rot="5400000">
            <a:off x="1020964" y="5096665"/>
            <a:ext cx="482729" cy="375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4234682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p:txBody>
          <a:bodyPr/>
          <a:lstStyle/>
          <a:p>
            <a:r>
              <a:rPr lang="en-US" dirty="0"/>
              <a:t>Thank you</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p:txBody>
          <a:bodyPr/>
          <a:lstStyle/>
          <a:p>
            <a:pPr lvl="0"/>
            <a:fld id="{D39F39FF-F5CB-4ACA-9B46-4CCF89ECA75F}" type="slidenum">
              <a:rPr lang="en-US" noProof="0" smtClean="0"/>
              <a:pPr lvl="0"/>
              <a:t>11</a:t>
            </a:fld>
            <a:endParaRPr lang="en-US" noProof="0" dirty="0"/>
          </a:p>
        </p:txBody>
      </p:sp>
      <p:pic>
        <p:nvPicPr>
          <p:cNvPr id="8" name="Picture Placeholder 7" descr="Graphical user interface&#10;&#10;Description automatically generated with low confidence">
            <a:extLst>
              <a:ext uri="{FF2B5EF4-FFF2-40B4-BE49-F238E27FC236}">
                <a16:creationId xmlns:a16="http://schemas.microsoft.com/office/drawing/2014/main" id="{86D3D4D9-6629-8545-392A-53E16AC8C52F}"/>
              </a:ext>
            </a:extLst>
          </p:cNvPr>
          <p:cNvPicPr>
            <a:picLocks noGrp="1" noChangeAspect="1"/>
          </p:cNvPicPr>
          <p:nvPr>
            <p:ph type="pic" sz="quarter" idx="13"/>
          </p:nvPr>
        </p:nvPicPr>
        <p:blipFill>
          <a:blip r:embed="rId2"/>
          <a:srcRect t="12513" b="12513"/>
          <a:stretch>
            <a:fillRect/>
          </a:stretch>
        </p:blipFill>
        <p:spPr/>
      </p:pic>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p:txBody>
          <a:bodyPr/>
          <a:lstStyle/>
          <a:p>
            <a:r>
              <a:rPr lang="en-US" dirty="0"/>
              <a:t>Who They Are?</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p:txBody>
          <a:bodyPr/>
          <a:lstStyle/>
          <a:p>
            <a:r>
              <a:rPr lang="en-US" dirty="0"/>
              <a:t>Nomadic Octopus</a:t>
            </a:r>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p:txBody>
          <a:bodyPr>
            <a:normAutofit/>
          </a:bodyPr>
          <a:lstStyle/>
          <a:p>
            <a:pPr marL="0" indent="0">
              <a:buNone/>
            </a:pPr>
            <a:r>
              <a:rPr lang="en-US" dirty="0"/>
              <a:t>Nomadic Octopus is a Russian-speaking cyber espionage threat group discovered or detected in 2015 and has been observed conducting campaigns involving android and windows malware, mainly using the “Delphi” programming language and building custom variants . </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p:txBody>
          <a:bodyPr/>
          <a:lstStyle/>
          <a:p>
            <a:pPr lvl="0"/>
            <a:fld id="{244D815C-8BF3-4ECF-A945-A2A7C2983AF9}" type="slidenum">
              <a:rPr lang="en-US" noProof="0" smtClean="0"/>
              <a:pPr lvl="0"/>
              <a:t>2</a:t>
            </a:fld>
            <a:endParaRPr lang="en-US" noProof="0" dirty="0"/>
          </a:p>
        </p:txBody>
      </p:sp>
      <p:pic>
        <p:nvPicPr>
          <p:cNvPr id="17" name="Picture Placeholder 16">
            <a:extLst>
              <a:ext uri="{FF2B5EF4-FFF2-40B4-BE49-F238E27FC236}">
                <a16:creationId xmlns:a16="http://schemas.microsoft.com/office/drawing/2014/main" id="{2B62B250-11A9-EA45-7AAD-27ADF24A713B}"/>
              </a:ext>
            </a:extLst>
          </p:cNvPr>
          <p:cNvPicPr>
            <a:picLocks noGrp="1" noChangeAspect="1"/>
          </p:cNvPicPr>
          <p:nvPr>
            <p:ph type="pic" sz="quarter" idx="13"/>
          </p:nvPr>
        </p:nvPicPr>
        <p:blipFill rotWithShape="1">
          <a:blip r:embed="rId3"/>
          <a:srcRect l="8471" r="8471"/>
          <a:stretch/>
        </p:blipFill>
        <p:spPr>
          <a:xfrm>
            <a:off x="4076700" y="0"/>
            <a:ext cx="8115300" cy="3429000"/>
          </a:xfrm>
        </p:spPr>
      </p:pic>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6130003-5222-4875-8738-1217755C7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i="0" dirty="0">
                <a:gradFill flip="none" rotWithShape="1">
                  <a:gsLst>
                    <a:gs pos="28000">
                      <a:srgbClr val="EDEDED"/>
                    </a:gs>
                    <a:gs pos="0">
                      <a:srgbClr val="BFBFBF"/>
                    </a:gs>
                    <a:gs pos="100000">
                      <a:srgbClr val="FFFFFF"/>
                    </a:gs>
                  </a:gsLst>
                  <a:lin ang="4800000" scaled="0"/>
                  <a:tileRect/>
                </a:gradFill>
                <a:effectLst/>
              </a:rPr>
              <a:t>Cyber Espionage</a:t>
            </a:r>
            <a:endParaRPr lang="en-US" dirty="0">
              <a:gradFill flip="none" rotWithShape="1">
                <a:gsLst>
                  <a:gs pos="28000">
                    <a:srgbClr val="EDEDED"/>
                  </a:gs>
                  <a:gs pos="0">
                    <a:srgbClr val="BFBFBF"/>
                  </a:gs>
                  <a:gs pos="100000">
                    <a:srgbClr val="FFFFFF"/>
                  </a:gs>
                </a:gsLst>
                <a:lin ang="4800000" scaled="0"/>
                <a:tileRect/>
              </a:gradFill>
            </a:endParaRPr>
          </a:p>
        </p:txBody>
      </p:sp>
      <p:sp>
        <p:nvSpPr>
          <p:cNvPr id="26" name="Rounded Rectangle 17">
            <a:extLst>
              <a:ext uri="{FF2B5EF4-FFF2-40B4-BE49-F238E27FC236}">
                <a16:creationId xmlns:a16="http://schemas.microsoft.com/office/drawing/2014/main" id="{3E388DCC-9257-412E-811D-30F74D4C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a:extLst>
              <a:ext uri="{FF2B5EF4-FFF2-40B4-BE49-F238E27FC236}">
                <a16:creationId xmlns:a16="http://schemas.microsoft.com/office/drawing/2014/main" id="{9201E969-141A-A685-19F3-49551FB96D85}"/>
              </a:ext>
            </a:extLst>
          </p:cNvPr>
          <p:cNvPicPr>
            <a:picLocks noGrp="1" noChangeAspect="1"/>
          </p:cNvPicPr>
          <p:nvPr>
            <p:ph type="pic" sz="quarter" idx="13"/>
          </p:nvPr>
        </p:nvPicPr>
        <p:blipFill>
          <a:blip r:embed="rId3"/>
          <a:srcRect l="20999" r="20999"/>
          <a:stretch>
            <a:fillRect/>
          </a:stretch>
        </p:blipFill>
        <p:spPr>
          <a:xfrm>
            <a:off x="838200" y="1948069"/>
            <a:ext cx="4773166" cy="3885681"/>
          </a:xfrm>
          <a:prstGeom prst="rect">
            <a:avLst/>
          </a:prstGeom>
        </p:spPr>
      </p:pic>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6096000" y="1948069"/>
            <a:ext cx="5257799" cy="4228893"/>
          </a:xfrm>
        </p:spPr>
        <p:txBody>
          <a:bodyPr vert="horz" lIns="91440" tIns="45720" rIns="91440" bIns="45720" rtlCol="0">
            <a:normAutofit/>
          </a:bodyPr>
          <a:lstStyle/>
          <a:p>
            <a:pPr indent="-228600">
              <a:buFont typeface="Arial" panose="020B0604020202020204" pitchFamily="34" charset="0"/>
              <a:buChar char="•"/>
            </a:pPr>
            <a:r>
              <a:rPr lang="en-US" sz="2000" dirty="0">
                <a:gradFill>
                  <a:gsLst>
                    <a:gs pos="34000">
                      <a:srgbClr val="EDEDED"/>
                    </a:gs>
                    <a:gs pos="0">
                      <a:srgbClr val="BFBFBF"/>
                    </a:gs>
                    <a:gs pos="100000">
                      <a:srgbClr val="FFFFFF"/>
                    </a:gs>
                  </a:gsLst>
                  <a:lin ang="4800000" scaled="0"/>
                </a:gradFill>
              </a:rPr>
              <a:t>Cyber espionage is a type of cyber attack that involves the unauthorized access, theft, or exploitation of sensitive information through digital means. It can be carried out by various actors, including state-sponsored groups, criminal organizations, and individuals with specialized skills. </a:t>
            </a:r>
          </a:p>
          <a:p>
            <a:pPr indent="-228600">
              <a:buFont typeface="Arial" panose="020B0604020202020204" pitchFamily="34" charset="0"/>
              <a:buChar char="•"/>
            </a:pPr>
            <a:r>
              <a:rPr lang="en-US" sz="2000" dirty="0">
                <a:gradFill>
                  <a:gsLst>
                    <a:gs pos="34000">
                      <a:srgbClr val="EDEDED"/>
                    </a:gs>
                    <a:gs pos="0">
                      <a:srgbClr val="BFBFBF"/>
                    </a:gs>
                    <a:gs pos="100000">
                      <a:srgbClr val="FFFFFF"/>
                    </a:gs>
                  </a:gsLst>
                  <a:lin ang="4800000" scaled="0"/>
                </a:gradFill>
              </a:rPr>
              <a:t>To protect against cyber espionage, it is important to have strong cybersecurity measures in place, such as firewalls, encryption, and multi-factor authentication, as well as regular cybersecurity training.</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defTabSz="914400">
              <a:spcAft>
                <a:spcPts val="600"/>
              </a:spcAft>
            </a:pPr>
            <a:fld id="{244D815C-8BF3-4ECF-A945-A2A7C2983AF9}" type="slidenum">
              <a:rPr lang="en-US" noProof="0">
                <a:gradFill flip="none" rotWithShape="1">
                  <a:gsLst>
                    <a:gs pos="28000">
                      <a:srgbClr val="EDEDED"/>
                    </a:gs>
                    <a:gs pos="0">
                      <a:srgbClr val="9E9E9E"/>
                    </a:gs>
                    <a:gs pos="100000">
                      <a:srgbClr val="FFFFFF"/>
                    </a:gs>
                  </a:gsLst>
                  <a:lin ang="5400000" scaled="1"/>
                  <a:tileRect/>
                </a:gradFill>
              </a:rPr>
              <a:pPr lvl="0" defTabSz="914400">
                <a:spcAft>
                  <a:spcPts val="600"/>
                </a:spcAft>
              </a:pPr>
              <a:t>3</a:t>
            </a:fld>
            <a:endParaRPr lang="en-US" noProof="0">
              <a:gradFill flip="none" rotWithShape="1">
                <a:gsLst>
                  <a:gs pos="28000">
                    <a:srgbClr val="EDEDED"/>
                  </a:gs>
                  <a:gs pos="0">
                    <a:srgbClr val="9E9E9E"/>
                  </a:gs>
                  <a:gs pos="100000">
                    <a:srgbClr val="FFFFFF"/>
                  </a:gs>
                </a:gsLst>
                <a:lin ang="5400000" scaled="1"/>
                <a:tileRect/>
              </a:gradFill>
            </a:endParaRPr>
          </a:p>
        </p:txBody>
      </p:sp>
    </p:spTree>
    <p:extLst>
      <p:ext uri="{BB962C8B-B14F-4D97-AF65-F5344CB8AC3E}">
        <p14:creationId xmlns:p14="http://schemas.microsoft.com/office/powerpoint/2010/main" val="107475382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904874" y="5070490"/>
            <a:ext cx="9667875" cy="844535"/>
          </a:xfrm>
        </p:spPr>
        <p:txBody>
          <a:bodyPr vert="horz" lIns="91440" tIns="45720" rIns="91440" bIns="45720" rtlCol="0" anchor="b">
            <a:normAutofit fontScale="25000" lnSpcReduction="20000"/>
          </a:bodyPr>
          <a:lstStyle/>
          <a:p>
            <a:r>
              <a:rPr lang="en-US" sz="8000" i="0" dirty="0">
                <a:solidFill>
                  <a:schemeClr val="tx1"/>
                </a:solidFill>
                <a:effectLst/>
              </a:rPr>
              <a:t>      The main goal of Nomadic Octopus appears to be cyber espionage against high-value targets, including diplomatic missions in the region. However, besides these high-value targets, we have seen a campaign targeting a local political blogger, which may suggest that Nomadic Octopus also conducts cyber surveillance operations</a:t>
            </a:r>
            <a:r>
              <a:rPr lang="en-US" sz="1500" i="0" dirty="0">
                <a:solidFill>
                  <a:schemeClr val="tx1"/>
                </a:solidFill>
                <a:effectLst/>
                <a:latin typeface="+mj-lt"/>
              </a:rPr>
              <a:t>.</a:t>
            </a:r>
            <a:endParaRPr lang="en-US" sz="1500" dirty="0">
              <a:solidFill>
                <a:schemeClr val="tx1"/>
              </a:solidFill>
              <a:latin typeface="+mj-lt"/>
            </a:endParaRPr>
          </a:p>
        </p:txBody>
      </p:sp>
      <p:pic>
        <p:nvPicPr>
          <p:cNvPr id="14" name="Picture Placeholder 13" descr="A picture containing text, person&#10;&#10;Description automatically generated">
            <a:extLst>
              <a:ext uri="{FF2B5EF4-FFF2-40B4-BE49-F238E27FC236}">
                <a16:creationId xmlns:a16="http://schemas.microsoft.com/office/drawing/2014/main" id="{E6341F46-1249-999B-3183-E2F157977029}"/>
              </a:ext>
            </a:extLst>
          </p:cNvPr>
          <p:cNvPicPr>
            <a:picLocks noGrp="1" noChangeAspect="1"/>
          </p:cNvPicPr>
          <p:nvPr>
            <p:ph type="pic" sz="quarter" idx="13"/>
          </p:nvPr>
        </p:nvPicPr>
        <p:blipFill rotWithShape="1">
          <a:blip r:embed="rId4"/>
          <a:srcRect t="25936" r="-1" b="18659"/>
          <a:stretch/>
        </p:blipFill>
        <p:spPr>
          <a:xfrm>
            <a:off x="0" y="0"/>
            <a:ext cx="12225360" cy="3810000"/>
          </a:xfrm>
          <a:prstGeom prst="rect">
            <a:avLst/>
          </a:prstGeom>
        </p:spPr>
      </p:pic>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defTabSz="914400">
              <a:spcAft>
                <a:spcPts val="600"/>
              </a:spcAft>
            </a:pPr>
            <a:fld id="{2722F022-211C-4882-844C-086FEA6806AA}" type="slidenum">
              <a:rPr lang="en-US" noProof="0" smtClean="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rPr>
              <a:pPr lvl="0" defTabSz="914400">
                <a:spcAft>
                  <a:spcPts val="600"/>
                </a:spcAft>
              </a:pPr>
              <a:t>4</a:t>
            </a:fld>
            <a:endParaRPr lang="en-US" noProof="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endParaRPr>
          </a:p>
        </p:txBody>
      </p:sp>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1819275" y="3429000"/>
            <a:ext cx="9144000" cy="1641490"/>
          </a:xfrm>
        </p:spPr>
        <p:txBody>
          <a:bodyPr vert="horz" wrap="none" lIns="91440" tIns="45720" rIns="91440" bIns="45720" rtlCol="0" anchor="t">
            <a:normAutofit/>
          </a:bodyPr>
          <a:lstStyle/>
          <a:p>
            <a:pPr algn="r"/>
            <a:r>
              <a:rPr lang="en-US" sz="9600"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Goal or Targets </a:t>
            </a:r>
          </a:p>
        </p:txBody>
      </p:sp>
    </p:spTree>
    <p:extLst>
      <p:ext uri="{BB962C8B-B14F-4D97-AF65-F5344CB8AC3E}">
        <p14:creationId xmlns:p14="http://schemas.microsoft.com/office/powerpoint/2010/main" val="282602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p:txBody>
          <a:bodyPr>
            <a:normAutofit fontScale="90000"/>
          </a:bodyPr>
          <a:lstStyle/>
          <a:p>
            <a:pPr algn="l"/>
            <a:r>
              <a:rPr lang="en-US" dirty="0">
                <a:latin typeface="Roboto-Light"/>
              </a:rPr>
              <a:t>How it happened?</a:t>
            </a:r>
            <a:endParaRPr lang="en-US" b="0" i="0" dirty="0">
              <a:effectLst/>
              <a:latin typeface="Roboto-Light"/>
            </a:endParaRPr>
          </a:p>
        </p:txBody>
      </p:sp>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p:txBody>
          <a:bodyPr/>
          <a:lstStyle/>
          <a:p>
            <a:r>
              <a:rPr lang="en-US"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p:txBody>
          <a:bodyPr/>
          <a:lstStyle/>
          <a:p>
            <a:pPr lvl="0"/>
            <a:r>
              <a:rPr lang="en-US" noProof="0"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p:txBody>
          <a:bodyPr/>
          <a:lstStyle/>
          <a:p>
            <a:pPr lvl="0"/>
            <a:fld id="{06B786C7-B8F9-4072-AAAA-17258464D730}" type="slidenum">
              <a:rPr lang="en-US" noProof="0" smtClean="0"/>
              <a:pPr lvl="0"/>
              <a:t>5</a:t>
            </a:fld>
            <a:endParaRPr lang="en-US" noProof="0" dirty="0"/>
          </a:p>
        </p:txBody>
      </p:sp>
      <p:sp>
        <p:nvSpPr>
          <p:cNvPr id="6" name="Content Placeholder 5">
            <a:extLst>
              <a:ext uri="{FF2B5EF4-FFF2-40B4-BE49-F238E27FC236}">
                <a16:creationId xmlns:a16="http://schemas.microsoft.com/office/drawing/2014/main" id="{2C76BA60-9F00-14B4-C325-A40B92E54126}"/>
              </a:ext>
            </a:extLst>
          </p:cNvPr>
          <p:cNvSpPr>
            <a:spLocks noGrp="1"/>
          </p:cNvSpPr>
          <p:nvPr>
            <p:ph sz="quarter" idx="14"/>
          </p:nvPr>
        </p:nvSpPr>
        <p:spPr>
          <a:xfrm>
            <a:off x="201168" y="2072627"/>
            <a:ext cx="10328275" cy="2500734"/>
          </a:xfrm>
        </p:spPr>
        <p:txBody>
          <a:bodyPr>
            <a:normAutofit/>
          </a:bodyPr>
          <a:lstStyle/>
          <a:p>
            <a:r>
              <a:rPr lang="en-US" sz="2000" dirty="0"/>
              <a:t>Phishing is a type of cybersecurity attack in which malicious actors send messages impersonating trusted persons or organizations. </a:t>
            </a:r>
          </a:p>
          <a:p>
            <a:r>
              <a:rPr lang="en-US" sz="2000" dirty="0"/>
              <a:t>Instead of sending emails to thousands of people, this type focuses on individual employees at specific organizations that the attackers want to attack. These emails are often more personalized and customized to give the illusion that the sender and the victim have a relationship.</a:t>
            </a:r>
            <a:endParaRPr lang="en-IL" sz="3200" dirty="0"/>
          </a:p>
        </p:txBody>
      </p:sp>
      <p:sp>
        <p:nvSpPr>
          <p:cNvPr id="7" name="TextBox 6">
            <a:extLst>
              <a:ext uri="{FF2B5EF4-FFF2-40B4-BE49-F238E27FC236}">
                <a16:creationId xmlns:a16="http://schemas.microsoft.com/office/drawing/2014/main" id="{D0FF73AD-9BA9-B4EB-4140-579A64D736ED}"/>
              </a:ext>
            </a:extLst>
          </p:cNvPr>
          <p:cNvSpPr txBox="1"/>
          <p:nvPr/>
        </p:nvSpPr>
        <p:spPr>
          <a:xfrm>
            <a:off x="311021" y="1356998"/>
            <a:ext cx="5784979" cy="461665"/>
          </a:xfrm>
          <a:prstGeom prst="rect">
            <a:avLst/>
          </a:prstGeom>
          <a:noFill/>
        </p:spPr>
        <p:txBody>
          <a:bodyPr wrap="square" rtlCol="0">
            <a:spAutoFit/>
          </a:bodyPr>
          <a:lstStyle/>
          <a:p>
            <a:r>
              <a:rPr lang="en-US" sz="2400" dirty="0"/>
              <a:t>Discovery: </a:t>
            </a:r>
            <a:r>
              <a:rPr lang="en-US" sz="2400" dirty="0" err="1"/>
              <a:t>spearphishing</a:t>
            </a:r>
            <a:r>
              <a:rPr lang="en-US" sz="2400" dirty="0"/>
              <a:t> email</a:t>
            </a:r>
            <a:endParaRPr lang="en-IL" sz="2400" dirty="0"/>
          </a:p>
        </p:txBody>
      </p:sp>
    </p:spTree>
    <p:extLst>
      <p:ext uri="{BB962C8B-B14F-4D97-AF65-F5344CB8AC3E}">
        <p14:creationId xmlns:p14="http://schemas.microsoft.com/office/powerpoint/2010/main" val="260554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FABD6-4ACD-C12C-8DCD-AA6FAFA6997A}"/>
              </a:ext>
            </a:extLst>
          </p:cNvPr>
          <p:cNvSpPr>
            <a:spLocks noGrp="1"/>
          </p:cNvSpPr>
          <p:nvPr>
            <p:ph type="title"/>
          </p:nvPr>
        </p:nvSpPr>
        <p:spPr>
          <a:xfrm>
            <a:off x="838199" y="365125"/>
            <a:ext cx="7419975" cy="1325563"/>
          </a:xfrm>
        </p:spPr>
        <p:txBody>
          <a:bodyPr vert="horz" lIns="91440" tIns="45720" rIns="91440" bIns="45720" rtlCol="0" anchor="ctr">
            <a:normAutofit/>
          </a:bodyPr>
          <a:lstStyle/>
          <a:p>
            <a:pPr>
              <a:lnSpc>
                <a:spcPct val="90000"/>
              </a:lnSpc>
            </a:pPr>
            <a:r>
              <a:rPr lang="en-US" sz="4200" dirty="0"/>
              <a:t>Discovery: </a:t>
            </a:r>
            <a:r>
              <a:rPr lang="en-US" sz="4200" dirty="0" err="1"/>
              <a:t>Spearphishing</a:t>
            </a:r>
            <a:r>
              <a:rPr lang="en-US" sz="4200" dirty="0"/>
              <a:t> email</a:t>
            </a:r>
            <a:br>
              <a:rPr lang="en-US" sz="4200"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rPr>
            </a:br>
            <a:endParaRPr lang="en-US" sz="4200"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endParaRPr>
          </a:p>
        </p:txBody>
      </p:sp>
      <p:sp>
        <p:nvSpPr>
          <p:cNvPr id="6" name="Slide Number Placeholder 5">
            <a:extLst>
              <a:ext uri="{FF2B5EF4-FFF2-40B4-BE49-F238E27FC236}">
                <a16:creationId xmlns:a16="http://schemas.microsoft.com/office/drawing/2014/main" id="{C624A4B4-FEC0-9280-1FE3-2205FA54D1F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defTabSz="914400" fontAlgn="auto">
              <a:spcBef>
                <a:spcPts val="0"/>
              </a:spcBef>
              <a:spcAft>
                <a:spcPts val="600"/>
              </a:spcAft>
              <a:buClrTx/>
              <a:buSzTx/>
              <a:buFontTx/>
              <a:buNone/>
              <a:tabLst/>
              <a:defRPr/>
            </a:pPr>
            <a:fld id="{06B786C7-B8F9-4072-AAAA-17258464D730}" type="slidenum">
              <a:rPr kumimoji="0" lang="en-US" b="0" i="0" u="none" strike="noStrike" cap="none" spc="0" normalizeH="0" baseline="0" noProof="0">
                <a:ln>
                  <a:noFill/>
                </a:ln>
                <a:effectLst/>
                <a:uLnTx/>
                <a:uFillTx/>
              </a:rPr>
              <a:pPr marR="0" lvl="0" indent="0" defTabSz="914400" fontAlgn="auto">
                <a:spcBef>
                  <a:spcPts val="0"/>
                </a:spcBef>
                <a:spcAft>
                  <a:spcPts val="600"/>
                </a:spcAft>
                <a:buClrTx/>
                <a:buSzTx/>
                <a:buFontTx/>
                <a:buNone/>
                <a:tabLst/>
                <a:defRPr/>
              </a:pPr>
              <a:t>6</a:t>
            </a:fld>
            <a:endParaRPr kumimoji="0" lang="en-US" b="0" i="0" u="none" strike="noStrike" cap="none" spc="0" normalizeH="0" baseline="0" noProof="0">
              <a:ln>
                <a:noFill/>
              </a:ln>
              <a:effectLst/>
              <a:uLnTx/>
              <a:uFillTx/>
            </a:endParaRPr>
          </a:p>
        </p:txBody>
      </p:sp>
      <p:pic>
        <p:nvPicPr>
          <p:cNvPr id="12" name="Picture 11">
            <a:extLst>
              <a:ext uri="{FF2B5EF4-FFF2-40B4-BE49-F238E27FC236}">
                <a16:creationId xmlns:a16="http://schemas.microsoft.com/office/drawing/2014/main" id="{7B159F49-46F0-FA3A-9B86-F8AE38D703F8}"/>
              </a:ext>
            </a:extLst>
          </p:cNvPr>
          <p:cNvPicPr>
            <a:picLocks noChangeAspect="1"/>
          </p:cNvPicPr>
          <p:nvPr/>
        </p:nvPicPr>
        <p:blipFill>
          <a:blip r:embed="rId3"/>
          <a:stretch>
            <a:fillRect/>
          </a:stretch>
        </p:blipFill>
        <p:spPr>
          <a:xfrm>
            <a:off x="0" y="1252233"/>
            <a:ext cx="5953956" cy="4353533"/>
          </a:xfrm>
          <a:prstGeom prst="rect">
            <a:avLst/>
          </a:prstGeom>
        </p:spPr>
      </p:pic>
      <p:pic>
        <p:nvPicPr>
          <p:cNvPr id="15" name="Picture 14">
            <a:extLst>
              <a:ext uri="{FF2B5EF4-FFF2-40B4-BE49-F238E27FC236}">
                <a16:creationId xmlns:a16="http://schemas.microsoft.com/office/drawing/2014/main" id="{D1626A40-D7AB-FA1D-E52B-51C7E7AD936C}"/>
              </a:ext>
            </a:extLst>
          </p:cNvPr>
          <p:cNvPicPr>
            <a:picLocks noChangeAspect="1"/>
          </p:cNvPicPr>
          <p:nvPr/>
        </p:nvPicPr>
        <p:blipFill>
          <a:blip r:embed="rId4"/>
          <a:stretch>
            <a:fillRect/>
          </a:stretch>
        </p:blipFill>
        <p:spPr>
          <a:xfrm>
            <a:off x="5953956" y="2358416"/>
            <a:ext cx="6192114" cy="4363059"/>
          </a:xfrm>
          <a:prstGeom prst="rect">
            <a:avLst/>
          </a:prstGeom>
        </p:spPr>
      </p:pic>
    </p:spTree>
    <p:extLst>
      <p:ext uri="{BB962C8B-B14F-4D97-AF65-F5344CB8AC3E}">
        <p14:creationId xmlns:p14="http://schemas.microsoft.com/office/powerpoint/2010/main" val="93688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p:txBody>
          <a:bodyPr>
            <a:normAutofit fontScale="90000"/>
          </a:bodyPr>
          <a:lstStyle/>
          <a:p>
            <a:r>
              <a:rPr lang="en-US" dirty="0"/>
              <a:t>Malicious Macro</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p:txBody>
          <a:bodyPr/>
          <a:lstStyle/>
          <a:p>
            <a:pPr lvl="0"/>
            <a:fld id="{06B786C7-B8F9-4072-AAAA-17258464D730}" type="slidenum">
              <a:rPr lang="en-US" noProof="0" smtClean="0"/>
              <a:pPr lvl="0"/>
              <a:t>7</a:t>
            </a:fld>
            <a:endParaRPr lang="en-US" noProof="0" dirty="0"/>
          </a:p>
        </p:txBody>
      </p:sp>
      <p:sp>
        <p:nvSpPr>
          <p:cNvPr id="6" name="Content Placeholder 5">
            <a:extLst>
              <a:ext uri="{FF2B5EF4-FFF2-40B4-BE49-F238E27FC236}">
                <a16:creationId xmlns:a16="http://schemas.microsoft.com/office/drawing/2014/main" id="{2C6EF7ED-82DB-FA28-0493-77B2A03E4FF1}"/>
              </a:ext>
            </a:extLst>
          </p:cNvPr>
          <p:cNvSpPr>
            <a:spLocks noGrp="1"/>
          </p:cNvSpPr>
          <p:nvPr>
            <p:ph sz="quarter" idx="14"/>
          </p:nvPr>
        </p:nvSpPr>
        <p:spPr>
          <a:xfrm>
            <a:off x="646112" y="1560513"/>
            <a:ext cx="10899776" cy="1014736"/>
          </a:xfrm>
        </p:spPr>
        <p:txBody>
          <a:bodyPr>
            <a:normAutofit/>
          </a:bodyPr>
          <a:lstStyle/>
          <a:p>
            <a:r>
              <a:rPr lang="en-US" sz="2000" b="0" i="0" dirty="0">
                <a:solidFill>
                  <a:srgbClr val="E8EAED"/>
                </a:solidFill>
                <a:effectLst/>
              </a:rPr>
              <a:t>Macro malware </a:t>
            </a:r>
            <a:r>
              <a:rPr lang="en-US" sz="2000" b="0" i="0" dirty="0">
                <a:solidFill>
                  <a:srgbClr val="E2EEFF"/>
                </a:solidFill>
                <a:effectLst/>
              </a:rPr>
              <a:t>hides in Microsoft Office files and is delivered as email attachments or inside ZIP files</a:t>
            </a:r>
            <a:r>
              <a:rPr lang="en-US" sz="2000" b="0" i="0" dirty="0">
                <a:solidFill>
                  <a:srgbClr val="E8EAED"/>
                </a:solidFill>
                <a:effectLst/>
              </a:rPr>
              <a:t>. These files use names that are intended to entice or scare people into opening them. They often look like invoices, receipts, legal documents, and more.</a:t>
            </a:r>
            <a:endParaRPr lang="en-IL" sz="2000" dirty="0"/>
          </a:p>
        </p:txBody>
      </p:sp>
      <p:pic>
        <p:nvPicPr>
          <p:cNvPr id="8" name="Picture 7">
            <a:extLst>
              <a:ext uri="{FF2B5EF4-FFF2-40B4-BE49-F238E27FC236}">
                <a16:creationId xmlns:a16="http://schemas.microsoft.com/office/drawing/2014/main" id="{E488508B-7B81-FA98-9145-8D8E252FB3A2}"/>
              </a:ext>
            </a:extLst>
          </p:cNvPr>
          <p:cNvPicPr>
            <a:picLocks noChangeAspect="1"/>
          </p:cNvPicPr>
          <p:nvPr/>
        </p:nvPicPr>
        <p:blipFill>
          <a:blip r:embed="rId2"/>
          <a:stretch>
            <a:fillRect/>
          </a:stretch>
        </p:blipFill>
        <p:spPr>
          <a:xfrm>
            <a:off x="90687" y="2575249"/>
            <a:ext cx="8278380" cy="3439005"/>
          </a:xfrm>
          <a:prstGeom prst="rect">
            <a:avLst/>
          </a:prstGeom>
        </p:spPr>
      </p:pic>
      <p:pic>
        <p:nvPicPr>
          <p:cNvPr id="10" name="Picture 9" descr="Graphical user interface, application, Word&#10;&#10;Description automatically generated">
            <a:extLst>
              <a:ext uri="{FF2B5EF4-FFF2-40B4-BE49-F238E27FC236}">
                <a16:creationId xmlns:a16="http://schemas.microsoft.com/office/drawing/2014/main" id="{13A9920F-C831-1428-DFF4-2AD6CB0B94C8}"/>
              </a:ext>
            </a:extLst>
          </p:cNvPr>
          <p:cNvPicPr>
            <a:picLocks noChangeAspect="1"/>
          </p:cNvPicPr>
          <p:nvPr/>
        </p:nvPicPr>
        <p:blipFill>
          <a:blip r:embed="rId3"/>
          <a:stretch>
            <a:fillRect/>
          </a:stretch>
        </p:blipFill>
        <p:spPr>
          <a:xfrm>
            <a:off x="7232523" y="4181882"/>
            <a:ext cx="4668012" cy="2538958"/>
          </a:xfrm>
          <a:prstGeom prst="rect">
            <a:avLst/>
          </a:prstGeom>
        </p:spPr>
      </p:pic>
    </p:spTree>
    <p:extLst>
      <p:ext uri="{BB962C8B-B14F-4D97-AF65-F5344CB8AC3E}">
        <p14:creationId xmlns:p14="http://schemas.microsoft.com/office/powerpoint/2010/main" val="97314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p:txBody>
          <a:bodyPr>
            <a:normAutofit fontScale="90000"/>
          </a:bodyPr>
          <a:lstStyle/>
          <a:p>
            <a:pPr algn="l"/>
            <a:r>
              <a:rPr lang="en-US" dirty="0"/>
              <a:t>The malware: Delphi</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p:txBody>
          <a:bodyPr/>
          <a:lstStyle/>
          <a:p>
            <a:pPr lvl="0"/>
            <a:fld id="{06B786C7-B8F9-4072-AAAA-17258464D730}" type="slidenum">
              <a:rPr lang="en-US" noProof="0" smtClean="0"/>
              <a:pPr lvl="0"/>
              <a:t>8</a:t>
            </a:fld>
            <a:endParaRPr lang="en-US" noProof="0" dirty="0"/>
          </a:p>
        </p:txBody>
      </p:sp>
      <p:sp>
        <p:nvSpPr>
          <p:cNvPr id="10" name="Text Placeholder 9">
            <a:extLst>
              <a:ext uri="{FF2B5EF4-FFF2-40B4-BE49-F238E27FC236}">
                <a16:creationId xmlns:a16="http://schemas.microsoft.com/office/drawing/2014/main" id="{D71364D5-725A-03C0-1947-89CD40D9B934}"/>
              </a:ext>
            </a:extLst>
          </p:cNvPr>
          <p:cNvSpPr>
            <a:spLocks noGrp="1"/>
          </p:cNvSpPr>
          <p:nvPr>
            <p:ph type="body" sz="quarter" idx="17"/>
          </p:nvPr>
        </p:nvSpPr>
        <p:spPr>
          <a:xfrm>
            <a:off x="714720" y="1525814"/>
            <a:ext cx="11282208" cy="1366676"/>
          </a:xfrm>
        </p:spPr>
        <p:txBody>
          <a:bodyPr/>
          <a:lstStyle/>
          <a:p>
            <a:r>
              <a:rPr lang="en-US" b="1" i="0" dirty="0">
                <a:solidFill>
                  <a:schemeClr val="tx1"/>
                </a:solidFill>
                <a:effectLst/>
              </a:rPr>
              <a:t>Delphi</a:t>
            </a:r>
            <a:r>
              <a:rPr lang="en-US" b="0" i="0" dirty="0">
                <a:solidFill>
                  <a:schemeClr val="tx1"/>
                </a:solidFill>
                <a:effectLst/>
              </a:rPr>
              <a:t> is a </a:t>
            </a:r>
            <a:r>
              <a:rPr lang="en-US" b="0" i="0" u="none" strike="noStrike" dirty="0">
                <a:solidFill>
                  <a:schemeClr val="tx1"/>
                </a:solidFill>
                <a:effectLst/>
              </a:rPr>
              <a:t>general-purpose programming language</a:t>
            </a:r>
            <a:r>
              <a:rPr lang="en-US" b="0" i="0" dirty="0">
                <a:solidFill>
                  <a:schemeClr val="tx1"/>
                </a:solidFill>
                <a:effectLst/>
              </a:rPr>
              <a:t> and a software product that uses the Delphi dialect of the </a:t>
            </a:r>
            <a:r>
              <a:rPr lang="en-US" b="0" i="0" u="none" strike="noStrike" dirty="0">
                <a:solidFill>
                  <a:schemeClr val="tx1"/>
                </a:solidFill>
                <a:effectLst/>
              </a:rPr>
              <a:t>Object Pascal</a:t>
            </a:r>
            <a:r>
              <a:rPr lang="en-US" b="0" i="0" dirty="0">
                <a:solidFill>
                  <a:schemeClr val="tx1"/>
                </a:solidFill>
                <a:effectLst/>
              </a:rPr>
              <a:t> </a:t>
            </a:r>
            <a:r>
              <a:rPr lang="en-US" b="0" i="0" u="none" strike="noStrike" dirty="0">
                <a:solidFill>
                  <a:schemeClr val="tx1"/>
                </a:solidFill>
                <a:effectLst/>
              </a:rPr>
              <a:t>programming language</a:t>
            </a:r>
            <a:r>
              <a:rPr lang="en-US" b="0" i="0" dirty="0">
                <a:solidFill>
                  <a:schemeClr val="tx1"/>
                </a:solidFill>
                <a:effectLst/>
              </a:rPr>
              <a:t> and provides an </a:t>
            </a:r>
            <a:r>
              <a:rPr lang="en-US" b="0" i="0" u="none" strike="noStrike" dirty="0">
                <a:solidFill>
                  <a:schemeClr val="tx1"/>
                </a:solidFill>
                <a:effectLst/>
              </a:rPr>
              <a:t>integrated development environment</a:t>
            </a:r>
            <a:r>
              <a:rPr lang="en-US" b="0" i="0" dirty="0">
                <a:solidFill>
                  <a:schemeClr val="tx1"/>
                </a:solidFill>
                <a:effectLst/>
              </a:rPr>
              <a:t> (IDE) for </a:t>
            </a:r>
            <a:r>
              <a:rPr lang="en-US" b="0" i="0" u="none" strike="noStrike" dirty="0">
                <a:solidFill>
                  <a:schemeClr val="tx1"/>
                </a:solidFill>
                <a:effectLst/>
              </a:rPr>
              <a:t>rapid application development</a:t>
            </a:r>
            <a:r>
              <a:rPr lang="en-US" b="0" i="0" dirty="0">
                <a:solidFill>
                  <a:schemeClr val="tx1"/>
                </a:solidFill>
                <a:effectLst/>
              </a:rPr>
              <a:t> of desktop, </a:t>
            </a:r>
            <a:r>
              <a:rPr lang="en-US" b="0" i="0" u="none" strike="noStrike" dirty="0">
                <a:solidFill>
                  <a:schemeClr val="tx1"/>
                </a:solidFill>
                <a:effectLst/>
              </a:rPr>
              <a:t>mobile</a:t>
            </a:r>
            <a:r>
              <a:rPr lang="en-US" b="0" i="0" dirty="0">
                <a:solidFill>
                  <a:schemeClr val="tx1"/>
                </a:solidFill>
                <a:effectLst/>
              </a:rPr>
              <a:t>, </a:t>
            </a:r>
            <a:r>
              <a:rPr lang="en-US" b="0" i="0" u="none" strike="noStrike" dirty="0">
                <a:solidFill>
                  <a:schemeClr val="tx1"/>
                </a:solidFill>
                <a:effectLst/>
              </a:rPr>
              <a:t>web</a:t>
            </a:r>
            <a:r>
              <a:rPr lang="en-US" b="0" i="0" dirty="0">
                <a:solidFill>
                  <a:schemeClr val="tx1"/>
                </a:solidFill>
                <a:effectLst/>
              </a:rPr>
              <a:t>, and </a:t>
            </a:r>
            <a:r>
              <a:rPr lang="en-US" b="0" i="0" u="none" strike="noStrike" dirty="0">
                <a:solidFill>
                  <a:schemeClr val="tx1"/>
                </a:solidFill>
                <a:effectLst/>
              </a:rPr>
              <a:t>console</a:t>
            </a:r>
            <a:r>
              <a:rPr lang="en-US" b="0" i="0" dirty="0">
                <a:solidFill>
                  <a:schemeClr val="tx1"/>
                </a:solidFill>
                <a:effectLst/>
              </a:rPr>
              <a:t> software,</a:t>
            </a:r>
            <a:r>
              <a:rPr lang="en-US" b="0" i="0" baseline="30000" dirty="0">
                <a:solidFill>
                  <a:schemeClr val="tx1"/>
                </a:solidFill>
                <a:effectLst/>
              </a:rPr>
              <a:t> </a:t>
            </a:r>
            <a:r>
              <a:rPr lang="en-US" b="0" i="0" dirty="0">
                <a:solidFill>
                  <a:schemeClr val="tx1"/>
                </a:solidFill>
                <a:effectLst/>
              </a:rPr>
              <a:t>currently developed and maintained by </a:t>
            </a:r>
            <a:r>
              <a:rPr lang="en-US" b="0" i="0" u="none" strike="noStrike" dirty="0">
                <a:solidFill>
                  <a:schemeClr val="tx1"/>
                </a:solidFill>
                <a:effectLst/>
              </a:rPr>
              <a:t>Embarcadero Technologies</a:t>
            </a:r>
            <a:r>
              <a:rPr lang="en-US" b="0" i="0" dirty="0">
                <a:solidFill>
                  <a:schemeClr val="tx1"/>
                </a:solidFill>
                <a:effectLst/>
              </a:rPr>
              <a:t>.</a:t>
            </a:r>
            <a:endParaRPr lang="en-IL" dirty="0">
              <a:solidFill>
                <a:schemeClr val="tx1"/>
              </a:solidFill>
            </a:endParaRPr>
          </a:p>
        </p:txBody>
      </p:sp>
      <p:pic>
        <p:nvPicPr>
          <p:cNvPr id="18" name="Picture 17">
            <a:extLst>
              <a:ext uri="{FF2B5EF4-FFF2-40B4-BE49-F238E27FC236}">
                <a16:creationId xmlns:a16="http://schemas.microsoft.com/office/drawing/2014/main" id="{E376A2D6-7A75-431D-62C1-848ECCCD8A3D}"/>
              </a:ext>
            </a:extLst>
          </p:cNvPr>
          <p:cNvPicPr>
            <a:picLocks noChangeAspect="1"/>
          </p:cNvPicPr>
          <p:nvPr/>
        </p:nvPicPr>
        <p:blipFill>
          <a:blip r:embed="rId2"/>
          <a:stretch>
            <a:fillRect/>
          </a:stretch>
        </p:blipFill>
        <p:spPr>
          <a:xfrm>
            <a:off x="195072" y="2739890"/>
            <a:ext cx="7291578" cy="3981585"/>
          </a:xfrm>
          <a:prstGeom prst="rect">
            <a:avLst/>
          </a:prstGeom>
        </p:spPr>
      </p:pic>
      <p:pic>
        <p:nvPicPr>
          <p:cNvPr id="20" name="Picture 19">
            <a:extLst>
              <a:ext uri="{FF2B5EF4-FFF2-40B4-BE49-F238E27FC236}">
                <a16:creationId xmlns:a16="http://schemas.microsoft.com/office/drawing/2014/main" id="{6901094C-2803-DB4B-C1DE-9C3EF3104233}"/>
              </a:ext>
            </a:extLst>
          </p:cNvPr>
          <p:cNvPicPr>
            <a:picLocks noChangeAspect="1"/>
          </p:cNvPicPr>
          <p:nvPr/>
        </p:nvPicPr>
        <p:blipFill>
          <a:blip r:embed="rId3"/>
          <a:stretch>
            <a:fillRect/>
          </a:stretch>
        </p:blipFill>
        <p:spPr>
          <a:xfrm>
            <a:off x="8688038" y="2687102"/>
            <a:ext cx="1808512" cy="4034373"/>
          </a:xfrm>
          <a:prstGeom prst="rect">
            <a:avLst/>
          </a:prstGeom>
        </p:spPr>
      </p:pic>
    </p:spTree>
    <p:extLst>
      <p:ext uri="{BB962C8B-B14F-4D97-AF65-F5344CB8AC3E}">
        <p14:creationId xmlns:p14="http://schemas.microsoft.com/office/powerpoint/2010/main" val="280542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335158" y="464935"/>
            <a:ext cx="9406372" cy="803380"/>
          </a:xfrm>
        </p:spPr>
        <p:txBody>
          <a:bodyPr>
            <a:normAutofit fontScale="90000"/>
          </a:bodyPr>
          <a:lstStyle/>
          <a:p>
            <a:pPr algn="l"/>
            <a:r>
              <a:rPr lang="en-US" b="0" i="0" dirty="0">
                <a:effectLst/>
                <a:latin typeface="Roboto-Light"/>
              </a:rPr>
              <a:t>Techniques</a:t>
            </a:r>
            <a:br>
              <a:rPr lang="en-US" b="0" i="0" dirty="0">
                <a:solidFill>
                  <a:srgbClr val="39434C"/>
                </a:solidFill>
                <a:effectLst/>
                <a:latin typeface="Roboto-Light"/>
              </a:rPr>
            </a:br>
            <a:endParaRPr lang="en-US" dirty="0"/>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p:txBody>
          <a:bodyPr/>
          <a:lstStyle/>
          <a:p>
            <a:pPr lvl="0"/>
            <a:fld id="{06B786C7-B8F9-4072-AAAA-17258464D730}" type="slidenum">
              <a:rPr lang="en-US" noProof="0" smtClean="0"/>
              <a:pPr lvl="0"/>
              <a:t>9</a:t>
            </a:fld>
            <a:endParaRPr lang="en-US" noProof="0" dirty="0"/>
          </a:p>
        </p:txBody>
      </p:sp>
      <p:graphicFrame>
        <p:nvGraphicFramePr>
          <p:cNvPr id="23" name="Table 23">
            <a:extLst>
              <a:ext uri="{FF2B5EF4-FFF2-40B4-BE49-F238E27FC236}">
                <a16:creationId xmlns:a16="http://schemas.microsoft.com/office/drawing/2014/main" id="{92C4994C-AA7B-80F4-F18C-80695F552B3F}"/>
              </a:ext>
            </a:extLst>
          </p:cNvPr>
          <p:cNvGraphicFramePr>
            <a:graphicFrameLocks noGrp="1"/>
          </p:cNvGraphicFramePr>
          <p:nvPr>
            <p:extLst>
              <p:ext uri="{D42A27DB-BD31-4B8C-83A1-F6EECF244321}">
                <p14:modId xmlns:p14="http://schemas.microsoft.com/office/powerpoint/2010/main" val="599756518"/>
              </p:ext>
            </p:extLst>
          </p:nvPr>
        </p:nvGraphicFramePr>
        <p:xfrm>
          <a:off x="487408" y="1238781"/>
          <a:ext cx="10878584" cy="5547360"/>
        </p:xfrm>
        <a:graphic>
          <a:graphicData uri="http://schemas.openxmlformats.org/drawingml/2006/table">
            <a:tbl>
              <a:tblPr firstRow="1" bandRow="1">
                <a:tableStyleId>{5C22544A-7EE6-4342-B048-85BDC9FD1C3A}</a:tableStyleId>
              </a:tblPr>
              <a:tblGrid>
                <a:gridCol w="5399104">
                  <a:extLst>
                    <a:ext uri="{9D8B030D-6E8A-4147-A177-3AD203B41FA5}">
                      <a16:colId xmlns:a16="http://schemas.microsoft.com/office/drawing/2014/main" val="3945363636"/>
                    </a:ext>
                  </a:extLst>
                </a:gridCol>
                <a:gridCol w="5479480">
                  <a:extLst>
                    <a:ext uri="{9D8B030D-6E8A-4147-A177-3AD203B41FA5}">
                      <a16:colId xmlns:a16="http://schemas.microsoft.com/office/drawing/2014/main" val="1700516823"/>
                    </a:ext>
                  </a:extLst>
                </a:gridCol>
              </a:tblGrid>
              <a:tr h="427107">
                <a:tc>
                  <a:txBody>
                    <a:bodyPr/>
                    <a:lstStyle/>
                    <a:p>
                      <a:r>
                        <a:rPr lang="en-US" sz="2400" dirty="0">
                          <a:solidFill>
                            <a:schemeClr val="bg1"/>
                          </a:solidFill>
                        </a:rPr>
                        <a:t>Name</a:t>
                      </a:r>
                      <a:endParaRPr lang="en-IL" sz="2400" dirty="0">
                        <a:solidFill>
                          <a:schemeClr val="bg1"/>
                        </a:solidFill>
                      </a:endParaRPr>
                    </a:p>
                  </a:txBody>
                  <a:tcPr/>
                </a:tc>
                <a:tc>
                  <a:txBody>
                    <a:bodyPr/>
                    <a:lstStyle/>
                    <a:p>
                      <a:r>
                        <a:rPr lang="en-US" sz="2400" dirty="0">
                          <a:solidFill>
                            <a:schemeClr val="bg1"/>
                          </a:solidFill>
                        </a:rPr>
                        <a:t>Use</a:t>
                      </a:r>
                      <a:endParaRPr lang="en-IL" sz="2400" dirty="0">
                        <a:solidFill>
                          <a:schemeClr val="bg1"/>
                        </a:solidFill>
                      </a:endParaRPr>
                    </a:p>
                  </a:txBody>
                  <a:tcPr/>
                </a:tc>
                <a:extLst>
                  <a:ext uri="{0D108BD9-81ED-4DB2-BD59-A6C34878D82A}">
                    <a16:rowId xmlns:a16="http://schemas.microsoft.com/office/drawing/2014/main" val="2872441953"/>
                  </a:ext>
                </a:extLst>
              </a:tr>
              <a:tr h="654898">
                <a:tc>
                  <a:txBody>
                    <a:bodyPr/>
                    <a:lstStyle/>
                    <a:p>
                      <a:r>
                        <a:rPr lang="en-US" sz="2000" b="0" i="0" u="none" kern="1200" dirty="0">
                          <a:solidFill>
                            <a:schemeClr val="dk1"/>
                          </a:solidFill>
                          <a:effectLst/>
                          <a:latin typeface="+mn-lt"/>
                          <a:ea typeface="+mn-ea"/>
                          <a:cs typeface="+mn-cs"/>
                        </a:rPr>
                        <a:t>Command and Scripting Interpreter</a:t>
                      </a:r>
                      <a:r>
                        <a:rPr lang="en-US" sz="2000" b="0" i="0" kern="1200" dirty="0">
                          <a:solidFill>
                            <a:schemeClr val="dk1"/>
                          </a:solidFill>
                          <a:effectLst/>
                          <a:latin typeface="+mn-lt"/>
                          <a:ea typeface="+mn-ea"/>
                          <a:cs typeface="+mn-cs"/>
                        </a:rPr>
                        <a:t>: </a:t>
                      </a:r>
                      <a:r>
                        <a:rPr lang="en-US" sz="2000" b="0" i="0" u="none" strike="noStrike" kern="1200" dirty="0">
                          <a:solidFill>
                            <a:schemeClr val="dk1"/>
                          </a:solidFill>
                          <a:effectLst/>
                          <a:latin typeface="+mn-lt"/>
                          <a:ea typeface="+mn-ea"/>
                          <a:cs typeface="+mn-cs"/>
                        </a:rPr>
                        <a:t>PowerShell</a:t>
                      </a:r>
                      <a:endParaRPr lang="en-IL" sz="2000" dirty="0"/>
                    </a:p>
                  </a:txBody>
                  <a:tcPr/>
                </a:tc>
                <a:tc>
                  <a:txBody>
                    <a:bodyPr/>
                    <a:lstStyle/>
                    <a:p>
                      <a:r>
                        <a:rPr lang="en-US" sz="2000" b="0" i="0" u="none" kern="1200" dirty="0">
                          <a:solidFill>
                            <a:schemeClr val="dk1"/>
                          </a:solidFill>
                          <a:effectLst/>
                          <a:latin typeface="+mn-lt"/>
                          <a:ea typeface="+mn-ea"/>
                          <a:cs typeface="+mn-cs"/>
                        </a:rPr>
                        <a:t>Nomadic Octopus </a:t>
                      </a:r>
                      <a:r>
                        <a:rPr lang="en-US" sz="2000" b="0" i="0" kern="1200" dirty="0">
                          <a:solidFill>
                            <a:schemeClr val="dk1"/>
                          </a:solidFill>
                          <a:effectLst/>
                          <a:latin typeface="+mn-lt"/>
                          <a:ea typeface="+mn-ea"/>
                          <a:cs typeface="+mn-cs"/>
                        </a:rPr>
                        <a:t>has used PowerShell for execution</a:t>
                      </a:r>
                      <a:endParaRPr lang="en-IL" sz="2000" dirty="0"/>
                    </a:p>
                  </a:txBody>
                  <a:tcPr/>
                </a:tc>
                <a:extLst>
                  <a:ext uri="{0D108BD9-81ED-4DB2-BD59-A6C34878D82A}">
                    <a16:rowId xmlns:a16="http://schemas.microsoft.com/office/drawing/2014/main" val="3376246252"/>
                  </a:ext>
                </a:extLst>
              </a:tr>
              <a:tr h="654898">
                <a:tc>
                  <a:txBody>
                    <a:bodyPr/>
                    <a:lstStyle/>
                    <a:p>
                      <a:r>
                        <a:rPr lang="en-US" sz="2000" b="0" i="0" u="none" kern="1200" dirty="0">
                          <a:solidFill>
                            <a:schemeClr val="bg1"/>
                          </a:solidFill>
                          <a:effectLst/>
                          <a:latin typeface="+mn-lt"/>
                          <a:ea typeface="+mn-ea"/>
                          <a:cs typeface="+mn-cs"/>
                        </a:rPr>
                        <a:t>Hide Artifacts: </a:t>
                      </a:r>
                      <a:r>
                        <a:rPr lang="en-US" sz="2000" b="0" i="0" u="none" strike="noStrike" kern="1200" dirty="0">
                          <a:solidFill>
                            <a:schemeClr val="bg1"/>
                          </a:solidFill>
                          <a:effectLst/>
                          <a:latin typeface="+mn-lt"/>
                          <a:ea typeface="+mn-ea"/>
                          <a:cs typeface="+mn-cs"/>
                        </a:rPr>
                        <a:t>Hidden Window</a:t>
                      </a:r>
                      <a:endParaRPr lang="en-IL" sz="2000" dirty="0">
                        <a:solidFill>
                          <a:schemeClr val="bg1"/>
                        </a:solidFill>
                      </a:endParaRPr>
                    </a:p>
                  </a:txBody>
                  <a:tcPr/>
                </a:tc>
                <a:tc>
                  <a:txBody>
                    <a:bodyPr/>
                    <a:lstStyle/>
                    <a:p>
                      <a:r>
                        <a:rPr lang="en-US" sz="2000" b="0" i="0" u="none" kern="1200" dirty="0">
                          <a:solidFill>
                            <a:schemeClr val="bg1"/>
                          </a:solidFill>
                          <a:effectLst/>
                          <a:latin typeface="+mn-lt"/>
                          <a:ea typeface="+mn-ea"/>
                          <a:cs typeface="+mn-cs"/>
                        </a:rPr>
                        <a:t>Nomadic Octopus executed PowerShell in a hidden window</a:t>
                      </a:r>
                      <a:endParaRPr lang="en-IL" sz="2000" u="none" dirty="0">
                        <a:solidFill>
                          <a:schemeClr val="bg1"/>
                        </a:solidFill>
                      </a:endParaRPr>
                    </a:p>
                  </a:txBody>
                  <a:tcPr/>
                </a:tc>
                <a:extLst>
                  <a:ext uri="{0D108BD9-81ED-4DB2-BD59-A6C34878D82A}">
                    <a16:rowId xmlns:a16="http://schemas.microsoft.com/office/drawing/2014/main" val="1218899086"/>
                  </a:ext>
                </a:extLst>
              </a:tr>
              <a:tr h="654898">
                <a:tc>
                  <a:txBody>
                    <a:bodyPr/>
                    <a:lstStyle/>
                    <a:p>
                      <a:r>
                        <a:rPr lang="en-US" sz="2000" b="0" i="0" u="none" kern="1200" dirty="0">
                          <a:solidFill>
                            <a:schemeClr val="bg1"/>
                          </a:solidFill>
                          <a:effectLst/>
                          <a:latin typeface="+mn-lt"/>
                          <a:ea typeface="+mn-ea"/>
                          <a:cs typeface="+mn-cs"/>
                        </a:rPr>
                        <a:t>Ingress Tool Transfer</a:t>
                      </a:r>
                      <a:endParaRPr lang="en-IL" sz="2000" u="none" dirty="0">
                        <a:solidFill>
                          <a:schemeClr val="bg1"/>
                        </a:solidFill>
                      </a:endParaRPr>
                    </a:p>
                  </a:txBody>
                  <a:tcPr/>
                </a:tc>
                <a:tc>
                  <a:txBody>
                    <a:bodyPr/>
                    <a:lstStyle/>
                    <a:p>
                      <a:r>
                        <a:rPr lang="en-US" sz="2000" b="0" i="0" u="none" kern="1200" dirty="0">
                          <a:solidFill>
                            <a:schemeClr val="bg1"/>
                          </a:solidFill>
                          <a:effectLst/>
                          <a:latin typeface="+mn-lt"/>
                          <a:ea typeface="+mn-ea"/>
                          <a:cs typeface="+mn-cs"/>
                        </a:rPr>
                        <a:t>Nomadic Octopus </a:t>
                      </a:r>
                      <a:r>
                        <a:rPr lang="en-US" sz="2000" b="0" i="0" kern="1200" dirty="0">
                          <a:solidFill>
                            <a:schemeClr val="bg1"/>
                          </a:solidFill>
                          <a:effectLst/>
                          <a:latin typeface="+mn-lt"/>
                          <a:ea typeface="+mn-ea"/>
                          <a:cs typeface="+mn-cs"/>
                        </a:rPr>
                        <a:t>has used malicious macros to download additional files to the victim's machine.</a:t>
                      </a:r>
                      <a:endParaRPr lang="en-IL" sz="2000" dirty="0">
                        <a:solidFill>
                          <a:schemeClr val="bg1"/>
                        </a:solidFill>
                      </a:endParaRPr>
                    </a:p>
                  </a:txBody>
                  <a:tcPr/>
                </a:tc>
                <a:extLst>
                  <a:ext uri="{0D108BD9-81ED-4DB2-BD59-A6C34878D82A}">
                    <a16:rowId xmlns:a16="http://schemas.microsoft.com/office/drawing/2014/main" val="4269573564"/>
                  </a:ext>
                </a:extLst>
              </a:tr>
              <a:tr h="654898">
                <a:tc>
                  <a:txBody>
                    <a:bodyPr/>
                    <a:lstStyle/>
                    <a:p>
                      <a:pPr algn="l"/>
                      <a:r>
                        <a:rPr lang="en-US" sz="2000" b="0" i="0" u="none" strike="noStrike" kern="1200" dirty="0">
                          <a:solidFill>
                            <a:schemeClr val="bg1"/>
                          </a:solidFill>
                          <a:effectLst/>
                          <a:latin typeface="+mn-lt"/>
                          <a:ea typeface="+mn-ea"/>
                          <a:cs typeface="+mn-cs"/>
                        </a:rPr>
                        <a:t>Phishing: </a:t>
                      </a:r>
                      <a:r>
                        <a:rPr lang="en-US" sz="2000" b="0" i="0" u="none" strike="noStrike" kern="1200" dirty="0" err="1">
                          <a:solidFill>
                            <a:schemeClr val="bg1"/>
                          </a:solidFill>
                          <a:effectLst/>
                          <a:latin typeface="+mn-lt"/>
                          <a:ea typeface="+mn-ea"/>
                          <a:cs typeface="+mn-cs"/>
                        </a:rPr>
                        <a:t>Spearphishing</a:t>
                      </a:r>
                      <a:r>
                        <a:rPr lang="en-US" sz="2000" b="0" i="0" u="none" strike="noStrike" kern="1200" dirty="0">
                          <a:solidFill>
                            <a:schemeClr val="bg1"/>
                          </a:solidFill>
                          <a:effectLst/>
                          <a:latin typeface="+mn-lt"/>
                          <a:ea typeface="+mn-ea"/>
                          <a:cs typeface="+mn-cs"/>
                        </a:rPr>
                        <a:t> Attachment</a:t>
                      </a:r>
                      <a:endParaRPr lang="en-IL" sz="2000" u="none" dirty="0">
                        <a:solidFill>
                          <a:schemeClr val="bg1"/>
                        </a:solidFill>
                      </a:endParaRPr>
                    </a:p>
                  </a:txBody>
                  <a:tcPr/>
                </a:tc>
                <a:tc>
                  <a:txBody>
                    <a:bodyPr/>
                    <a:lstStyle/>
                    <a:p>
                      <a:r>
                        <a:rPr lang="en-US" sz="2000" b="0" i="0" kern="1200" dirty="0">
                          <a:solidFill>
                            <a:schemeClr val="bg1"/>
                          </a:solidFill>
                          <a:effectLst/>
                          <a:latin typeface="+mn-lt"/>
                          <a:ea typeface="+mn-ea"/>
                          <a:cs typeface="+mn-cs"/>
                        </a:rPr>
                        <a:t> has targeted victims with </a:t>
                      </a:r>
                      <a:r>
                        <a:rPr lang="en-US" sz="2000" b="0" i="0" kern="1200" dirty="0" err="1">
                          <a:solidFill>
                            <a:schemeClr val="bg1"/>
                          </a:solidFill>
                          <a:effectLst/>
                          <a:latin typeface="+mn-lt"/>
                          <a:ea typeface="+mn-ea"/>
                          <a:cs typeface="+mn-cs"/>
                        </a:rPr>
                        <a:t>spearphishing</a:t>
                      </a:r>
                      <a:r>
                        <a:rPr lang="en-US" sz="2000" b="0" i="0" kern="1200" dirty="0">
                          <a:solidFill>
                            <a:schemeClr val="bg1"/>
                          </a:solidFill>
                          <a:effectLst/>
                          <a:latin typeface="+mn-lt"/>
                          <a:ea typeface="+mn-ea"/>
                          <a:cs typeface="+mn-cs"/>
                        </a:rPr>
                        <a:t> emails containing malicious attachments</a:t>
                      </a:r>
                      <a:endParaRPr lang="en-IL" sz="2000" dirty="0">
                        <a:solidFill>
                          <a:schemeClr val="bg1"/>
                        </a:solidFill>
                      </a:endParaRPr>
                    </a:p>
                  </a:txBody>
                  <a:tcPr/>
                </a:tc>
                <a:extLst>
                  <a:ext uri="{0D108BD9-81ED-4DB2-BD59-A6C34878D82A}">
                    <a16:rowId xmlns:a16="http://schemas.microsoft.com/office/drawing/2014/main" val="1741480657"/>
                  </a:ext>
                </a:extLst>
              </a:tr>
              <a:tr h="939636">
                <a:tc>
                  <a:txBody>
                    <a:bodyPr/>
                    <a:lstStyle/>
                    <a:p>
                      <a:r>
                        <a:rPr lang="en-US" sz="2000" b="0" i="0" u="none" kern="1200" dirty="0">
                          <a:solidFill>
                            <a:schemeClr val="bg1"/>
                          </a:solidFill>
                          <a:effectLst/>
                          <a:latin typeface="+mn-lt"/>
                          <a:ea typeface="+mn-ea"/>
                          <a:cs typeface="+mn-cs"/>
                        </a:rPr>
                        <a:t>User Execution: </a:t>
                      </a:r>
                      <a:r>
                        <a:rPr lang="en-US" sz="2000" b="0" i="0" u="none" strike="noStrike" kern="1200" dirty="0">
                          <a:solidFill>
                            <a:schemeClr val="bg1"/>
                          </a:solidFill>
                          <a:effectLst/>
                          <a:latin typeface="+mn-lt"/>
                          <a:ea typeface="+mn-ea"/>
                          <a:cs typeface="+mn-cs"/>
                        </a:rPr>
                        <a:t>Malicious File</a:t>
                      </a:r>
                      <a:endParaRPr lang="en-IL" sz="2000" dirty="0">
                        <a:solidFill>
                          <a:schemeClr val="bg1"/>
                        </a:solidFill>
                      </a:endParaRPr>
                    </a:p>
                  </a:txBody>
                  <a:tcPr/>
                </a:tc>
                <a:tc>
                  <a:txBody>
                    <a:bodyPr/>
                    <a:lstStyle/>
                    <a:p>
                      <a:r>
                        <a:rPr lang="en-US" sz="2000" b="0" i="0" u="none" kern="1200" dirty="0">
                          <a:solidFill>
                            <a:schemeClr val="bg1"/>
                          </a:solidFill>
                          <a:effectLst/>
                          <a:latin typeface="+mn-lt"/>
                          <a:ea typeface="+mn-ea"/>
                          <a:cs typeface="+mn-cs"/>
                        </a:rPr>
                        <a:t>Nomadic Octopus </a:t>
                      </a:r>
                      <a:r>
                        <a:rPr lang="en-US" sz="2000" b="0" i="0" kern="1200" dirty="0">
                          <a:solidFill>
                            <a:schemeClr val="bg1"/>
                          </a:solidFill>
                          <a:effectLst/>
                          <a:latin typeface="+mn-lt"/>
                          <a:ea typeface="+mn-ea"/>
                          <a:cs typeface="+mn-cs"/>
                        </a:rPr>
                        <a:t>as attempted to lure victims into clicking on malicious attachments within </a:t>
                      </a:r>
                      <a:r>
                        <a:rPr lang="en-US" sz="2000" b="0" i="0" kern="1200" dirty="0" err="1">
                          <a:solidFill>
                            <a:schemeClr val="bg1"/>
                          </a:solidFill>
                          <a:effectLst/>
                          <a:latin typeface="+mn-lt"/>
                          <a:ea typeface="+mn-ea"/>
                          <a:cs typeface="+mn-cs"/>
                        </a:rPr>
                        <a:t>spearphishing</a:t>
                      </a:r>
                      <a:r>
                        <a:rPr lang="en-US" sz="2000" b="0" i="0" kern="1200" dirty="0">
                          <a:solidFill>
                            <a:schemeClr val="bg1"/>
                          </a:solidFill>
                          <a:effectLst/>
                          <a:latin typeface="+mn-lt"/>
                          <a:ea typeface="+mn-ea"/>
                          <a:cs typeface="+mn-cs"/>
                        </a:rPr>
                        <a:t> emails</a:t>
                      </a:r>
                      <a:endParaRPr lang="en-IL" sz="2000" dirty="0">
                        <a:solidFill>
                          <a:schemeClr val="bg1"/>
                        </a:solidFill>
                      </a:endParaRPr>
                    </a:p>
                  </a:txBody>
                  <a:tcPr/>
                </a:tc>
                <a:extLst>
                  <a:ext uri="{0D108BD9-81ED-4DB2-BD59-A6C34878D82A}">
                    <a16:rowId xmlns:a16="http://schemas.microsoft.com/office/drawing/2014/main" val="2746403316"/>
                  </a:ext>
                </a:extLst>
              </a:tr>
              <a:tr h="597950">
                <a:tc>
                  <a:txBody>
                    <a:bodyPr/>
                    <a:lstStyle/>
                    <a:p>
                      <a:r>
                        <a:rPr lang="en-US" sz="1800" b="0" i="0" u="none" kern="1200" dirty="0">
                          <a:solidFill>
                            <a:schemeClr val="dk1"/>
                          </a:solidFill>
                          <a:effectLst/>
                          <a:latin typeface="+mn-lt"/>
                          <a:ea typeface="+mn-ea"/>
                          <a:cs typeface="+mn-cs"/>
                        </a:rPr>
                        <a:t>Command and Scripting Interpreter: </a:t>
                      </a:r>
                      <a:r>
                        <a:rPr lang="en-US" sz="1800" b="0" i="0" u="none" strike="noStrike" kern="1200" dirty="0">
                          <a:solidFill>
                            <a:schemeClr val="dk1"/>
                          </a:solidFill>
                          <a:effectLst/>
                          <a:latin typeface="+mn-lt"/>
                          <a:ea typeface="+mn-ea"/>
                          <a:cs typeface="+mn-cs"/>
                        </a:rPr>
                        <a:t>Windows Command Shell</a:t>
                      </a:r>
                      <a:endParaRPr lang="en-IL" dirty="0"/>
                    </a:p>
                  </a:txBody>
                  <a:tcPr/>
                </a:tc>
                <a:tc>
                  <a:txBody>
                    <a:bodyPr/>
                    <a:lstStyle/>
                    <a:p>
                      <a:r>
                        <a:rPr lang="en-US" sz="1800" b="0" i="0" u="none" kern="1200" dirty="0">
                          <a:solidFill>
                            <a:schemeClr val="dk1"/>
                          </a:solidFill>
                          <a:effectLst/>
                          <a:latin typeface="+mn-lt"/>
                          <a:ea typeface="+mn-ea"/>
                          <a:cs typeface="+mn-cs"/>
                        </a:rPr>
                        <a:t>Nomadic Octopus </a:t>
                      </a:r>
                      <a:r>
                        <a:rPr lang="en-US" sz="1800" b="0" i="0" kern="1200" dirty="0">
                          <a:solidFill>
                            <a:schemeClr val="dk1"/>
                          </a:solidFill>
                          <a:effectLst/>
                          <a:latin typeface="+mn-lt"/>
                          <a:ea typeface="+mn-ea"/>
                          <a:cs typeface="+mn-cs"/>
                        </a:rPr>
                        <a:t>used </a:t>
                      </a:r>
                      <a:r>
                        <a:rPr lang="en-US" dirty="0"/>
                        <a:t>cmd.exe /c</a:t>
                      </a:r>
                      <a:r>
                        <a:rPr lang="en-US" sz="1800" b="0" i="0" kern="1200" dirty="0">
                          <a:solidFill>
                            <a:schemeClr val="dk1"/>
                          </a:solidFill>
                          <a:effectLst/>
                          <a:latin typeface="+mn-lt"/>
                          <a:ea typeface="+mn-ea"/>
                          <a:cs typeface="+mn-cs"/>
                        </a:rPr>
                        <a:t> within a malicious macro</a:t>
                      </a:r>
                      <a:endParaRPr lang="en-IL" dirty="0"/>
                    </a:p>
                  </a:txBody>
                  <a:tcPr/>
                </a:tc>
                <a:extLst>
                  <a:ext uri="{0D108BD9-81ED-4DB2-BD59-A6C34878D82A}">
                    <a16:rowId xmlns:a16="http://schemas.microsoft.com/office/drawing/2014/main" val="3010207810"/>
                  </a:ext>
                </a:extLst>
              </a:tr>
              <a:tr h="597950">
                <a:tc>
                  <a:txBody>
                    <a:bodyPr/>
                    <a:lstStyle/>
                    <a:p>
                      <a:r>
                        <a:rPr lang="en-US" sz="1800" b="0" i="0" u="none" kern="1200" dirty="0">
                          <a:solidFill>
                            <a:schemeClr val="dk1"/>
                          </a:solidFill>
                          <a:effectLst/>
                          <a:latin typeface="+mn-lt"/>
                          <a:ea typeface="+mn-ea"/>
                          <a:cs typeface="+mn-cs"/>
                        </a:rPr>
                        <a:t>Masquerading</a:t>
                      </a:r>
                      <a:endParaRPr lang="en-IL" u="none" dirty="0"/>
                    </a:p>
                  </a:txBody>
                  <a:tcPr/>
                </a:tc>
                <a:tc>
                  <a:txBody>
                    <a:bodyPr/>
                    <a:lstStyle/>
                    <a:p>
                      <a:r>
                        <a:rPr lang="en-US" sz="1800" b="0" i="0" u="none" kern="1200" dirty="0">
                          <a:solidFill>
                            <a:schemeClr val="dk1"/>
                          </a:solidFill>
                          <a:effectLst/>
                          <a:latin typeface="+mn-lt"/>
                          <a:ea typeface="+mn-ea"/>
                          <a:cs typeface="+mn-cs"/>
                        </a:rPr>
                        <a:t>Nomadic Octopus </a:t>
                      </a:r>
                      <a:r>
                        <a:rPr lang="en-US" sz="1800" b="0" i="0" kern="1200" dirty="0">
                          <a:solidFill>
                            <a:schemeClr val="dk1"/>
                          </a:solidFill>
                          <a:effectLst/>
                          <a:latin typeface="+mn-lt"/>
                          <a:ea typeface="+mn-ea"/>
                          <a:cs typeface="+mn-cs"/>
                        </a:rPr>
                        <a:t>attempted to make </a:t>
                      </a:r>
                      <a:r>
                        <a:rPr lang="en-US" sz="1800" b="0" i="0" u="none" strike="noStrike" kern="1200" dirty="0">
                          <a:solidFill>
                            <a:schemeClr val="dk1"/>
                          </a:solidFill>
                          <a:effectLst/>
                          <a:latin typeface="+mn-lt"/>
                          <a:ea typeface="+mn-ea"/>
                          <a:cs typeface="+mn-cs"/>
                        </a:rPr>
                        <a:t>Octopus</a:t>
                      </a:r>
                      <a:r>
                        <a:rPr lang="en-US" sz="1800" b="0" i="0" kern="1200" dirty="0">
                          <a:solidFill>
                            <a:schemeClr val="dk1"/>
                          </a:solidFill>
                          <a:effectLst/>
                          <a:latin typeface="+mn-lt"/>
                          <a:ea typeface="+mn-ea"/>
                          <a:cs typeface="+mn-cs"/>
                        </a:rPr>
                        <a:t> appear as a Telegram Messenger with a Russian interface</a:t>
                      </a:r>
                      <a:endParaRPr lang="en-IL" dirty="0"/>
                    </a:p>
                  </a:txBody>
                  <a:tcPr/>
                </a:tc>
                <a:extLst>
                  <a:ext uri="{0D108BD9-81ED-4DB2-BD59-A6C34878D82A}">
                    <a16:rowId xmlns:a16="http://schemas.microsoft.com/office/drawing/2014/main" val="1067819664"/>
                  </a:ext>
                </a:extLst>
              </a:tr>
            </a:tbl>
          </a:graphicData>
        </a:graphic>
      </p:graphicFrame>
    </p:spTree>
    <p:extLst>
      <p:ext uri="{BB962C8B-B14F-4D97-AF65-F5344CB8AC3E}">
        <p14:creationId xmlns:p14="http://schemas.microsoft.com/office/powerpoint/2010/main" val="338249949"/>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TM04033923[[fn=Depth]]</Template>
  <TotalTime>141</TotalTime>
  <Words>659</Words>
  <Application>Microsoft Office PowerPoint</Application>
  <PresentationFormat>Panorámica</PresentationFormat>
  <Paragraphs>60</Paragraphs>
  <Slides>11</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Avenir Next LT Pro</vt:lpstr>
      <vt:lpstr>Calibri</vt:lpstr>
      <vt:lpstr>Corbel</vt:lpstr>
      <vt:lpstr>Roboto-Light</vt:lpstr>
      <vt:lpstr>Roboto-Regular</vt:lpstr>
      <vt:lpstr>Depth</vt:lpstr>
      <vt:lpstr>Nomadic Octopus ID: G0133</vt:lpstr>
      <vt:lpstr>Who They Are?</vt:lpstr>
      <vt:lpstr>Cyber Espionage</vt:lpstr>
      <vt:lpstr>Goal or Targets </vt:lpstr>
      <vt:lpstr>How it happened?</vt:lpstr>
      <vt:lpstr>Discovery: Spearphishing email </vt:lpstr>
      <vt:lpstr>Malicious Macro</vt:lpstr>
      <vt:lpstr>The malware: Delphi</vt:lpstr>
      <vt:lpstr>Techniques </vt:lpstr>
      <vt:lpstr>Masquerading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Nomadic Octopus ID: G0133</dc:title>
  <dc:creator>aaron eskenazi</dc:creator>
  <cp:lastModifiedBy>Admin</cp:lastModifiedBy>
  <cp:revision>2</cp:revision>
  <dcterms:created xsi:type="dcterms:W3CDTF">2023-03-11T13:30:51Z</dcterms:created>
  <dcterms:modified xsi:type="dcterms:W3CDTF">2023-05-29T10:03:52Z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