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entestlab.blog/2017/04/04/dll-injection/" TargetMode="External"/><Relationship Id="rId3" Type="http://schemas.openxmlformats.org/officeDocument/2006/relationships/hyperlink" Target="https://pentestlab.blog/2017/04/04/dll-injectio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7ba41c9d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7ba41c9d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7ba41c9d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7ba41c9d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7ba41c9d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7ba41c9d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7ba41c9d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7ba41c9d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s">
                <a:solidFill>
                  <a:schemeClr val="dk1"/>
                </a:solidFill>
              </a:rPr>
              <a:t>What is DLL injection? DLL injection is a technique that is often used for Trojans. The pen-testing industry blog</a:t>
            </a:r>
            <a:r>
              <a:rPr i="1" lang="es">
                <a:solidFill>
                  <a:schemeClr val="dk1"/>
                </a:solidFill>
                <a:uFill>
                  <a:noFill/>
                </a:uFill>
                <a:hlinkClick r:id="rId2">
                  <a:extLst>
                    <a:ext uri="{A12FA001-AC4F-418D-AE19-62706E023703}">
                      <ahyp:hlinkClr val="tx"/>
                    </a:ext>
                  </a:extLst>
                </a:hlinkClick>
              </a:rPr>
              <a:t> </a:t>
            </a:r>
            <a:r>
              <a:rPr i="1" lang="es" u="sng">
                <a:solidFill>
                  <a:schemeClr val="hlink"/>
                </a:solidFill>
                <a:hlinkClick r:id="rId3"/>
              </a:rPr>
              <a:t>Penetration Testing Lab</a:t>
            </a:r>
            <a:r>
              <a:rPr i="1" lang="es">
                <a:solidFill>
                  <a:schemeClr val="dk1"/>
                </a:solidFill>
              </a:rPr>
              <a:t> noted that DLL injection enables an intruder to run whatever script they want within another process’s address space. In the event that the process involved has heightened privileges, the nefarious party might be able to run sinister code within a DLL file that would further increase their privileges and, in turn, allow them to inflict widespread damage.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7ba41c9d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7ba41c9d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7ba41c9d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7ba41c9d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7ba41c9d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7ba41c9d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7ba41c9d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7ba41c9d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hyperlink" Target="https://symantec-enterprise-blogs.security.com/sites/default/files/2018-04/Orangeworm%20IOCs.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ORANGEWORM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Who are they?</a:t>
            </a:r>
            <a:endParaRPr/>
          </a:p>
        </p:txBody>
      </p:sp>
      <p:sp>
        <p:nvSpPr>
          <p:cNvPr id="78" name="Google Shape;78;p14"/>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200"/>
              <a:t>C</a:t>
            </a:r>
            <a:r>
              <a:rPr lang="es" sz="2200"/>
              <a:t>ybercrime alliance that was going after organizations within healthcare and similar fields</a:t>
            </a:r>
            <a:endParaRPr sz="2200"/>
          </a:p>
          <a:p>
            <a:pPr indent="0" lvl="0" marL="0" rtl="0" algn="l">
              <a:spcBef>
                <a:spcPts val="0"/>
              </a:spcBef>
              <a:spcAft>
                <a:spcPts val="0"/>
              </a:spcAft>
              <a:buNone/>
            </a:pPr>
            <a:r>
              <a:rPr lang="es" sz="2200"/>
              <a:t>No hallmarks of a nation-state actor</a:t>
            </a:r>
            <a:endParaRPr sz="2200"/>
          </a:p>
          <a:p>
            <a:pPr indent="0" lvl="0" marL="0" rtl="0" algn="l">
              <a:spcBef>
                <a:spcPts val="0"/>
              </a:spcBef>
              <a:spcAft>
                <a:spcPts val="0"/>
              </a:spcAft>
              <a:buNone/>
            </a:pPr>
            <a:r>
              <a:rPr lang="es" sz="2200"/>
              <a:t>Likely the work of an individual or a small group of individuals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What they do?</a:t>
            </a:r>
            <a:endParaRPr/>
          </a:p>
        </p:txBody>
      </p:sp>
      <p:sp>
        <p:nvSpPr>
          <p:cNvPr id="84" name="Google Shape;84;p15"/>
          <p:cNvSpPr txBox="1"/>
          <p:nvPr>
            <p:ph idx="1" type="subTitle"/>
          </p:nvPr>
        </p:nvSpPr>
        <p:spPr>
          <a:xfrm>
            <a:off x="2390275" y="2808525"/>
            <a:ext cx="6331500" cy="1671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s"/>
              <a:t>CORPORATE ESPIONAGE</a:t>
            </a:r>
            <a:endParaRPr b="1"/>
          </a:p>
          <a:p>
            <a:pPr indent="-342900" lvl="0" marL="457200" rtl="0" algn="l">
              <a:spcBef>
                <a:spcPts val="0"/>
              </a:spcBef>
              <a:spcAft>
                <a:spcPts val="0"/>
              </a:spcAft>
              <a:buSzPts val="1800"/>
              <a:buChar char="●"/>
            </a:pPr>
            <a:r>
              <a:rPr lang="es"/>
              <a:t>United States, Europe, and Asia</a:t>
            </a:r>
            <a:endParaRPr/>
          </a:p>
          <a:p>
            <a:pPr indent="-342900" lvl="0" marL="457200" rtl="0" algn="l">
              <a:spcBef>
                <a:spcPts val="0"/>
              </a:spcBef>
              <a:spcAft>
                <a:spcPts val="0"/>
              </a:spcAft>
              <a:buSzPts val="1800"/>
              <a:buChar char="●"/>
            </a:pPr>
            <a:r>
              <a:rPr b="1" lang="es"/>
              <a:t>H</a:t>
            </a:r>
            <a:r>
              <a:rPr b="1" lang="es"/>
              <a:t>ealthcare </a:t>
            </a:r>
            <a:r>
              <a:rPr lang="es"/>
              <a:t>sector and related industries</a:t>
            </a:r>
            <a:endParaRPr/>
          </a:p>
          <a:p>
            <a:pPr indent="-342900" lvl="0" marL="457200" rtl="0" algn="l">
              <a:spcBef>
                <a:spcPts val="0"/>
              </a:spcBef>
              <a:spcAft>
                <a:spcPts val="0"/>
              </a:spcAft>
              <a:buSzPts val="1800"/>
              <a:buChar char="●"/>
            </a:pPr>
            <a:r>
              <a:rPr lang="es"/>
              <a:t>Since 2015</a:t>
            </a:r>
            <a:endParaRPr/>
          </a:p>
        </p:txBody>
      </p:sp>
      <p:pic>
        <p:nvPicPr>
          <p:cNvPr id="85" name="Google Shape;85;p15"/>
          <p:cNvPicPr preferRelativeResize="0"/>
          <p:nvPr/>
        </p:nvPicPr>
        <p:blipFill rotWithShape="1">
          <a:blip r:embed="rId3">
            <a:alphaModFix/>
          </a:blip>
          <a:srcRect b="9332" l="24351" r="22813" t="7417"/>
          <a:stretch/>
        </p:blipFill>
        <p:spPr>
          <a:xfrm>
            <a:off x="6359975" y="912000"/>
            <a:ext cx="2702375" cy="297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How they do it?</a:t>
            </a:r>
            <a:endParaRPr/>
          </a:p>
        </p:txBody>
      </p:sp>
      <p:sp>
        <p:nvSpPr>
          <p:cNvPr id="91" name="Google Shape;91;p16"/>
          <p:cNvSpPr txBox="1"/>
          <p:nvPr>
            <p:ph idx="1" type="subTitle"/>
          </p:nvPr>
        </p:nvSpPr>
        <p:spPr>
          <a:xfrm>
            <a:off x="2390275" y="2253350"/>
            <a:ext cx="6331500" cy="2226600"/>
          </a:xfrm>
          <a:prstGeom prst="rect">
            <a:avLst/>
          </a:prstGeom>
        </p:spPr>
        <p:txBody>
          <a:bodyPr anchorCtr="0" anchor="b" bIns="91425" lIns="91425" spcFirstLastPara="1" rIns="91425" wrap="square" tIns="91425">
            <a:normAutofit/>
          </a:bodyPr>
          <a:lstStyle/>
          <a:p>
            <a:pPr indent="-342900" lvl="0" marL="457200" rtl="0" algn="l">
              <a:spcBef>
                <a:spcPts val="0"/>
              </a:spcBef>
              <a:spcAft>
                <a:spcPts val="0"/>
              </a:spcAft>
              <a:buSzPts val="1800"/>
              <a:buChar char="●"/>
            </a:pPr>
            <a:r>
              <a:rPr lang="es"/>
              <a:t>I</a:t>
            </a:r>
            <a:r>
              <a:rPr lang="es"/>
              <a:t>nstalling a custom backdoor called Trojan.Kwampirs within large international corporations.</a:t>
            </a:r>
            <a:endParaRPr/>
          </a:p>
          <a:p>
            <a:pPr indent="-342900" lvl="0" marL="457200" rtl="0" algn="l">
              <a:spcBef>
                <a:spcPts val="0"/>
              </a:spcBef>
              <a:spcAft>
                <a:spcPts val="0"/>
              </a:spcAft>
              <a:buSzPts val="1800"/>
              <a:buChar char="●"/>
            </a:pPr>
            <a:r>
              <a:rPr lang="es"/>
              <a:t>Choose its targets carefully and deliberately, conducting a good amount of planning before launching an attack.</a:t>
            </a:r>
            <a:endParaRPr/>
          </a:p>
          <a:p>
            <a:pPr indent="-342900" lvl="0" marL="457200" rtl="0" algn="l">
              <a:spcBef>
                <a:spcPts val="0"/>
              </a:spcBef>
              <a:spcAft>
                <a:spcPts val="0"/>
              </a:spcAft>
              <a:buSzPts val="1800"/>
              <a:buChar char="●"/>
            </a:pPr>
            <a:r>
              <a:rPr lang="es"/>
              <a:t>Other industries have also been targeted as part of a larger supply-chain attack in order for Orangeworm to get access to their intended victims related to healthcare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How they do it?</a:t>
            </a:r>
            <a:endParaRPr/>
          </a:p>
        </p:txBody>
      </p:sp>
      <p:sp>
        <p:nvSpPr>
          <p:cNvPr id="97" name="Google Shape;97;p17"/>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98" name="Google Shape;98;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62500" lnSpcReduction="10000"/>
          </a:bodyPr>
          <a:lstStyle/>
          <a:p>
            <a:pPr indent="0" lvl="0" marL="0" rtl="0" algn="l">
              <a:spcBef>
                <a:spcPts val="0"/>
              </a:spcBef>
              <a:spcAft>
                <a:spcPts val="0"/>
              </a:spcAft>
              <a:buClr>
                <a:schemeClr val="dk2"/>
              </a:buClr>
              <a:buSzPct val="61111"/>
              <a:buFont typeface="Arial"/>
              <a:buNone/>
            </a:pPr>
            <a:r>
              <a:rPr lang="es"/>
              <a:t>Once Orangeworm has infiltrated a victim’s network, they deploy Trojan.Kwampirs, a backdoor Trojan that provides the attackers with remote access to the compromised computer.</a:t>
            </a:r>
            <a:endParaRPr/>
          </a:p>
          <a:p>
            <a:pPr indent="0" lvl="0" marL="0" rtl="0" algn="l">
              <a:spcBef>
                <a:spcPts val="1200"/>
              </a:spcBef>
              <a:spcAft>
                <a:spcPts val="0"/>
              </a:spcAft>
              <a:buClr>
                <a:schemeClr val="dk2"/>
              </a:buClr>
              <a:buSzPct val="61111"/>
              <a:buFont typeface="Arial"/>
              <a:buNone/>
            </a:pPr>
            <a:r>
              <a:t/>
            </a:r>
            <a:endParaRPr/>
          </a:p>
          <a:p>
            <a:pPr indent="0" lvl="0" marL="0" rtl="0" algn="l">
              <a:spcBef>
                <a:spcPts val="1200"/>
              </a:spcBef>
              <a:spcAft>
                <a:spcPts val="0"/>
              </a:spcAft>
              <a:buClr>
                <a:schemeClr val="dk2"/>
              </a:buClr>
              <a:buSzPct val="61111"/>
              <a:buFont typeface="Arial"/>
              <a:buNone/>
            </a:pPr>
            <a:r>
              <a:rPr lang="es"/>
              <a:t>When executed, Kwampirs decrypts and extracts a copy of its main DLL payload from its resource section. Before writing the payload to disk, it inserts a randomly generated string into the middle of the decrypted payload in an attempt to evade hash-based detections.</a:t>
            </a:r>
            <a:endParaRPr/>
          </a:p>
          <a:p>
            <a:pPr indent="0" lvl="0" marL="0" rtl="0" algn="l">
              <a:spcBef>
                <a:spcPts val="1200"/>
              </a:spcBef>
              <a:spcAft>
                <a:spcPts val="0"/>
              </a:spcAft>
              <a:buClr>
                <a:schemeClr val="dk2"/>
              </a:buClr>
              <a:buSzPct val="61111"/>
              <a:buFont typeface="Arial"/>
              <a:buNone/>
            </a:pPr>
            <a:r>
              <a:t/>
            </a:r>
            <a:endParaRPr/>
          </a:p>
          <a:p>
            <a:pPr indent="0" lvl="0" marL="0" rtl="0" algn="l">
              <a:spcBef>
                <a:spcPts val="1200"/>
              </a:spcBef>
              <a:spcAft>
                <a:spcPts val="0"/>
              </a:spcAft>
              <a:buClr>
                <a:schemeClr val="dk2"/>
              </a:buClr>
              <a:buSzPct val="61111"/>
              <a:buFont typeface="Arial"/>
              <a:buNone/>
            </a:pPr>
            <a:r>
              <a:rPr lang="es"/>
              <a:t>To ensure persistence, Kwampirs creates a service with the following configuration to ensure that the main payload is loaded into memory upon system reboot</a:t>
            </a:r>
            <a:endParaRPr/>
          </a:p>
          <a:p>
            <a:pPr indent="0" lvl="0" marL="0" rtl="0" algn="l">
              <a:spcBef>
                <a:spcPts val="1200"/>
              </a:spcBef>
              <a:spcAft>
                <a:spcPts val="1200"/>
              </a:spcAft>
              <a:buNone/>
            </a:pPr>
            <a:r>
              <a:t/>
            </a:r>
            <a:endParaRPr/>
          </a:p>
        </p:txBody>
      </p:sp>
      <p:pic>
        <p:nvPicPr>
          <p:cNvPr id="99" name="Google Shape;99;p17"/>
          <p:cNvPicPr preferRelativeResize="0"/>
          <p:nvPr/>
        </p:nvPicPr>
        <p:blipFill rotWithShape="1">
          <a:blip r:embed="rId3">
            <a:alphaModFix/>
          </a:blip>
          <a:srcRect b="3496" l="12193" r="15269" t="3505"/>
          <a:stretch/>
        </p:blipFill>
        <p:spPr>
          <a:xfrm>
            <a:off x="696275" y="2715550"/>
            <a:ext cx="3039699" cy="2037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Once in…</a:t>
            </a:r>
            <a:endParaRPr/>
          </a:p>
        </p:txBody>
      </p:sp>
      <p:sp>
        <p:nvSpPr>
          <p:cNvPr id="105" name="Google Shape;105;p18"/>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06" name="Google Shape;106;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1200"/>
              </a:spcAft>
              <a:buNone/>
            </a:pPr>
            <a:r>
              <a:rPr lang="es"/>
              <a:t>Once Kwampirs is on a computer, the hackers are able to make the malware’s toolset more robust. They can download and run other modules within memory if that is what the attacker wants to do. The additional modules allow the criminal to customize their efforts to the environment of their target so that it is possible for them to accomplish what they want, </a:t>
            </a:r>
            <a:r>
              <a:rPr b="1" lang="es"/>
              <a:t>which is broad information theft.</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Orangeworm is bold</a:t>
            </a:r>
            <a:endParaRPr/>
          </a:p>
        </p:txBody>
      </p:sp>
      <p:sp>
        <p:nvSpPr>
          <p:cNvPr id="112" name="Google Shape;112;p1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Not </a:t>
            </a:r>
            <a:r>
              <a:rPr lang="es"/>
              <a:t>concerned with being discovered</a:t>
            </a:r>
            <a:endParaRPr/>
          </a:p>
        </p:txBody>
      </p:sp>
      <p:sp>
        <p:nvSpPr>
          <p:cNvPr id="113" name="Google Shape;113;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T</a:t>
            </a:r>
            <a:r>
              <a:rPr lang="es"/>
              <a:t>he Trojan used a self-propagation technique leveraging open network shares</a:t>
            </a:r>
            <a:endParaRPr/>
          </a:p>
          <a:p>
            <a:pPr indent="0" lvl="0" marL="0" rtl="0" algn="l">
              <a:spcBef>
                <a:spcPts val="1200"/>
              </a:spcBef>
              <a:spcAft>
                <a:spcPts val="0"/>
              </a:spcAft>
              <a:buNone/>
            </a:pPr>
            <a:r>
              <a:rPr lang="es"/>
              <a:t>Works in environments that have older operating systems running on the servers</a:t>
            </a:r>
            <a:endParaRPr/>
          </a:p>
          <a:p>
            <a:pPr indent="0" lvl="0" marL="0" rtl="0" algn="l">
              <a:spcBef>
                <a:spcPts val="1200"/>
              </a:spcBef>
              <a:spcAft>
                <a:spcPts val="1200"/>
              </a:spcAft>
              <a:buNone/>
            </a:pPr>
            <a:r>
              <a:rPr lang="es"/>
              <a:t>The malware copies itself to other parts of the network, it changes a tiny part of its code in order to steer clear of detection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Risks</a:t>
            </a:r>
            <a:endParaRPr/>
          </a:p>
        </p:txBody>
      </p:sp>
      <p:sp>
        <p:nvSpPr>
          <p:cNvPr id="119" name="Google Shape;119;p20"/>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20" name="Google Shape;120;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s"/>
              <a:t> It has an affinity for the installation software for the control and use of imaging devices, including MRI and X-ray machines and other copier-type imaging devices that take patient or client input of a sensitive nature.</a:t>
            </a:r>
            <a:endParaRPr/>
          </a:p>
          <a:p>
            <a:pPr indent="0" lvl="0" marL="0" rtl="0" algn="l">
              <a:spcBef>
                <a:spcPts val="1200"/>
              </a:spcBef>
              <a:spcAft>
                <a:spcPts val="0"/>
              </a:spcAft>
              <a:buNone/>
            </a:pPr>
            <a:r>
              <a:rPr lang="es"/>
              <a:t>Machines used to assist patients in completing consent forms for required procedures</a:t>
            </a:r>
            <a:endParaRPr/>
          </a:p>
          <a:p>
            <a:pPr indent="0" lvl="0" marL="0" rtl="0" algn="l">
              <a:spcBef>
                <a:spcPts val="1200"/>
              </a:spcBef>
              <a:spcAft>
                <a:spcPts val="0"/>
              </a:spcAft>
              <a:buNone/>
            </a:pPr>
            <a:r>
              <a:rPr lang="es"/>
              <a:t>HIPAA (Health Insurance Portability and Accountability Act)</a:t>
            </a:r>
            <a:endParaRPr/>
          </a:p>
          <a:p>
            <a:pPr indent="0" lvl="0" marL="0" rtl="0" algn="l">
              <a:spcBef>
                <a:spcPts val="1200"/>
              </a:spcBef>
              <a:spcAft>
                <a:spcPts val="1200"/>
              </a:spcAft>
              <a:buNone/>
            </a:pPr>
            <a:r>
              <a:rPr lang="es"/>
              <a:t>Ransomware in 2019</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Protection</a:t>
            </a:r>
            <a:endParaRPr/>
          </a:p>
        </p:txBody>
      </p:sp>
      <p:sp>
        <p:nvSpPr>
          <p:cNvPr id="126" name="Google Shape;126;p21"/>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27" name="Google Shape;127;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Customers with Intelligence Services or WebFilter-enabled products are protected against activity associated with the Orangeworm group.</a:t>
            </a:r>
            <a:endParaRPr/>
          </a:p>
          <a:p>
            <a:pPr indent="0" lvl="0" marL="0" rtl="0" algn="l">
              <a:spcBef>
                <a:spcPts val="1200"/>
              </a:spcBef>
              <a:spcAft>
                <a:spcPts val="1200"/>
              </a:spcAft>
              <a:buNone/>
            </a:pPr>
            <a:r>
              <a:rPr lang="es" u="sng">
                <a:solidFill>
                  <a:schemeClr val="hlink"/>
                </a:solidFill>
                <a:hlinkClick r:id="rId3"/>
              </a:rPr>
              <a:t>IoC: Indicators of Compromise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