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575B7-C950-4025-A986-F9A65181C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OWASP TOP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01BBF-2E73-473A-ACBB-BA1F5BF9E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+mj-lt"/>
              </a:rPr>
              <a:t>A03:2021 –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5A0B7-B8AF-441C-862F-606C5023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3990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E0EBC-2FBA-40AA-B538-F8D1B3C1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9153"/>
            <a:ext cx="10131425" cy="4052047"/>
          </a:xfrm>
        </p:spPr>
        <p:txBody>
          <a:bodyPr>
            <a:normAutofit fontScale="85000" lnSpcReduction="10000"/>
          </a:bodyPr>
          <a:lstStyle/>
          <a:p>
            <a:r>
              <a:rPr lang="en-GB" sz="4000" dirty="0">
                <a:effectLst/>
                <a:latin typeface="+mj-lt"/>
                <a:ea typeface="Arial" panose="020B0604020202020204" pitchFamily="34" charset="0"/>
              </a:rPr>
              <a:t>U</a:t>
            </a:r>
            <a:r>
              <a:rPr lang="ru-RU" sz="4000" dirty="0">
                <a:effectLst/>
                <a:latin typeface="+mj-lt"/>
                <a:ea typeface="Arial" panose="020B0604020202020204" pitchFamily="34" charset="0"/>
              </a:rPr>
              <a:t>ser input is not properly sanitized or validated, allowing an attacker to inject malicious code into an application.</a:t>
            </a:r>
            <a:endParaRPr lang="en-GB" sz="4000" dirty="0">
              <a:effectLst/>
              <a:latin typeface="+mj-lt"/>
              <a:ea typeface="Arial" panose="020B0604020202020204" pitchFamily="34" charset="0"/>
            </a:endParaRPr>
          </a:p>
          <a:p>
            <a:r>
              <a:rPr lang="ru-RU" sz="4000" dirty="0">
                <a:effectLst/>
                <a:latin typeface="+mj-lt"/>
                <a:ea typeface="Arial" panose="020B0604020202020204" pitchFamily="34" charset="0"/>
              </a:rPr>
              <a:t>Common types of injection attacks include SQL injection</a:t>
            </a:r>
            <a:r>
              <a:rPr lang="en-GB" sz="4000" dirty="0">
                <a:effectLst/>
                <a:latin typeface="+mj-lt"/>
                <a:ea typeface="Arial" panose="020B0604020202020204" pitchFamily="34" charset="0"/>
              </a:rPr>
              <a:t> and command injection.</a:t>
            </a:r>
          </a:p>
          <a:p>
            <a:r>
              <a:rPr lang="en-GB" sz="4000" dirty="0">
                <a:latin typeface="+mj-lt"/>
                <a:ea typeface="Arial" panose="020B0604020202020204" pitchFamily="34" charset="0"/>
              </a:rPr>
              <a:t>C</a:t>
            </a:r>
            <a:r>
              <a:rPr lang="ru-RU" sz="4000" dirty="0">
                <a:effectLst/>
                <a:latin typeface="+mj-lt"/>
                <a:ea typeface="Arial" panose="020B0604020202020204" pitchFamily="34" charset="0"/>
              </a:rPr>
              <a:t>onsequences, such as data theft, data manipulation, and unauthorized access to sensitive information. </a:t>
            </a:r>
            <a:endParaRPr lang="en-GB" sz="40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27F65-5AFD-4ABD-90F9-63448D14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EXAMPLES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E059D-8954-4277-BFFA-E706DE9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</a:pPr>
            <a:r>
              <a:rPr lang="ru-RU" sz="4400" b="1" dirty="0">
                <a:effectLst/>
                <a:latin typeface="+mj-lt"/>
                <a:ea typeface="Arial" panose="020B0604020202020204" pitchFamily="34" charset="0"/>
              </a:rPr>
              <a:t>SQL Injection:</a:t>
            </a:r>
            <a:r>
              <a:rPr lang="en-US" sz="44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4400" dirty="0">
                <a:effectLst/>
                <a:latin typeface="+mj-lt"/>
                <a:ea typeface="Arial" panose="020B0604020202020204" pitchFamily="34" charset="0"/>
              </a:rPr>
              <a:t>Web </a:t>
            </a:r>
            <a:r>
              <a:rPr lang="ru-RU" sz="4400" dirty="0">
                <a:effectLst/>
                <a:latin typeface="+mj-lt"/>
                <a:ea typeface="Arial" panose="020B0604020202020204" pitchFamily="34" charset="0"/>
              </a:rPr>
              <a:t>application </a:t>
            </a:r>
            <a:r>
              <a:rPr lang="en-GB" sz="4400" dirty="0">
                <a:effectLst/>
                <a:latin typeface="+mj-lt"/>
                <a:ea typeface="Arial" panose="020B0604020202020204" pitchFamily="34" charset="0"/>
              </a:rPr>
              <a:t>where the</a:t>
            </a:r>
            <a:r>
              <a:rPr lang="ru-RU" sz="4400" dirty="0">
                <a:effectLst/>
                <a:latin typeface="+mj-lt"/>
                <a:ea typeface="Arial" panose="020B0604020202020204" pitchFamily="34" charset="0"/>
              </a:rPr>
              <a:t> users to search for products by name. </a:t>
            </a:r>
            <a:r>
              <a:rPr lang="en-GB" sz="4400" dirty="0">
                <a:effectLst/>
                <a:latin typeface="+mj-lt"/>
                <a:ea typeface="Arial" panose="020B0604020202020204" pitchFamily="34" charset="0"/>
              </a:rPr>
              <a:t>It </a:t>
            </a:r>
            <a:r>
              <a:rPr lang="ru-RU" sz="4400" dirty="0">
                <a:effectLst/>
                <a:latin typeface="+mj-lt"/>
                <a:ea typeface="Arial" panose="020B0604020202020204" pitchFamily="34" charset="0"/>
              </a:rPr>
              <a:t>does not properly sanitize user input before passing it to the database. An attacker could input the following into the search field:</a:t>
            </a:r>
            <a:r>
              <a:rPr lang="en-US" sz="4400" dirty="0">
                <a:latin typeface="+mj-lt"/>
                <a:ea typeface="Arial" panose="020B0604020202020204" pitchFamily="34" charset="0"/>
              </a:rPr>
              <a:t>  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4400" dirty="0">
                <a:latin typeface="+mj-lt"/>
                <a:ea typeface="Arial" panose="020B0604020202020204" pitchFamily="34" charset="0"/>
              </a:rPr>
              <a:t>                                                          </a:t>
            </a:r>
            <a:r>
              <a:rPr lang="ru-RU" sz="4400" dirty="0">
                <a:effectLst/>
                <a:latin typeface="+mj-lt"/>
                <a:ea typeface="Arial" panose="020B0604020202020204" pitchFamily="34" charset="0"/>
              </a:rPr>
              <a:t>' OR 1=1—</a:t>
            </a:r>
            <a:endParaRPr lang="en-US" sz="4400" dirty="0">
              <a:effectLst/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4400" dirty="0">
                <a:latin typeface="+mj-lt"/>
                <a:ea typeface="Arial" panose="020B0604020202020204" pitchFamily="34" charset="0"/>
              </a:rPr>
              <a:t>A</a:t>
            </a:r>
            <a:r>
              <a:rPr lang="ru-RU" sz="4400" dirty="0">
                <a:effectLst/>
                <a:latin typeface="+mj-lt"/>
                <a:ea typeface="Arial" panose="020B0604020202020204" pitchFamily="34" charset="0"/>
              </a:rPr>
              <a:t> web application that allows users to ping a website to check its availability. </a:t>
            </a:r>
            <a:r>
              <a:rPr lang="en-GB" sz="4400" dirty="0">
                <a:effectLst/>
                <a:latin typeface="+mj-lt"/>
                <a:ea typeface="Arial" panose="020B0604020202020204" pitchFamily="34" charset="0"/>
              </a:rPr>
              <a:t>I</a:t>
            </a:r>
            <a:r>
              <a:rPr lang="ru-RU" sz="4400" dirty="0">
                <a:effectLst/>
                <a:latin typeface="+mj-lt"/>
                <a:ea typeface="Arial" panose="020B0604020202020204" pitchFamily="34" charset="0"/>
              </a:rPr>
              <a:t>t does not properly validate user input before executing the ping command. An attacker could input the following command into the ping field:</a:t>
            </a:r>
            <a:endParaRPr lang="en-US" sz="4400" dirty="0">
              <a:effectLst/>
              <a:latin typeface="+mj-lt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4400" dirty="0">
                <a:latin typeface="+mj-lt"/>
                <a:ea typeface="Arial" panose="020B0604020202020204" pitchFamily="34" charset="0"/>
              </a:rPr>
              <a:t>                                                         </a:t>
            </a:r>
            <a:r>
              <a:rPr lang="ru-RU" sz="4400" dirty="0">
                <a:effectLst/>
                <a:latin typeface="+mj-lt"/>
                <a:ea typeface="Arial" panose="020B0604020202020204" pitchFamily="34" charset="0"/>
              </a:rPr>
              <a:t>127.0.0.1; ls -la</a:t>
            </a:r>
            <a:endParaRPr lang="en-US" sz="4400" dirty="0">
              <a:effectLst/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AC17-67CD-4D2F-A70C-2276DFF3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How to prevent</a:t>
            </a:r>
            <a:r>
              <a:rPr lang="es-ES" sz="6000" b="1" dirty="0"/>
              <a:t>?</a:t>
            </a:r>
            <a:endParaRPr lang="en-U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9DE18-BA5E-47E4-B4FC-2D3A2CAF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effectLst/>
                <a:latin typeface="+mj-lt"/>
              </a:rPr>
              <a:t>Don’t Run System Commands with User-Supplied Input.</a:t>
            </a:r>
          </a:p>
          <a:p>
            <a:pPr marL="0" indent="0" algn="l">
              <a:buNone/>
            </a:pPr>
            <a:r>
              <a:rPr lang="en-US" sz="4400" i="0" dirty="0">
                <a:effectLst/>
                <a:latin typeface="+mj-lt"/>
              </a:rPr>
              <a:t>     </a:t>
            </a:r>
            <a:r>
              <a:rPr lang="en-US" sz="4400" i="0" dirty="0" err="1">
                <a:effectLst/>
                <a:latin typeface="+mj-lt"/>
              </a:rPr>
              <a:t>os.system</a:t>
            </a:r>
            <a:r>
              <a:rPr lang="en-US" sz="4400" i="0" dirty="0">
                <a:effectLst/>
                <a:latin typeface="+mj-lt"/>
              </a:rPr>
              <a:t>(“</a:t>
            </a:r>
            <a:r>
              <a:rPr lang="en-US" sz="4400" i="0" dirty="0" err="1">
                <a:effectLst/>
                <a:latin typeface="+mj-lt"/>
              </a:rPr>
              <a:t>listdir</a:t>
            </a:r>
            <a:r>
              <a:rPr lang="en-US" sz="4400" i="0" dirty="0">
                <a:effectLst/>
                <a:latin typeface="+mj-lt"/>
              </a:rPr>
              <a:t> &lt;directory-path&gt;”)                                       </a:t>
            </a:r>
            <a:r>
              <a:rPr lang="en-US" sz="4400" i="0" dirty="0" err="1">
                <a:effectLst/>
                <a:latin typeface="+mj-lt"/>
                <a:sym typeface="Wingdings" panose="05000000000000000000" pitchFamily="2" charset="2"/>
              </a:rPr>
              <a:t>os.listdir</a:t>
            </a:r>
            <a:r>
              <a:rPr lang="en-US" sz="4400" i="0" dirty="0">
                <a:effectLst/>
                <a:latin typeface="+mj-lt"/>
                <a:sym typeface="Wingdings" panose="05000000000000000000" pitchFamily="2" charset="2"/>
              </a:rPr>
              <a:t>(“&lt;directory-path&gt;”)</a:t>
            </a:r>
            <a:endParaRPr lang="en-US" sz="440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effectLst/>
                <a:latin typeface="+mj-lt"/>
              </a:rPr>
              <a:t>Use Strong Input Validation for Input Passed into Commands.</a:t>
            </a:r>
          </a:p>
          <a:p>
            <a:pPr marL="0" indent="0" algn="l">
              <a:buNone/>
            </a:pPr>
            <a:r>
              <a:rPr lang="en-US" sz="4400" i="0" dirty="0">
                <a:effectLst/>
                <a:latin typeface="+mj-lt"/>
              </a:rPr>
              <a:t>                                                Ls and pwd                                      ^[a-z0–9]{1,10}$ </a:t>
            </a:r>
          </a:p>
          <a:p>
            <a:pPr marL="0" indent="0" algn="l">
              <a:buNone/>
            </a:pPr>
            <a:r>
              <a:rPr lang="en-US" sz="4400" i="0" dirty="0">
                <a:effectLst/>
                <a:latin typeface="+mj-lt"/>
              </a:rPr>
              <a:t>						&amp; | ; $ &gt; &lt; ` \ 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effectLst/>
                <a:latin typeface="+mj-lt"/>
              </a:rPr>
              <a:t>Use the Principle of Least Privilege.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effectLst/>
                <a:latin typeface="+mj-lt"/>
              </a:rPr>
              <a:t>Update and Patch Applications Often.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effectLst/>
                <a:latin typeface="+mj-lt"/>
              </a:rPr>
              <a:t>Continuous Scanning and Penetration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effectLst/>
                <a:latin typeface="+mj-lt"/>
              </a:rPr>
              <a:t>Use Query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effectLst/>
                <a:latin typeface="+mj-lt"/>
              </a:rPr>
              <a:t>Use Web Application Firewall.</a:t>
            </a:r>
          </a:p>
          <a:p>
            <a:endParaRPr lang="en-U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8B467E1-0046-4E85-AA60-8F80A3D8743A}"/>
              </a:ext>
            </a:extLst>
          </p:cNvPr>
          <p:cNvSpPr/>
          <p:nvPr/>
        </p:nvSpPr>
        <p:spPr>
          <a:xfrm>
            <a:off x="5001146" y="2486900"/>
            <a:ext cx="942454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597DF6-5D3A-42DE-A761-C2C532F9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46" y="3096904"/>
            <a:ext cx="94245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35F665-CE21-4D2A-88C5-D0EE09D0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83" y="1881267"/>
            <a:ext cx="8140249" cy="29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3FC14-5240-4953-B07B-683E2B69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study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0DC76-C9D2-4A3B-BA79-2619516E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500" b="0" i="0" dirty="0">
                <a:solidFill>
                  <a:srgbClr val="DBDEE1"/>
                </a:solidFill>
                <a:effectLst/>
                <a:latin typeface="+mj-lt"/>
              </a:rPr>
              <a:t>Equifax Data Breach -2017</a:t>
            </a:r>
          </a:p>
          <a:p>
            <a:r>
              <a:rPr lang="en-US" sz="5500" b="0" i="0" dirty="0">
                <a:solidFill>
                  <a:srgbClr val="DBDEE1"/>
                </a:solidFill>
                <a:effectLst/>
                <a:latin typeface="+mj-lt"/>
              </a:rPr>
              <a:t>Target Data Breach - 2013 </a:t>
            </a:r>
          </a:p>
          <a:p>
            <a:r>
              <a:rPr lang="en-US" sz="5500" b="0" i="0" dirty="0">
                <a:solidFill>
                  <a:srgbClr val="DBDEE1"/>
                </a:solidFill>
                <a:effectLst/>
                <a:latin typeface="+mj-lt"/>
              </a:rPr>
              <a:t>SQL Slammer Worm - 2003</a:t>
            </a:r>
            <a:endParaRPr 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34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8C773D-D672-473F-813E-7E991428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84" y="1975597"/>
            <a:ext cx="9895510" cy="29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4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7F7A7-D9EB-463E-BED6-85A8BA23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3218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b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573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{50027C3C-1F73-4172-AC6C-E5EEDDEA279F}tf03457452</Template>
  <TotalTime>99</TotalTime>
  <Words>263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OWASP TOP 10</vt:lpstr>
      <vt:lpstr>DESCRIPTION</vt:lpstr>
      <vt:lpstr>EXAMPLES</vt:lpstr>
      <vt:lpstr>How to prevent?</vt:lpstr>
      <vt:lpstr>Presentación de PowerPoint</vt:lpstr>
      <vt:lpstr>study cases</vt:lpstr>
      <vt:lpstr>Presentación de PowerPoint</vt:lpstr>
      <vt:lpstr>QUESTIONS?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</dc:title>
  <dc:creator>Admin</dc:creator>
  <cp:lastModifiedBy>Admin</cp:lastModifiedBy>
  <cp:revision>12</cp:revision>
  <dcterms:created xsi:type="dcterms:W3CDTF">2023-04-30T16:48:47Z</dcterms:created>
  <dcterms:modified xsi:type="dcterms:W3CDTF">2023-05-29T09:17:03Z</dcterms:modified>
</cp:coreProperties>
</file>