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
      <p:font typeface="Roboto Slab"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snyk.io/lessons/ssrf-server-side-request-forgery/javascript/#step-6yx8QIAn39D0hRucmBa68h"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417d4d1c9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417d4d1c9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Server-side request forgery (SSRF) is a type of attack that allows an adversary to make arbitrary outbound requests from a server.</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s" sz="1200">
                <a:solidFill>
                  <a:srgbClr val="211F47"/>
                </a:solidFill>
                <a:latin typeface="Roboto"/>
                <a:ea typeface="Roboto"/>
                <a:cs typeface="Roboto"/>
                <a:sym typeface="Roboto"/>
              </a:rPr>
              <a:t>An attacker can use SSRF to pivot throughout corporate networks, exploit otherwise unreachable internal systems, or query metadata endpoints to extract secrets. </a:t>
            </a:r>
            <a:endParaRPr sz="1200"/>
          </a:p>
          <a:p>
            <a:pPr marL="0" lvl="0" indent="0" algn="l" rtl="0">
              <a:spcBef>
                <a:spcPts val="0"/>
              </a:spcBef>
              <a:spcAft>
                <a:spcPts val="0"/>
              </a:spcAft>
              <a:buNone/>
            </a:pPr>
            <a:endParaRPr sz="1200" b="1"/>
          </a:p>
          <a:p>
            <a:pPr marL="0" lvl="0" indent="0" algn="l" rtl="0">
              <a:spcBef>
                <a:spcPts val="0"/>
              </a:spcBef>
              <a:spcAft>
                <a:spcPts val="0"/>
              </a:spcAft>
              <a:buNone/>
            </a:pPr>
            <a:endParaRPr sz="1200" b="1"/>
          </a:p>
          <a:p>
            <a:pPr marL="0" lvl="0" indent="0" algn="l" rtl="0">
              <a:spcBef>
                <a:spcPts val="0"/>
              </a:spcBef>
              <a:spcAft>
                <a:spcPts val="0"/>
              </a:spcAft>
              <a:buNone/>
            </a:pPr>
            <a:r>
              <a:rPr lang="es" sz="1200" b="1"/>
              <a:t>Just by making a malicious HTTP request to the server, the attacker can instruct the backend to perform malicious actions.</a:t>
            </a:r>
            <a:endParaRPr sz="1200"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417d4d1c93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417d4d1c9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101820"/>
              </a:buClr>
              <a:buSzPts val="1200"/>
              <a:buAutoNum type="arabicPeriod"/>
            </a:pPr>
            <a:r>
              <a:rPr lang="es" sz="1200" b="1">
                <a:solidFill>
                  <a:srgbClr val="101820"/>
                </a:solidFill>
              </a:rPr>
              <a:t>The attacker sends a forged request to a web server that is vulnerable to SSRF and resides on the same internal network as the target server.</a:t>
            </a:r>
            <a:endParaRPr sz="1200" b="1">
              <a:solidFill>
                <a:srgbClr val="101820"/>
              </a:solidFill>
            </a:endParaRPr>
          </a:p>
          <a:p>
            <a:pPr marL="457200" lvl="0" indent="-304800" algn="l" rtl="0">
              <a:lnSpc>
                <a:spcPct val="115000"/>
              </a:lnSpc>
              <a:spcBef>
                <a:spcPts val="0"/>
              </a:spcBef>
              <a:spcAft>
                <a:spcPts val="0"/>
              </a:spcAft>
              <a:buClr>
                <a:srgbClr val="101820"/>
              </a:buClr>
              <a:buSzPts val="1200"/>
              <a:buAutoNum type="arabicPeriod"/>
            </a:pPr>
            <a:r>
              <a:rPr lang="es" sz="1200" b="1">
                <a:solidFill>
                  <a:srgbClr val="101820"/>
                </a:solidFill>
              </a:rPr>
              <a:t>The vulnerable web server sends the attacker-controlled request to the victim’s server, bypassing the firewall.</a:t>
            </a:r>
            <a:endParaRPr sz="1200" b="1">
              <a:solidFill>
                <a:srgbClr val="101820"/>
              </a:solidFill>
            </a:endParaRPr>
          </a:p>
          <a:p>
            <a:pPr marL="457200" lvl="0" indent="-304800" algn="l" rtl="0">
              <a:lnSpc>
                <a:spcPct val="115000"/>
              </a:lnSpc>
              <a:spcBef>
                <a:spcPts val="0"/>
              </a:spcBef>
              <a:spcAft>
                <a:spcPts val="0"/>
              </a:spcAft>
              <a:buClr>
                <a:srgbClr val="101820"/>
              </a:buClr>
              <a:buSzPts val="1200"/>
              <a:buAutoNum type="arabicPeriod"/>
            </a:pPr>
            <a:r>
              <a:rPr lang="es" sz="1200" b="1">
                <a:solidFill>
                  <a:srgbClr val="101820"/>
                </a:solidFill>
              </a:rPr>
              <a:t>The victim’s server responds to the web server with the requested data.</a:t>
            </a:r>
            <a:endParaRPr sz="1200" b="1">
              <a:solidFill>
                <a:srgbClr val="101820"/>
              </a:solidFill>
            </a:endParaRPr>
          </a:p>
          <a:p>
            <a:pPr marL="457200" lvl="0" indent="-304800" algn="l" rtl="0">
              <a:lnSpc>
                <a:spcPct val="115000"/>
              </a:lnSpc>
              <a:spcBef>
                <a:spcPts val="0"/>
              </a:spcBef>
              <a:spcAft>
                <a:spcPts val="0"/>
              </a:spcAft>
              <a:buClr>
                <a:srgbClr val="101820"/>
              </a:buClr>
              <a:buSzPts val="1200"/>
              <a:buAutoNum type="arabicPeriod"/>
            </a:pPr>
            <a:r>
              <a:rPr lang="es" sz="1200" b="1">
                <a:solidFill>
                  <a:srgbClr val="101820"/>
                </a:solidFill>
              </a:rPr>
              <a:t>If the specific SSRF vulnerability permits it, the data is sent back to the attacker. In most cases, the attacker will need to exfiltrate or infer this information by other means (out-of-band).</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17d4d1c93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17d4d1c9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A publicly accessible (web) server can be tricked by the end user into providing access to sensitive files on that server or access to other, more privileged systems or operations that are otherwise restricted for the end user.</a:t>
            </a:r>
            <a:endParaRPr sz="1200"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17d4d1c93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17d4d1c9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This attack is “blind” as the focus isn’t on retrieving a visible response or data but rather performing a detrimental action on the server’s behalf;</a:t>
            </a:r>
            <a:endParaRPr sz="1200" b="1"/>
          </a:p>
          <a:p>
            <a:pPr marL="0" lvl="0" indent="0" algn="l" rtl="0">
              <a:spcBef>
                <a:spcPts val="0"/>
              </a:spcBef>
              <a:spcAft>
                <a:spcPts val="0"/>
              </a:spcAft>
              <a:buNone/>
            </a:pPr>
            <a:endParaRPr sz="1200" b="1"/>
          </a:p>
          <a:p>
            <a:pPr marL="0" lvl="0" indent="0" algn="l" rtl="0">
              <a:spcBef>
                <a:spcPts val="0"/>
              </a:spcBef>
              <a:spcAft>
                <a:spcPts val="0"/>
              </a:spcAft>
              <a:buNone/>
            </a:pPr>
            <a:r>
              <a:rPr lang="es" sz="1200" b="1"/>
              <a:t>Performing a variety of unauthorized operations rather than going for data exfiltration.</a:t>
            </a:r>
            <a:endParaRPr sz="1200"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1dbf718f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1dbf718f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3"/>
              </a:rPr>
              <a:t>https://learn.snyk.io/lessons/ssrf-server-side-request-forgery/javascript/#step-6yx8QIAn39D0hRucmBa68h</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1989744c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1989744c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17d4d1c93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417d4d1c9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solidFill>
                  <a:schemeClr val="dk1"/>
                </a:solidFill>
              </a:rPr>
              <a:t>Your internal applications or servers should never blindly trust the input or assume that it’s coming from an authentic source.</a:t>
            </a:r>
            <a:endParaRPr sz="1200" b="1">
              <a:solidFill>
                <a:schemeClr val="dk1"/>
              </a:solidFill>
            </a:endParaRPr>
          </a:p>
          <a:p>
            <a:pPr marL="0" lvl="0" indent="0" algn="l" rtl="0">
              <a:spcBef>
                <a:spcPts val="0"/>
              </a:spcBef>
              <a:spcAft>
                <a:spcPts val="0"/>
              </a:spcAft>
              <a:buNone/>
            </a:pPr>
            <a:endParaRPr sz="1200" b="1">
              <a:solidFill>
                <a:schemeClr val="dk1"/>
              </a:solidFill>
            </a:endParaRPr>
          </a:p>
          <a:p>
            <a:pPr marL="457200" lvl="0" indent="-304800" algn="l" rtl="0">
              <a:lnSpc>
                <a:spcPct val="115000"/>
              </a:lnSpc>
              <a:spcBef>
                <a:spcPts val="0"/>
              </a:spcBef>
              <a:spcAft>
                <a:spcPts val="0"/>
              </a:spcAft>
              <a:buClr>
                <a:schemeClr val="dk1"/>
              </a:buClr>
              <a:buSzPts val="1200"/>
              <a:buFont typeface="Roboto"/>
              <a:buChar char="➢"/>
            </a:pPr>
            <a:r>
              <a:rPr lang="es" sz="1200" b="1" i="1" u="sng">
                <a:solidFill>
                  <a:schemeClr val="dk1"/>
                </a:solidFill>
                <a:latin typeface="Roboto"/>
                <a:ea typeface="Roboto"/>
                <a:cs typeface="Roboto"/>
                <a:sym typeface="Roboto"/>
              </a:rPr>
              <a:t>Restrict Protocols</a:t>
            </a:r>
            <a:r>
              <a:rPr lang="es" sz="1200" b="1">
                <a:solidFill>
                  <a:schemeClr val="dk1"/>
                </a:solidFill>
                <a:latin typeface="Roboto"/>
                <a:ea typeface="Roboto"/>
                <a:cs typeface="Roboto"/>
                <a:sym typeface="Roboto"/>
              </a:rPr>
              <a:t> - such as allowing only HTTP and HTTPS requests, depending on the needs of the application.</a:t>
            </a:r>
            <a:endParaRPr sz="1200" b="1">
              <a:solidFill>
                <a:schemeClr val="dk1"/>
              </a:solidFill>
              <a:latin typeface="Roboto"/>
              <a:ea typeface="Roboto"/>
              <a:cs typeface="Roboto"/>
              <a:sym typeface="Roboto"/>
            </a:endParaRPr>
          </a:p>
          <a:p>
            <a:pPr marL="457200" lvl="0" indent="-304800" algn="l" rtl="0">
              <a:lnSpc>
                <a:spcPct val="115000"/>
              </a:lnSpc>
              <a:spcBef>
                <a:spcPts val="1000"/>
              </a:spcBef>
              <a:spcAft>
                <a:spcPts val="0"/>
              </a:spcAft>
              <a:buClr>
                <a:schemeClr val="dk1"/>
              </a:buClr>
              <a:buSzPts val="1200"/>
              <a:buFont typeface="Roboto"/>
              <a:buChar char="➢"/>
            </a:pPr>
            <a:r>
              <a:rPr lang="es" sz="1200" b="1" i="1" u="sng">
                <a:solidFill>
                  <a:schemeClr val="dk1"/>
                </a:solidFill>
                <a:latin typeface="Roboto"/>
                <a:ea typeface="Roboto"/>
                <a:cs typeface="Roboto"/>
                <a:sym typeface="Roboto"/>
              </a:rPr>
              <a:t>Allowlist</a:t>
            </a:r>
            <a:r>
              <a:rPr lang="es" sz="1200" b="1">
                <a:solidFill>
                  <a:schemeClr val="dk1"/>
                </a:solidFill>
                <a:latin typeface="Roboto"/>
                <a:ea typeface="Roboto"/>
                <a:cs typeface="Roboto"/>
                <a:sym typeface="Roboto"/>
              </a:rPr>
              <a:t> - allows access to only the permitted objects or in this context, locations, making the process more selective and secure.</a:t>
            </a:r>
            <a:endParaRPr sz="1200" b="1">
              <a:solidFill>
                <a:schemeClr val="dk1"/>
              </a:solidFill>
              <a:latin typeface="Roboto"/>
              <a:ea typeface="Roboto"/>
              <a:cs typeface="Roboto"/>
              <a:sym typeface="Roboto"/>
            </a:endParaRPr>
          </a:p>
          <a:p>
            <a:pPr marL="457200" lvl="0" indent="-304800" algn="l" rtl="0">
              <a:lnSpc>
                <a:spcPct val="115000"/>
              </a:lnSpc>
              <a:spcBef>
                <a:spcPts val="1000"/>
              </a:spcBef>
              <a:spcAft>
                <a:spcPts val="0"/>
              </a:spcAft>
              <a:buClr>
                <a:schemeClr val="dk1"/>
              </a:buClr>
              <a:buSzPts val="1200"/>
              <a:buFont typeface="Roboto"/>
              <a:buChar char="➢"/>
            </a:pPr>
            <a:r>
              <a:rPr lang="es" sz="1200" b="1" i="1" u="sng">
                <a:solidFill>
                  <a:schemeClr val="dk1"/>
                </a:solidFill>
                <a:latin typeface="Roboto"/>
                <a:ea typeface="Roboto"/>
                <a:cs typeface="Roboto"/>
                <a:sym typeface="Roboto"/>
              </a:rPr>
              <a:t>Zero-Trust Mindset</a:t>
            </a:r>
            <a:r>
              <a:rPr lang="es" sz="1200" b="1">
                <a:solidFill>
                  <a:schemeClr val="dk1"/>
                </a:solidFill>
                <a:latin typeface="Roboto"/>
                <a:ea typeface="Roboto"/>
                <a:cs typeface="Roboto"/>
                <a:sym typeface="Roboto"/>
              </a:rPr>
              <a:t> - sanitize input and minimize the possibility of input being influenced by the end user.</a:t>
            </a:r>
            <a:endParaRPr sz="1200" b="1">
              <a:solidFill>
                <a:schemeClr val="dk1"/>
              </a:solidFill>
              <a:latin typeface="Roboto"/>
              <a:ea typeface="Roboto"/>
              <a:cs typeface="Roboto"/>
              <a:sym typeface="Roboto"/>
            </a:endParaRPr>
          </a:p>
          <a:p>
            <a:pPr marL="457200" lvl="0" indent="-304800" algn="l" rtl="0">
              <a:lnSpc>
                <a:spcPct val="115000"/>
              </a:lnSpc>
              <a:spcBef>
                <a:spcPts val="1000"/>
              </a:spcBef>
              <a:spcAft>
                <a:spcPts val="0"/>
              </a:spcAft>
              <a:buClr>
                <a:schemeClr val="dk1"/>
              </a:buClr>
              <a:buSzPts val="1200"/>
              <a:buFont typeface="Roboto"/>
              <a:buChar char="➢"/>
            </a:pPr>
            <a:r>
              <a:rPr lang="es" sz="1200" b="1" i="1" u="sng">
                <a:solidFill>
                  <a:schemeClr val="dk1"/>
                </a:solidFill>
                <a:latin typeface="Roboto"/>
                <a:ea typeface="Roboto"/>
                <a:cs typeface="Roboto"/>
                <a:sym typeface="Roboto"/>
              </a:rPr>
              <a:t>Principle of Least Privilege</a:t>
            </a:r>
            <a:r>
              <a:rPr lang="es" sz="1200" b="1">
                <a:solidFill>
                  <a:schemeClr val="dk1"/>
                </a:solidFill>
                <a:latin typeface="Roboto"/>
                <a:ea typeface="Roboto"/>
                <a:cs typeface="Roboto"/>
                <a:sym typeface="Roboto"/>
              </a:rPr>
              <a:t> - the system only grants access to applications, systems, and users that are absolutely necessary via an allowlist.</a:t>
            </a:r>
            <a:endParaRPr sz="1200" b="1">
              <a:solidFill>
                <a:schemeClr val="dk1"/>
              </a:solidFill>
              <a:latin typeface="Roboto"/>
              <a:ea typeface="Roboto"/>
              <a:cs typeface="Roboto"/>
              <a:sym typeface="Roboto"/>
            </a:endParaRPr>
          </a:p>
          <a:p>
            <a:pPr marL="457200" lvl="0" indent="-304800" algn="l" rtl="0">
              <a:lnSpc>
                <a:spcPct val="115000"/>
              </a:lnSpc>
              <a:spcBef>
                <a:spcPts val="1000"/>
              </a:spcBef>
              <a:spcAft>
                <a:spcPts val="0"/>
              </a:spcAft>
              <a:buClr>
                <a:schemeClr val="dk1"/>
              </a:buClr>
              <a:buSzPts val="1200"/>
              <a:buFont typeface="Roboto"/>
              <a:buChar char="➢"/>
            </a:pPr>
            <a:r>
              <a:rPr lang="es" sz="1200" b="1" i="1" u="sng">
                <a:solidFill>
                  <a:schemeClr val="dk1"/>
                </a:solidFill>
                <a:latin typeface="Roboto"/>
                <a:ea typeface="Roboto"/>
                <a:cs typeface="Roboto"/>
                <a:sym typeface="Roboto"/>
              </a:rPr>
              <a:t>Enable logging</a:t>
            </a:r>
            <a:r>
              <a:rPr lang="es" sz="1200" b="1">
                <a:solidFill>
                  <a:schemeClr val="dk1"/>
                </a:solidFill>
                <a:latin typeface="Roboto"/>
                <a:ea typeface="Roboto"/>
                <a:cs typeface="Roboto"/>
                <a:sym typeface="Roboto"/>
              </a:rPr>
              <a:t> - of any changes on the server and track file change dates. That will help you detect any malicious code, infected files, and unauthorized access to your server.</a:t>
            </a:r>
            <a:endParaRPr sz="1200" b="1">
              <a:solidFill>
                <a:schemeClr val="dk1"/>
              </a:solidFill>
              <a:latin typeface="Roboto"/>
              <a:ea typeface="Roboto"/>
              <a:cs typeface="Roboto"/>
              <a:sym typeface="Roboto"/>
            </a:endParaRPr>
          </a:p>
          <a:p>
            <a:pPr marL="457200" lvl="0" indent="-304800" algn="l" rtl="0">
              <a:lnSpc>
                <a:spcPct val="115000"/>
              </a:lnSpc>
              <a:spcBef>
                <a:spcPts val="1000"/>
              </a:spcBef>
              <a:spcAft>
                <a:spcPts val="0"/>
              </a:spcAft>
              <a:buClr>
                <a:schemeClr val="dk1"/>
              </a:buClr>
              <a:buSzPts val="1200"/>
              <a:buFont typeface="Roboto"/>
              <a:buChar char="➢"/>
            </a:pPr>
            <a:r>
              <a:rPr lang="es" sz="1200" b="1" i="1" u="sng">
                <a:solidFill>
                  <a:schemeClr val="dk1"/>
                </a:solidFill>
                <a:latin typeface="Roboto"/>
                <a:ea typeface="Roboto"/>
                <a:cs typeface="Roboto"/>
                <a:sym typeface="Roboto"/>
              </a:rPr>
              <a:t>Website Application Firewall (WAF)</a:t>
            </a:r>
            <a:r>
              <a:rPr lang="es" sz="1200" b="1">
                <a:solidFill>
                  <a:schemeClr val="dk1"/>
                </a:solidFill>
                <a:latin typeface="Roboto"/>
                <a:ea typeface="Roboto"/>
                <a:cs typeface="Roboto"/>
                <a:sym typeface="Roboto"/>
              </a:rPr>
              <a:t> - will help you prevent common automated attacks and may save you from more sophisticated attacks. *Do not operate a web server without employing a firewall.</a:t>
            </a:r>
            <a:endParaRPr sz="1200" b="1">
              <a:solidFill>
                <a:schemeClr val="dk1"/>
              </a:solidFill>
              <a:latin typeface="Roboto"/>
              <a:ea typeface="Roboto"/>
              <a:cs typeface="Roboto"/>
              <a:sym typeface="Roboto"/>
            </a:endParaRPr>
          </a:p>
          <a:p>
            <a:pPr marL="457200" lvl="0" indent="-304800" algn="l" rtl="0">
              <a:lnSpc>
                <a:spcPct val="115000"/>
              </a:lnSpc>
              <a:spcBef>
                <a:spcPts val="1000"/>
              </a:spcBef>
              <a:spcAft>
                <a:spcPts val="0"/>
              </a:spcAft>
              <a:buClr>
                <a:schemeClr val="dk1"/>
              </a:buClr>
              <a:buSzPts val="1200"/>
              <a:buFont typeface="Roboto"/>
              <a:buChar char="➢"/>
            </a:pPr>
            <a:r>
              <a:rPr lang="es" sz="1200" b="1" i="1" u="sng">
                <a:solidFill>
                  <a:schemeClr val="dk1"/>
                </a:solidFill>
                <a:latin typeface="Roboto"/>
                <a:ea typeface="Roboto"/>
                <a:cs typeface="Roboto"/>
                <a:sym typeface="Roboto"/>
              </a:rPr>
              <a:t>Intrusion Detection/Prevention Software (IDS/IPS)</a:t>
            </a:r>
            <a:r>
              <a:rPr lang="es" sz="1200" b="1">
                <a:solidFill>
                  <a:schemeClr val="dk1"/>
                </a:solidFill>
                <a:latin typeface="Roboto"/>
                <a:ea typeface="Roboto"/>
                <a:cs typeface="Roboto"/>
                <a:sym typeface="Roboto"/>
              </a:rPr>
              <a:t> – won’t necessarily save you from an SSRF attack attempt. However, it will alert you that something’s amiss much sooner than if you aren’t using it.</a:t>
            </a:r>
            <a:endParaRPr sz="1200"/>
          </a:p>
          <a:p>
            <a:pPr marL="0" lvl="0" indent="0" algn="l" rtl="0">
              <a:spcBef>
                <a:spcPts val="10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1989744c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41989744c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The vulnerability allowed the attacker to obtain AWS credentials by using the application server itself, as AWS enables the application to obtain its own metadata. Once the attacker had secured the credentials, they could funnel the stolen data using AWS management tools, such as the command-line interface (CLI) and E3 storage.</a:t>
            </a:r>
            <a:endParaRPr sz="1200" b="1"/>
          </a:p>
          <a:p>
            <a:pPr marL="0" lvl="0" indent="0" algn="l" rtl="0">
              <a:spcBef>
                <a:spcPts val="0"/>
              </a:spcBef>
              <a:spcAft>
                <a:spcPts val="0"/>
              </a:spcAft>
              <a:buNone/>
            </a:pPr>
            <a:endParaRPr sz="1200" b="1"/>
          </a:p>
          <a:p>
            <a:pPr marL="0" lvl="0" indent="0" algn="l" rtl="0">
              <a:spcBef>
                <a:spcPts val="0"/>
              </a:spcBef>
              <a:spcAft>
                <a:spcPts val="0"/>
              </a:spcAft>
              <a:buNone/>
            </a:pPr>
            <a:r>
              <a:rPr lang="es" sz="1200" b="1"/>
              <a:t>It remains one of the most well-known successful SSRF attacks today. The attack was successful because of a mix of poor security practices and the presence of bugs within its infrastructure.</a:t>
            </a:r>
            <a:endParaRPr sz="1200" b="1"/>
          </a:p>
          <a:p>
            <a:pPr marL="0" lvl="0" indent="0" algn="l" rtl="0">
              <a:spcBef>
                <a:spcPts val="0"/>
              </a:spcBef>
              <a:spcAft>
                <a:spcPts val="0"/>
              </a:spcAft>
              <a:buNone/>
            </a:pPr>
            <a:endParaRPr sz="1200" b="1"/>
          </a:p>
          <a:p>
            <a:pPr marL="0" lvl="0" indent="0" algn="l" rtl="0">
              <a:spcBef>
                <a:spcPts val="0"/>
              </a:spcBef>
              <a:spcAft>
                <a:spcPts val="0"/>
              </a:spcAft>
              <a:buNone/>
            </a:pPr>
            <a:endParaRPr sz="1200" b="1"/>
          </a:p>
          <a:p>
            <a:pPr marL="0" lvl="0" indent="0" algn="l" rtl="0">
              <a:spcBef>
                <a:spcPts val="0"/>
              </a:spcBef>
              <a:spcAft>
                <a:spcPts val="0"/>
              </a:spcAft>
              <a:buNone/>
            </a:pPr>
            <a:endParaRPr sz="1200" b="1"/>
          </a:p>
          <a:p>
            <a:pPr marL="0" lvl="0" indent="0" algn="l" rtl="0">
              <a:spcBef>
                <a:spcPts val="0"/>
              </a:spcBef>
              <a:spcAft>
                <a:spcPts val="0"/>
              </a:spcAft>
              <a:buNone/>
            </a:pPr>
            <a:endParaRPr sz="1200"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google.com/url?sa=i&amp;url=https%3A%2F%2Fbrightsec.com%2Fblog%2Fssrf-server-side-request-forgery%2F&amp;psig=AOvVaw2hUZgp-Ku7rO9Z7t6LvlyL&amp;ust=1683749285202000&amp;source=images&amp;cd=vfe&amp;ved=0CBEQjRxqFwoTCMDTpYOF6f4CFQAAAAAdAAAAABAE"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google.com/url?sa=i&amp;url=https%3A%2F%2Fwww.weborion.io%2Fblog%2Fserver-side-request-forgery-ssrf%2F&amp;psig=AOvVaw2hUZgp-Ku7rO9Z7t6LvlyL&amp;ust=1683749285202000&amp;source=images&amp;cd=vfe&amp;ved=0CBEQjRxqFwoTCMDTpYOF6f4CFQAAAAAdAAAAA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google.com/imgres?imgurl=https%3A%2F%2Fcdn.invicti.com%2Fstatics%2Fimg%2Fblogposts%2Fexploiting_ssrf_vulnerability.png&amp;tbnid=QyI-kg33Bbd08M&amp;vet=12ahUKEwiL0caBhen-AhVmlIQIHeT8BmkQMygJegUIARDvAQ..i&amp;imgrefurl=https%3A%2F%2Fwww.invicti.com%2Fblog%2Fweb-security%2Fserver-side-request-forgery-vulnerability-ssrf%2F&amp;docid=ZMlA5ep470IgFM&amp;w=1000&amp;h=674&amp;q=ssrf%20images&amp;ved=2ahUKEwiL0caBhen-AhVmlIQIHeT8BmkQMygJegUIARDvA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www.csoonline.com/article/3635894/ssrf-attacks-explained-and-how-to-defend-against-them.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portswigger.net/web-security/ssrf" TargetMode="External"/><Relationship Id="rId5" Type="http://schemas.openxmlformats.org/officeDocument/2006/relationships/hyperlink" Target="https://www.comparitech.com/blog/information-security/server-side-request-forgery-attacks/#Basic_SSRF_attacks_vs_blind_SSRF_attacks" TargetMode="External"/><Relationship Id="rId4" Type="http://schemas.openxmlformats.org/officeDocument/2006/relationships/hyperlink" Target="https://www.techtarget.com/searchsecurity/news/252467901/Capital-One-hack-highlights-SSRF-concerns-for-A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547525" y="672225"/>
            <a:ext cx="6011700" cy="64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200" b="1"/>
              <a:t>OWASP Top Ten</a:t>
            </a:r>
            <a:endParaRPr sz="3200" b="1"/>
          </a:p>
        </p:txBody>
      </p:sp>
      <p:sp>
        <p:nvSpPr>
          <p:cNvPr id="64" name="Google Shape;64;p13"/>
          <p:cNvSpPr txBox="1">
            <a:spLocks noGrp="1"/>
          </p:cNvSpPr>
          <p:nvPr>
            <p:ph type="subTitle" idx="1"/>
          </p:nvPr>
        </p:nvSpPr>
        <p:spPr>
          <a:xfrm>
            <a:off x="1566150" y="1170075"/>
            <a:ext cx="6011700" cy="1639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4000" b="1"/>
              <a:t>#10 - Server-Side Request Forgery (SSRF)</a:t>
            </a:r>
            <a:endParaRPr sz="4000" b="1"/>
          </a:p>
        </p:txBody>
      </p:sp>
      <p:pic>
        <p:nvPicPr>
          <p:cNvPr id="65" name="Google Shape;65;p13"/>
          <p:cNvPicPr preferRelativeResize="0"/>
          <p:nvPr/>
        </p:nvPicPr>
        <p:blipFill>
          <a:blip r:embed="rId3">
            <a:alphaModFix/>
          </a:blip>
          <a:stretch>
            <a:fillRect/>
          </a:stretch>
        </p:blipFill>
        <p:spPr>
          <a:xfrm>
            <a:off x="5659550" y="4063625"/>
            <a:ext cx="1918300" cy="339050"/>
          </a:xfrm>
          <a:prstGeom prst="rect">
            <a:avLst/>
          </a:prstGeom>
          <a:noFill/>
          <a:ln>
            <a:noFill/>
          </a:ln>
        </p:spPr>
      </p:pic>
      <p:pic>
        <p:nvPicPr>
          <p:cNvPr id="67" name="Google Shape;67;p13"/>
          <p:cNvPicPr preferRelativeResize="0"/>
          <p:nvPr/>
        </p:nvPicPr>
        <p:blipFill rotWithShape="1">
          <a:blip r:embed="rId4">
            <a:alphaModFix/>
          </a:blip>
          <a:srcRect l="26197" t="7330" r="22685" b="15095"/>
          <a:stretch/>
        </p:blipFill>
        <p:spPr>
          <a:xfrm>
            <a:off x="1566150" y="2655475"/>
            <a:ext cx="2489775" cy="1953499"/>
          </a:xfrm>
          <a:prstGeom prst="rect">
            <a:avLst/>
          </a:prstGeom>
          <a:noFill/>
          <a:ln>
            <a:noFill/>
          </a:ln>
        </p:spPr>
      </p:pic>
      <p:sp>
        <p:nvSpPr>
          <p:cNvPr id="68" name="Google Shape;68;p13"/>
          <p:cNvSpPr txBox="1"/>
          <p:nvPr/>
        </p:nvSpPr>
        <p:spPr>
          <a:xfrm>
            <a:off x="1494875" y="4525825"/>
            <a:ext cx="7791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600" u="sng">
                <a:solidFill>
                  <a:schemeClr val="hlink"/>
                </a:solidFill>
                <a:latin typeface="Roboto"/>
                <a:ea typeface="Roboto"/>
                <a:cs typeface="Roboto"/>
                <a:sym typeface="Roboto"/>
                <a:hlinkClick r:id="rId5"/>
              </a:rPr>
              <a:t>Image Source</a:t>
            </a:r>
            <a:endParaRPr sz="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b="1">
                <a:solidFill>
                  <a:schemeClr val="accent5"/>
                </a:solidFill>
              </a:rPr>
              <a:t>SSRF - Server-Side Request Forgery</a:t>
            </a:r>
            <a:endParaRPr b="1">
              <a:solidFill>
                <a:schemeClr val="accent5"/>
              </a:solidFill>
            </a:endParaRPr>
          </a:p>
        </p:txBody>
      </p:sp>
      <p:sp>
        <p:nvSpPr>
          <p:cNvPr id="74" name="Google Shape;74;p14"/>
          <p:cNvSpPr txBox="1">
            <a:spLocks noGrp="1"/>
          </p:cNvSpPr>
          <p:nvPr>
            <p:ph type="body" idx="1"/>
          </p:nvPr>
        </p:nvSpPr>
        <p:spPr>
          <a:xfrm>
            <a:off x="444775" y="1293425"/>
            <a:ext cx="8255700" cy="223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a:t>A web security vulnerability that allows an attacker to induce the server-side application to make requests to an unintended location.</a:t>
            </a:r>
            <a:endParaRPr sz="2000" b="1"/>
          </a:p>
          <a:p>
            <a:pPr marL="0" lvl="0" indent="0" algn="l" rtl="0">
              <a:spcBef>
                <a:spcPts val="1200"/>
              </a:spcBef>
              <a:spcAft>
                <a:spcPts val="1200"/>
              </a:spcAft>
              <a:buNone/>
            </a:pPr>
            <a:r>
              <a:rPr lang="es" sz="2000" b="1"/>
              <a:t>SSRF attacks consist of an attacker tricking the server into making an unauthorized request.</a:t>
            </a:r>
            <a:endParaRPr sz="2000" b="1"/>
          </a:p>
        </p:txBody>
      </p:sp>
      <p:pic>
        <p:nvPicPr>
          <p:cNvPr id="75" name="Google Shape;75;p14"/>
          <p:cNvPicPr preferRelativeResize="0"/>
          <p:nvPr/>
        </p:nvPicPr>
        <p:blipFill>
          <a:blip r:embed="rId3">
            <a:alphaModFix/>
          </a:blip>
          <a:stretch>
            <a:fillRect/>
          </a:stretch>
        </p:blipFill>
        <p:spPr>
          <a:xfrm>
            <a:off x="3129500" y="2571750"/>
            <a:ext cx="3398975" cy="2427850"/>
          </a:xfrm>
          <a:prstGeom prst="rect">
            <a:avLst/>
          </a:prstGeom>
          <a:noFill/>
          <a:ln>
            <a:noFill/>
          </a:ln>
        </p:spPr>
      </p:pic>
      <p:sp>
        <p:nvSpPr>
          <p:cNvPr id="76" name="Google Shape;76;p14"/>
          <p:cNvSpPr txBox="1"/>
          <p:nvPr/>
        </p:nvSpPr>
        <p:spPr>
          <a:xfrm>
            <a:off x="3046350" y="4914125"/>
            <a:ext cx="8910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600" u="sng">
                <a:solidFill>
                  <a:schemeClr val="hlink"/>
                </a:solidFill>
                <a:latin typeface="Roboto"/>
                <a:ea typeface="Roboto"/>
                <a:cs typeface="Roboto"/>
                <a:sym typeface="Roboto"/>
                <a:hlinkClick r:id="rId4"/>
              </a:rPr>
              <a:t>Source Image</a:t>
            </a:r>
            <a:endParaRPr sz="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7900" y="0"/>
            <a:ext cx="8368200" cy="944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b="1">
                <a:solidFill>
                  <a:schemeClr val="accent5"/>
                </a:solidFill>
              </a:rPr>
              <a:t>Typical exploitation of a server-side request forgery vulnerability</a:t>
            </a:r>
            <a:endParaRPr b="1">
              <a:solidFill>
                <a:schemeClr val="accent5"/>
              </a:solidFill>
            </a:endParaRPr>
          </a:p>
        </p:txBody>
      </p:sp>
      <p:pic>
        <p:nvPicPr>
          <p:cNvPr id="82" name="Google Shape;82;p15"/>
          <p:cNvPicPr preferRelativeResize="0"/>
          <p:nvPr/>
        </p:nvPicPr>
        <p:blipFill>
          <a:blip r:embed="rId3">
            <a:alphaModFix/>
          </a:blip>
          <a:stretch>
            <a:fillRect/>
          </a:stretch>
        </p:blipFill>
        <p:spPr>
          <a:xfrm>
            <a:off x="1520138" y="861250"/>
            <a:ext cx="6103725" cy="4113901"/>
          </a:xfrm>
          <a:prstGeom prst="rect">
            <a:avLst/>
          </a:prstGeom>
          <a:noFill/>
          <a:ln>
            <a:noFill/>
          </a:ln>
        </p:spPr>
      </p:pic>
      <p:sp>
        <p:nvSpPr>
          <p:cNvPr id="83" name="Google Shape;83;p15"/>
          <p:cNvSpPr txBox="1"/>
          <p:nvPr/>
        </p:nvSpPr>
        <p:spPr>
          <a:xfrm>
            <a:off x="1430675" y="4886750"/>
            <a:ext cx="7365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600" u="sng">
                <a:solidFill>
                  <a:schemeClr val="hlink"/>
                </a:solidFill>
                <a:latin typeface="Roboto"/>
                <a:ea typeface="Roboto"/>
                <a:cs typeface="Roboto"/>
                <a:sym typeface="Roboto"/>
                <a:hlinkClick r:id="rId4"/>
              </a:rPr>
              <a:t>Image Source</a:t>
            </a:r>
            <a:endParaRPr sz="6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p:nvPr/>
        </p:nvSpPr>
        <p:spPr>
          <a:xfrm>
            <a:off x="4816175" y="1400325"/>
            <a:ext cx="4157700" cy="3278700"/>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9" name="Google Shape;89;p16"/>
          <p:cNvSpPr txBox="1">
            <a:spLocks noGrp="1"/>
          </p:cNvSpPr>
          <p:nvPr>
            <p:ph type="title"/>
          </p:nvPr>
        </p:nvSpPr>
        <p:spPr>
          <a:xfrm>
            <a:off x="387900" y="4223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b="1">
                <a:solidFill>
                  <a:schemeClr val="accent5"/>
                </a:solidFill>
              </a:rPr>
              <a:t>Basic or non-blind SSRF</a:t>
            </a:r>
            <a:endParaRPr b="1">
              <a:solidFill>
                <a:schemeClr val="accent5"/>
              </a:solidFill>
            </a:endParaRPr>
          </a:p>
        </p:txBody>
      </p:sp>
      <p:sp>
        <p:nvSpPr>
          <p:cNvPr id="90" name="Google Shape;90;p16"/>
          <p:cNvSpPr txBox="1">
            <a:spLocks noGrp="1"/>
          </p:cNvSpPr>
          <p:nvPr>
            <p:ph type="body" idx="1"/>
          </p:nvPr>
        </p:nvSpPr>
        <p:spPr>
          <a:xfrm>
            <a:off x="456675" y="1245900"/>
            <a:ext cx="4217100" cy="38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b="1"/>
              <a:t>A malicious request made by the attacker results in </a:t>
            </a:r>
            <a:r>
              <a:rPr lang="es" sz="1800" b="1" i="1" u="sng"/>
              <a:t>visible data</a:t>
            </a:r>
            <a:r>
              <a:rPr lang="es" sz="1800" b="1"/>
              <a:t> being returned by the server. </a:t>
            </a:r>
            <a:endParaRPr sz="1800" b="1"/>
          </a:p>
          <a:p>
            <a:pPr marL="0" lvl="0" indent="0" algn="l" rtl="0">
              <a:spcBef>
                <a:spcPts val="1200"/>
              </a:spcBef>
              <a:spcAft>
                <a:spcPts val="1200"/>
              </a:spcAft>
              <a:buNone/>
            </a:pPr>
            <a:r>
              <a:rPr lang="es" sz="1800" b="1"/>
              <a:t>Such attacks are excellent for threat actors looking to exfiltrate data from secret files and assets or to check if specific system ports are open and running services.</a:t>
            </a:r>
            <a:endParaRPr sz="1800" b="1"/>
          </a:p>
        </p:txBody>
      </p:sp>
      <p:sp>
        <p:nvSpPr>
          <p:cNvPr id="91" name="Google Shape;91;p16"/>
          <p:cNvSpPr txBox="1">
            <a:spLocks noGrp="1"/>
          </p:cNvSpPr>
          <p:nvPr>
            <p:ph type="body" idx="2"/>
          </p:nvPr>
        </p:nvSpPr>
        <p:spPr>
          <a:xfrm>
            <a:off x="4934950" y="1447850"/>
            <a:ext cx="4038900" cy="3231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b="1"/>
              <a:t>Attacker can modify request to specify a URL local to the server itself. For example:</a:t>
            </a:r>
            <a:endParaRPr b="1"/>
          </a:p>
          <a:p>
            <a:pPr marL="0" lvl="0" indent="457200" algn="l" rtl="0">
              <a:spcBef>
                <a:spcPts val="1200"/>
              </a:spcBef>
              <a:spcAft>
                <a:spcPts val="0"/>
              </a:spcAft>
              <a:buNone/>
            </a:pPr>
            <a:r>
              <a:rPr lang="es" b="1">
                <a:solidFill>
                  <a:srgbClr val="E69138"/>
                </a:solidFill>
              </a:rPr>
              <a:t>POST /product/stock HTTP/1.0</a:t>
            </a:r>
            <a:endParaRPr b="1">
              <a:solidFill>
                <a:srgbClr val="E69138"/>
              </a:solidFill>
            </a:endParaRPr>
          </a:p>
          <a:p>
            <a:pPr marL="457200" lvl="0" indent="0" algn="l" rtl="0">
              <a:spcBef>
                <a:spcPts val="1200"/>
              </a:spcBef>
              <a:spcAft>
                <a:spcPts val="0"/>
              </a:spcAft>
              <a:buNone/>
            </a:pPr>
            <a:r>
              <a:rPr lang="es" b="1">
                <a:solidFill>
                  <a:srgbClr val="E69138"/>
                </a:solidFill>
              </a:rPr>
              <a:t>Content-Type: application/x-www-form-urlencoded</a:t>
            </a:r>
            <a:endParaRPr b="1">
              <a:solidFill>
                <a:srgbClr val="E69138"/>
              </a:solidFill>
            </a:endParaRPr>
          </a:p>
          <a:p>
            <a:pPr marL="0" lvl="0" indent="457200" algn="l" rtl="0">
              <a:spcBef>
                <a:spcPts val="1200"/>
              </a:spcBef>
              <a:spcAft>
                <a:spcPts val="0"/>
              </a:spcAft>
              <a:buNone/>
            </a:pPr>
            <a:r>
              <a:rPr lang="es" b="1">
                <a:solidFill>
                  <a:srgbClr val="E69138"/>
                </a:solidFill>
              </a:rPr>
              <a:t>Content-Length: 118</a:t>
            </a:r>
            <a:endParaRPr b="1">
              <a:solidFill>
                <a:srgbClr val="E69138"/>
              </a:solidFill>
            </a:endParaRPr>
          </a:p>
          <a:p>
            <a:pPr marL="0" lvl="0" indent="457200" algn="l" rtl="0">
              <a:spcBef>
                <a:spcPts val="1200"/>
              </a:spcBef>
              <a:spcAft>
                <a:spcPts val="0"/>
              </a:spcAft>
              <a:buNone/>
            </a:pPr>
            <a:r>
              <a:rPr lang="es" b="1">
                <a:solidFill>
                  <a:srgbClr val="E69138"/>
                </a:solidFill>
              </a:rPr>
              <a:t>stockApi=http://localhost/admin</a:t>
            </a:r>
            <a:endParaRPr b="1">
              <a:solidFill>
                <a:srgbClr val="E69138"/>
              </a:solidFill>
            </a:endParaRPr>
          </a:p>
          <a:p>
            <a:pPr marL="0" lvl="0" indent="0" algn="l" rtl="0">
              <a:spcBef>
                <a:spcPts val="1200"/>
              </a:spcBef>
              <a:spcAft>
                <a:spcPts val="1200"/>
              </a:spcAft>
              <a:buNone/>
            </a:pPr>
            <a:r>
              <a:rPr lang="es" b="1"/>
              <a:t>*Here, the server will fetch the contents of the </a:t>
            </a:r>
            <a:r>
              <a:rPr lang="es" b="1">
                <a:solidFill>
                  <a:srgbClr val="E69138"/>
                </a:solidFill>
              </a:rPr>
              <a:t>/admin</a:t>
            </a:r>
            <a:r>
              <a:rPr lang="es" b="1"/>
              <a:t> URL instead of the product page and return it to the user.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4911200" y="1388450"/>
            <a:ext cx="4121700" cy="3302400"/>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b="1">
                <a:solidFill>
                  <a:schemeClr val="accent5"/>
                </a:solidFill>
              </a:rPr>
              <a:t>Blind SSRF</a:t>
            </a:r>
            <a:endParaRPr b="1"/>
          </a:p>
        </p:txBody>
      </p:sp>
      <p:sp>
        <p:nvSpPr>
          <p:cNvPr id="98" name="Google Shape;98;p17"/>
          <p:cNvSpPr txBox="1">
            <a:spLocks noGrp="1"/>
          </p:cNvSpPr>
          <p:nvPr>
            <p:ph type="body" idx="1"/>
          </p:nvPr>
        </p:nvSpPr>
        <p:spPr>
          <a:xfrm>
            <a:off x="387900" y="1257775"/>
            <a:ext cx="4345200" cy="294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b="1"/>
              <a:t>Performs unauthorized </a:t>
            </a:r>
            <a:r>
              <a:rPr lang="es" sz="1800" b="1" i="1" u="sng"/>
              <a:t>actions</a:t>
            </a:r>
            <a:r>
              <a:rPr lang="es" sz="1800" b="1"/>
              <a:t> on the server’s backend.</a:t>
            </a:r>
            <a:endParaRPr sz="1800" b="1"/>
          </a:p>
          <a:p>
            <a:pPr marL="0" lvl="0" indent="0" algn="l" rtl="0">
              <a:spcBef>
                <a:spcPts val="1200"/>
              </a:spcBef>
              <a:spcAft>
                <a:spcPts val="0"/>
              </a:spcAft>
              <a:buNone/>
            </a:pPr>
            <a:r>
              <a:rPr lang="es" sz="1800" b="1"/>
              <a:t>For example:</a:t>
            </a:r>
            <a:endParaRPr sz="1800" b="1"/>
          </a:p>
          <a:p>
            <a:pPr marL="457200" lvl="0" indent="-342900" algn="l" rtl="0">
              <a:spcBef>
                <a:spcPts val="1200"/>
              </a:spcBef>
              <a:spcAft>
                <a:spcPts val="0"/>
              </a:spcAft>
              <a:buSzPts val="1800"/>
              <a:buChar char="●"/>
            </a:pPr>
            <a:r>
              <a:rPr lang="es" sz="1800" b="1"/>
              <a:t>Modifying something on the server</a:t>
            </a:r>
            <a:endParaRPr sz="1800" b="1"/>
          </a:p>
          <a:p>
            <a:pPr marL="457200" lvl="0" indent="-342900" algn="l" rtl="0">
              <a:spcBef>
                <a:spcPts val="1000"/>
              </a:spcBef>
              <a:spcAft>
                <a:spcPts val="0"/>
              </a:spcAft>
              <a:buSzPts val="1800"/>
              <a:buChar char="●"/>
            </a:pPr>
            <a:r>
              <a:rPr lang="es" sz="1800" b="1"/>
              <a:t>Altering or deleting files</a:t>
            </a:r>
            <a:endParaRPr sz="1800" b="1"/>
          </a:p>
          <a:p>
            <a:pPr marL="457200" lvl="0" indent="-342900" algn="l" rtl="0">
              <a:spcBef>
                <a:spcPts val="1000"/>
              </a:spcBef>
              <a:spcAft>
                <a:spcPts val="1000"/>
              </a:spcAft>
              <a:buSzPts val="1800"/>
              <a:buChar char="●"/>
            </a:pPr>
            <a:r>
              <a:rPr lang="es" sz="1800" b="1"/>
              <a:t>Changing permissions</a:t>
            </a:r>
            <a:endParaRPr sz="1800" b="1"/>
          </a:p>
        </p:txBody>
      </p:sp>
      <p:sp>
        <p:nvSpPr>
          <p:cNvPr id="99" name="Google Shape;99;p17"/>
          <p:cNvSpPr txBox="1">
            <a:spLocks noGrp="1"/>
          </p:cNvSpPr>
          <p:nvPr>
            <p:ph type="body" idx="2"/>
          </p:nvPr>
        </p:nvSpPr>
        <p:spPr>
          <a:xfrm>
            <a:off x="4964600" y="1501225"/>
            <a:ext cx="4014900" cy="294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Example:</a:t>
            </a:r>
            <a:endParaRPr b="1"/>
          </a:p>
          <a:p>
            <a:pPr marL="0" lvl="0" indent="0" algn="l" rtl="0">
              <a:spcBef>
                <a:spcPts val="1200"/>
              </a:spcBef>
              <a:spcAft>
                <a:spcPts val="0"/>
              </a:spcAft>
              <a:buNone/>
            </a:pPr>
            <a:r>
              <a:rPr lang="es" b="1"/>
              <a:t>Attacker changed URL to:</a:t>
            </a:r>
            <a:endParaRPr b="1"/>
          </a:p>
          <a:p>
            <a:pPr marL="0" lvl="0" indent="0" algn="l" rtl="0">
              <a:spcBef>
                <a:spcPts val="1200"/>
              </a:spcBef>
              <a:spcAft>
                <a:spcPts val="0"/>
              </a:spcAft>
              <a:buNone/>
            </a:pPr>
            <a:r>
              <a:rPr lang="es" b="1">
                <a:solidFill>
                  <a:srgbClr val="E69138"/>
                </a:solidFill>
              </a:rPr>
              <a:t>weatherApi=http://external-server/a-very-large-image-file.png</a:t>
            </a:r>
            <a:endParaRPr b="1">
              <a:solidFill>
                <a:srgbClr val="E69138"/>
              </a:solidFill>
            </a:endParaRPr>
          </a:p>
          <a:p>
            <a:pPr marL="0" lvl="0" indent="0" algn="l" rtl="0">
              <a:spcBef>
                <a:spcPts val="1200"/>
              </a:spcBef>
              <a:spcAft>
                <a:spcPts val="1200"/>
              </a:spcAft>
              <a:buNone/>
            </a:pPr>
            <a:r>
              <a:rPr lang="es" b="1"/>
              <a:t>*Here, the local server may repeatedly attempt to fetch this abnormally large file from the external server, eventually causing the web application to crash, resulting in a denial of service (DoS).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solidFill>
                  <a:schemeClr val="accent5"/>
                </a:solidFill>
              </a:rPr>
              <a:t>DEMO</a:t>
            </a:r>
            <a:endParaRPr>
              <a:solidFill>
                <a:schemeClr val="accent5"/>
              </a:solidFill>
            </a:endParaRPr>
          </a:p>
        </p:txBody>
      </p:sp>
      <p:sp>
        <p:nvSpPr>
          <p:cNvPr id="105" name="Google Shape;105;p18"/>
          <p:cNvSpPr txBox="1">
            <a:spLocks noGrp="1"/>
          </p:cNvSpPr>
          <p:nvPr>
            <p:ph type="body" idx="1"/>
          </p:nvPr>
        </p:nvSpPr>
        <p:spPr>
          <a:xfrm>
            <a:off x="387900" y="1489825"/>
            <a:ext cx="76905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 new startup has decided to create a new social media, the next Facebook.</a:t>
            </a:r>
            <a:endParaRPr/>
          </a:p>
          <a:p>
            <a:pPr marL="0" lvl="0" indent="0" algn="l" rtl="0">
              <a:spcBef>
                <a:spcPts val="1200"/>
              </a:spcBef>
              <a:spcAft>
                <a:spcPts val="0"/>
              </a:spcAft>
              <a:buNone/>
            </a:pPr>
            <a:r>
              <a:rPr lang="es"/>
              <a:t>This new social network has the ability to add profile pictures to the person’s profile.</a:t>
            </a:r>
            <a:endParaRPr/>
          </a:p>
          <a:p>
            <a:pPr marL="0" lvl="0" indent="0" algn="l" rtl="0">
              <a:spcBef>
                <a:spcPts val="1200"/>
              </a:spcBef>
              <a:spcAft>
                <a:spcPts val="0"/>
              </a:spcAft>
              <a:buNone/>
            </a:pPr>
            <a:r>
              <a:rPr lang="es"/>
              <a:t>Instead of just allowing the upload of profile pictures, it would be awesome to use any image on the internet by just providing a URL.</a:t>
            </a:r>
            <a:endParaRPr/>
          </a:p>
          <a:p>
            <a:pPr marL="0" lvl="0" indent="0" algn="l" rtl="0">
              <a:spcBef>
                <a:spcPts val="1200"/>
              </a:spcBef>
              <a:spcAft>
                <a:spcPts val="0"/>
              </a:spcAft>
              <a:buNone/>
            </a:pPr>
            <a:r>
              <a:rPr lang="es"/>
              <a:t>When a user sends a request with image URL, the server will request the provided image URL, return the image back to the user, and then update the profile image.</a:t>
            </a:r>
            <a:endParaRPr/>
          </a:p>
          <a:p>
            <a:pPr marL="0" lvl="0" indent="0" algn="l" rtl="0">
              <a:spcBef>
                <a:spcPts val="1200"/>
              </a:spcBef>
              <a:spcAft>
                <a:spcPts val="0"/>
              </a:spcAft>
              <a:buNone/>
            </a:pPr>
            <a:endParaRPr/>
          </a:p>
          <a:p>
            <a:pPr marL="0" lvl="0" indent="0" algn="l" rtl="0">
              <a:spcBef>
                <a:spcPts val="1200"/>
              </a:spcBef>
              <a:spcAft>
                <a:spcPts val="1200"/>
              </a:spcAft>
              <a:buNone/>
            </a:pPr>
            <a:r>
              <a:rPr lang="es" sz="1500" b="1"/>
              <a:t>Let's take a closer look at what might be possible by exploiting this SSRF vulnerability.</a:t>
            </a:r>
            <a:endParaRPr sz="15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277800" y="0"/>
            <a:ext cx="85884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2300" b="1">
                <a:solidFill>
                  <a:schemeClr val="accent5"/>
                </a:solidFill>
                <a:latin typeface="Roboto"/>
                <a:ea typeface="Roboto"/>
                <a:cs typeface="Roboto"/>
                <a:sym typeface="Roboto"/>
              </a:rPr>
              <a:t>Impacts of an SSRF attack:</a:t>
            </a:r>
            <a:endParaRPr sz="2300" b="1">
              <a:solidFill>
                <a:schemeClr val="accent5"/>
              </a:solidFill>
              <a:latin typeface="Roboto"/>
              <a:ea typeface="Roboto"/>
              <a:cs typeface="Roboto"/>
              <a:sym typeface="Roboto"/>
            </a:endParaRPr>
          </a:p>
          <a:p>
            <a:pPr marL="457200" lvl="0" indent="-374650" algn="l" rtl="0">
              <a:spcBef>
                <a:spcPts val="1000"/>
              </a:spcBef>
              <a:spcAft>
                <a:spcPts val="0"/>
              </a:spcAft>
              <a:buClr>
                <a:srgbClr val="FFFFFF"/>
              </a:buClr>
              <a:buSzPts val="2300"/>
              <a:buFont typeface="Roboto"/>
              <a:buChar char="❖"/>
            </a:pPr>
            <a:r>
              <a:rPr lang="es" sz="2300" b="1">
                <a:solidFill>
                  <a:srgbClr val="FFFFFF"/>
                </a:solidFill>
                <a:latin typeface="Roboto"/>
                <a:ea typeface="Roboto"/>
                <a:cs typeface="Roboto"/>
                <a:sym typeface="Roboto"/>
              </a:rPr>
              <a:t>Appear to originate from the organization hosting the vulnerable application, causing potential legal liabilities and reputational damage.</a:t>
            </a:r>
            <a:endParaRPr sz="2300" b="1">
              <a:solidFill>
                <a:srgbClr val="FFFFFF"/>
              </a:solidFill>
              <a:latin typeface="Roboto"/>
              <a:ea typeface="Roboto"/>
              <a:cs typeface="Roboto"/>
              <a:sym typeface="Roboto"/>
            </a:endParaRPr>
          </a:p>
          <a:p>
            <a:pPr marL="457200" lvl="0" indent="-374650" algn="l" rtl="0">
              <a:spcBef>
                <a:spcPts val="1000"/>
              </a:spcBef>
              <a:spcAft>
                <a:spcPts val="0"/>
              </a:spcAft>
              <a:buClr>
                <a:srgbClr val="FFFFFF"/>
              </a:buClr>
              <a:buSzPts val="2300"/>
              <a:buFont typeface="Roboto"/>
              <a:buChar char="❖"/>
            </a:pPr>
            <a:r>
              <a:rPr lang="es" sz="2300" b="1">
                <a:solidFill>
                  <a:srgbClr val="FFFFFF"/>
                </a:solidFill>
                <a:latin typeface="Roboto"/>
                <a:ea typeface="Roboto"/>
                <a:cs typeface="Roboto"/>
                <a:sym typeface="Roboto"/>
              </a:rPr>
              <a:t>Unauthorized access to sensitive configurations—including server files, cloud provider metadata, and open ports.</a:t>
            </a:r>
            <a:endParaRPr sz="2300" b="1">
              <a:solidFill>
                <a:srgbClr val="FFFFFF"/>
              </a:solidFill>
              <a:latin typeface="Roboto"/>
              <a:ea typeface="Roboto"/>
              <a:cs typeface="Roboto"/>
              <a:sym typeface="Roboto"/>
            </a:endParaRPr>
          </a:p>
          <a:p>
            <a:pPr marL="457200" lvl="0" indent="-374650" algn="l" rtl="0">
              <a:spcBef>
                <a:spcPts val="1000"/>
              </a:spcBef>
              <a:spcAft>
                <a:spcPts val="0"/>
              </a:spcAft>
              <a:buClr>
                <a:srgbClr val="FFFFFF"/>
              </a:buClr>
              <a:buSzPts val="2300"/>
              <a:buFont typeface="Roboto"/>
              <a:buChar char="❖"/>
            </a:pPr>
            <a:r>
              <a:rPr lang="es" sz="2300" b="1">
                <a:solidFill>
                  <a:srgbClr val="FFFFFF"/>
                </a:solidFill>
                <a:latin typeface="Roboto"/>
                <a:ea typeface="Roboto"/>
                <a:cs typeface="Roboto"/>
                <a:sym typeface="Roboto"/>
              </a:rPr>
              <a:t>Internal port scanning—letting an attacker Identify and exploit unsecured services.</a:t>
            </a:r>
            <a:endParaRPr sz="2300" b="1">
              <a:solidFill>
                <a:srgbClr val="FFFFFF"/>
              </a:solidFill>
              <a:latin typeface="Roboto"/>
              <a:ea typeface="Roboto"/>
              <a:cs typeface="Roboto"/>
              <a:sym typeface="Roboto"/>
            </a:endParaRPr>
          </a:p>
          <a:p>
            <a:pPr marL="457200" lvl="0" indent="-374650" algn="l" rtl="0">
              <a:spcBef>
                <a:spcPts val="1000"/>
              </a:spcBef>
              <a:spcAft>
                <a:spcPts val="1000"/>
              </a:spcAft>
              <a:buClr>
                <a:srgbClr val="FFFFFF"/>
              </a:buClr>
              <a:buSzPts val="2300"/>
              <a:buFont typeface="Roboto"/>
              <a:buChar char="❖"/>
            </a:pPr>
            <a:r>
              <a:rPr lang="es" sz="2300" b="1">
                <a:solidFill>
                  <a:srgbClr val="FFFFFF"/>
                </a:solidFill>
                <a:latin typeface="Roboto"/>
                <a:ea typeface="Roboto"/>
                <a:cs typeface="Roboto"/>
                <a:sym typeface="Roboto"/>
              </a:rPr>
              <a:t>Exploit chaining—exploits can be “chained” into other attacks that are more damaging, ranging from reflected XSS to remote code execution.</a:t>
            </a:r>
            <a:endParaRPr sz="2300" b="1">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87900" y="458025"/>
            <a:ext cx="8368200" cy="686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b="1">
                <a:solidFill>
                  <a:schemeClr val="accent5"/>
                </a:solidFill>
              </a:rPr>
              <a:t>Mitigations</a:t>
            </a:r>
            <a:endParaRPr b="1">
              <a:solidFill>
                <a:schemeClr val="accent5"/>
              </a:solidFill>
            </a:endParaRPr>
          </a:p>
        </p:txBody>
      </p:sp>
      <p:sp>
        <p:nvSpPr>
          <p:cNvPr id="116" name="Google Shape;116;p20"/>
          <p:cNvSpPr txBox="1">
            <a:spLocks noGrp="1"/>
          </p:cNvSpPr>
          <p:nvPr>
            <p:ph type="body" idx="1"/>
          </p:nvPr>
        </p:nvSpPr>
        <p:spPr>
          <a:xfrm>
            <a:off x="468525" y="1317175"/>
            <a:ext cx="8065800" cy="3682200"/>
          </a:xfrm>
          <a:prstGeom prst="rect">
            <a:avLst/>
          </a:prstGeom>
        </p:spPr>
        <p:txBody>
          <a:bodyPr spcFirstLastPara="1" wrap="square" lIns="91425" tIns="91425" rIns="91425" bIns="91425" anchor="t" anchorCtr="0">
            <a:normAutofit lnSpcReduction="10000"/>
          </a:bodyPr>
          <a:lstStyle/>
          <a:p>
            <a:pPr marL="457200" lvl="0" indent="-374650" algn="l" rtl="0">
              <a:spcBef>
                <a:spcPts val="0"/>
              </a:spcBef>
              <a:spcAft>
                <a:spcPts val="0"/>
              </a:spcAft>
              <a:buSzPts val="2300"/>
              <a:buChar char="➢"/>
            </a:pPr>
            <a:r>
              <a:rPr lang="es" sz="2300" b="1"/>
              <a:t>Restrict Protocols</a:t>
            </a:r>
            <a:endParaRPr sz="2300" b="1"/>
          </a:p>
          <a:p>
            <a:pPr marL="457200" lvl="0" indent="-374650" algn="l" rtl="0">
              <a:spcBef>
                <a:spcPts val="1000"/>
              </a:spcBef>
              <a:spcAft>
                <a:spcPts val="0"/>
              </a:spcAft>
              <a:buSzPts val="2300"/>
              <a:buChar char="➢"/>
            </a:pPr>
            <a:r>
              <a:rPr lang="es" sz="2300" b="1"/>
              <a:t>Allowlist / Whitelist</a:t>
            </a:r>
            <a:endParaRPr sz="2300" b="1"/>
          </a:p>
          <a:p>
            <a:pPr marL="457200" lvl="0" indent="-374650" algn="l" rtl="0">
              <a:spcBef>
                <a:spcPts val="1000"/>
              </a:spcBef>
              <a:spcAft>
                <a:spcPts val="0"/>
              </a:spcAft>
              <a:buSzPts val="2300"/>
              <a:buChar char="➢"/>
            </a:pPr>
            <a:r>
              <a:rPr lang="es" sz="2300" b="1"/>
              <a:t>Zero-Trust Mindset</a:t>
            </a:r>
            <a:endParaRPr sz="2300" b="1"/>
          </a:p>
          <a:p>
            <a:pPr marL="457200" lvl="0" indent="-374650" algn="l" rtl="0">
              <a:spcBef>
                <a:spcPts val="1000"/>
              </a:spcBef>
              <a:spcAft>
                <a:spcPts val="0"/>
              </a:spcAft>
              <a:buSzPts val="2300"/>
              <a:buChar char="➢"/>
            </a:pPr>
            <a:r>
              <a:rPr lang="es" sz="2300" b="1"/>
              <a:t>Principle of Least Privilege</a:t>
            </a:r>
            <a:endParaRPr sz="2300" b="1"/>
          </a:p>
          <a:p>
            <a:pPr marL="457200" lvl="0" indent="-374650" algn="l" rtl="0">
              <a:spcBef>
                <a:spcPts val="1000"/>
              </a:spcBef>
              <a:spcAft>
                <a:spcPts val="0"/>
              </a:spcAft>
              <a:buSzPts val="2300"/>
              <a:buChar char="➢"/>
            </a:pPr>
            <a:r>
              <a:rPr lang="es" sz="2300" b="1"/>
              <a:t>Enable Logging</a:t>
            </a:r>
            <a:endParaRPr sz="2300" b="1"/>
          </a:p>
          <a:p>
            <a:pPr marL="457200" lvl="0" indent="-374650" algn="l" rtl="0">
              <a:spcBef>
                <a:spcPts val="1000"/>
              </a:spcBef>
              <a:spcAft>
                <a:spcPts val="0"/>
              </a:spcAft>
              <a:buSzPts val="2300"/>
              <a:buChar char="➢"/>
            </a:pPr>
            <a:r>
              <a:rPr lang="es" sz="2300" b="1"/>
              <a:t>Website Application Firewall (WAF)</a:t>
            </a:r>
            <a:endParaRPr sz="2300" b="1"/>
          </a:p>
          <a:p>
            <a:pPr marL="457200" lvl="0" indent="-374650" algn="l" rtl="0">
              <a:spcBef>
                <a:spcPts val="1000"/>
              </a:spcBef>
              <a:spcAft>
                <a:spcPts val="1000"/>
              </a:spcAft>
              <a:buSzPts val="2300"/>
              <a:buChar char="➢"/>
            </a:pPr>
            <a:r>
              <a:rPr lang="es" sz="2300" b="1"/>
              <a:t>Intrusion Detection/Prevention Software (IDS/IPS)</a:t>
            </a:r>
            <a:endParaRPr sz="23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87900" y="200575"/>
            <a:ext cx="8368200" cy="94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sz="3333" b="1">
                <a:highlight>
                  <a:srgbClr val="101820"/>
                </a:highlight>
              </a:rPr>
              <a:t>Case Study:</a:t>
            </a:r>
            <a:r>
              <a:rPr lang="es" b="1">
                <a:highlight>
                  <a:srgbClr val="101820"/>
                </a:highlight>
              </a:rPr>
              <a:t> </a:t>
            </a:r>
            <a:r>
              <a:rPr lang="es" sz="4000" b="1">
                <a:solidFill>
                  <a:schemeClr val="accent5"/>
                </a:solidFill>
                <a:highlight>
                  <a:srgbClr val="101820"/>
                </a:highlight>
              </a:rPr>
              <a:t>CapitalOne</a:t>
            </a:r>
            <a:endParaRPr sz="4000" b="1">
              <a:solidFill>
                <a:schemeClr val="accent5"/>
              </a:solidFill>
              <a:highlight>
                <a:srgbClr val="101820"/>
              </a:highlight>
            </a:endParaRPr>
          </a:p>
        </p:txBody>
      </p:sp>
      <p:sp>
        <p:nvSpPr>
          <p:cNvPr id="122" name="Google Shape;122;p21"/>
          <p:cNvSpPr txBox="1">
            <a:spLocks noGrp="1"/>
          </p:cNvSpPr>
          <p:nvPr>
            <p:ph type="body" idx="1"/>
          </p:nvPr>
        </p:nvSpPr>
        <p:spPr>
          <a:xfrm>
            <a:off x="76550" y="1296138"/>
            <a:ext cx="8992200" cy="3287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s" sz="2000" b="1">
                <a:highlight>
                  <a:srgbClr val="101820"/>
                </a:highlight>
              </a:rPr>
              <a:t>In 2019, CapitalOne fell victim to an SSRF attack. Led to leaking over 100 million customer records.</a:t>
            </a:r>
            <a:endParaRPr sz="2000" b="1">
              <a:highlight>
                <a:srgbClr val="101820"/>
              </a:highlight>
            </a:endParaRPr>
          </a:p>
          <a:p>
            <a:pPr marL="457200" lvl="0" indent="-355600" algn="l" rtl="0">
              <a:spcBef>
                <a:spcPts val="1000"/>
              </a:spcBef>
              <a:spcAft>
                <a:spcPts val="0"/>
              </a:spcAft>
              <a:buSzPts val="2000"/>
              <a:buChar char="❖"/>
            </a:pPr>
            <a:r>
              <a:rPr lang="es" sz="2000" b="1">
                <a:highlight>
                  <a:srgbClr val="101820"/>
                </a:highlight>
              </a:rPr>
              <a:t>The site was hosted on Amazon’s AWS platform in which an SSRF vulnerability was present.</a:t>
            </a:r>
            <a:endParaRPr sz="2000" b="1">
              <a:highlight>
                <a:srgbClr val="101820"/>
              </a:highlight>
            </a:endParaRPr>
          </a:p>
          <a:p>
            <a:pPr marL="457200" lvl="0" indent="-355600" algn="l" rtl="0">
              <a:spcBef>
                <a:spcPts val="1000"/>
              </a:spcBef>
              <a:spcAft>
                <a:spcPts val="0"/>
              </a:spcAft>
              <a:buSzPts val="2000"/>
              <a:buChar char="❖"/>
            </a:pPr>
            <a:r>
              <a:rPr lang="es" sz="2000" b="1">
                <a:highlight>
                  <a:srgbClr val="101820"/>
                </a:highlight>
              </a:rPr>
              <a:t>The web application firewall (WAF) failed to identify and block the attack.</a:t>
            </a:r>
            <a:endParaRPr sz="2000" b="1">
              <a:highlight>
                <a:srgbClr val="101820"/>
              </a:highlight>
            </a:endParaRPr>
          </a:p>
          <a:p>
            <a:pPr marL="457200" lvl="0" indent="-355600" algn="l" rtl="0">
              <a:spcBef>
                <a:spcPts val="1000"/>
              </a:spcBef>
              <a:spcAft>
                <a:spcPts val="0"/>
              </a:spcAft>
              <a:buSzPts val="2000"/>
              <a:buChar char="❖"/>
            </a:pPr>
            <a:r>
              <a:rPr lang="es" sz="2000" b="1">
                <a:highlight>
                  <a:srgbClr val="101820"/>
                </a:highlight>
              </a:rPr>
              <a:t>The access credentials were too permissive.</a:t>
            </a:r>
            <a:endParaRPr sz="2000" b="1">
              <a:highlight>
                <a:srgbClr val="101820"/>
              </a:highlight>
            </a:endParaRPr>
          </a:p>
          <a:p>
            <a:pPr marL="457200" lvl="0" indent="-355600" algn="l" rtl="0">
              <a:spcBef>
                <a:spcPts val="1000"/>
              </a:spcBef>
              <a:spcAft>
                <a:spcPts val="1000"/>
              </a:spcAft>
              <a:buSzPts val="2000"/>
              <a:buChar char="❖"/>
            </a:pPr>
            <a:r>
              <a:rPr lang="es" sz="2000" b="1">
                <a:highlight>
                  <a:srgbClr val="101820"/>
                </a:highlight>
              </a:rPr>
              <a:t>Combined these are perfect conditions for a successful SSRF attack.</a:t>
            </a:r>
            <a:endParaRPr sz="2000" b="1">
              <a:highlight>
                <a:srgbClr val="101820"/>
              </a:highlight>
            </a:endParaRPr>
          </a:p>
        </p:txBody>
      </p:sp>
      <p:sp>
        <p:nvSpPr>
          <p:cNvPr id="123" name="Google Shape;123;p21"/>
          <p:cNvSpPr txBox="1"/>
          <p:nvPr/>
        </p:nvSpPr>
        <p:spPr>
          <a:xfrm>
            <a:off x="539825" y="4774200"/>
            <a:ext cx="772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u="sng">
                <a:solidFill>
                  <a:schemeClr val="hlink"/>
                </a:solidFill>
                <a:latin typeface="Roboto"/>
                <a:ea typeface="Roboto"/>
                <a:cs typeface="Roboto"/>
                <a:sym typeface="Roboto"/>
                <a:hlinkClick r:id="rId4"/>
              </a:rPr>
              <a:t>Source</a:t>
            </a:r>
            <a:endParaRPr sz="1000">
              <a:latin typeface="Roboto"/>
              <a:ea typeface="Roboto"/>
              <a:cs typeface="Roboto"/>
              <a:sym typeface="Roboto"/>
            </a:endParaRPr>
          </a:p>
        </p:txBody>
      </p:sp>
      <p:sp>
        <p:nvSpPr>
          <p:cNvPr id="124" name="Google Shape;124;p21"/>
          <p:cNvSpPr txBox="1"/>
          <p:nvPr/>
        </p:nvSpPr>
        <p:spPr>
          <a:xfrm>
            <a:off x="1110125" y="4774200"/>
            <a:ext cx="772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u="sng">
                <a:solidFill>
                  <a:schemeClr val="hlink"/>
                </a:solidFill>
                <a:latin typeface="Roboto"/>
                <a:ea typeface="Roboto"/>
                <a:cs typeface="Roboto"/>
                <a:sym typeface="Roboto"/>
                <a:hlinkClick r:id="rId5"/>
              </a:rPr>
              <a:t>Source</a:t>
            </a:r>
            <a:endParaRPr sz="1000">
              <a:latin typeface="Roboto"/>
              <a:ea typeface="Roboto"/>
              <a:cs typeface="Roboto"/>
              <a:sym typeface="Roboto"/>
            </a:endParaRPr>
          </a:p>
        </p:txBody>
      </p:sp>
      <p:sp>
        <p:nvSpPr>
          <p:cNvPr id="125" name="Google Shape;125;p21"/>
          <p:cNvSpPr txBox="1"/>
          <p:nvPr/>
        </p:nvSpPr>
        <p:spPr>
          <a:xfrm>
            <a:off x="1715800" y="4774200"/>
            <a:ext cx="665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u="sng">
                <a:solidFill>
                  <a:schemeClr val="hlink"/>
                </a:solidFill>
                <a:latin typeface="Roboto"/>
                <a:ea typeface="Roboto"/>
                <a:cs typeface="Roboto"/>
                <a:sym typeface="Roboto"/>
                <a:hlinkClick r:id="rId6"/>
              </a:rPr>
              <a:t>Source</a:t>
            </a:r>
            <a:endParaRPr sz="1000">
              <a:latin typeface="Roboto"/>
              <a:ea typeface="Roboto"/>
              <a:cs typeface="Roboto"/>
              <a:sym typeface="Roboto"/>
            </a:endParaRPr>
          </a:p>
        </p:txBody>
      </p:sp>
      <p:sp>
        <p:nvSpPr>
          <p:cNvPr id="126" name="Google Shape;126;p21"/>
          <p:cNvSpPr txBox="1"/>
          <p:nvPr/>
        </p:nvSpPr>
        <p:spPr>
          <a:xfrm>
            <a:off x="2285875" y="4774200"/>
            <a:ext cx="72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u="sng">
                <a:solidFill>
                  <a:schemeClr val="hlink"/>
                </a:solidFill>
                <a:latin typeface="Roboto"/>
                <a:ea typeface="Roboto"/>
                <a:cs typeface="Roboto"/>
                <a:sym typeface="Roboto"/>
                <a:hlinkClick r:id="rId7"/>
              </a:rPr>
              <a:t>Source</a:t>
            </a:r>
            <a:endParaRPr sz="1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1129</Words>
  <Application>Microsoft Office PowerPoint</Application>
  <PresentationFormat>Presentación en pantalla (16:9)</PresentationFormat>
  <Paragraphs>88</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Roboto Slab</vt:lpstr>
      <vt:lpstr>Arial</vt:lpstr>
      <vt:lpstr>Roboto</vt:lpstr>
      <vt:lpstr>Marina</vt:lpstr>
      <vt:lpstr>OWASP Top Ten</vt:lpstr>
      <vt:lpstr>SSRF - Server-Side Request Forgery</vt:lpstr>
      <vt:lpstr>Typical exploitation of a server-side request forgery vulnerability</vt:lpstr>
      <vt:lpstr>Basic or non-blind SSRF</vt:lpstr>
      <vt:lpstr>Blind SSRF</vt:lpstr>
      <vt:lpstr>DEMO</vt:lpstr>
      <vt:lpstr>Impacts of an SSRF attack: Appear to originate from the organization hosting the vulnerable application, causing potential legal liabilities and reputational damage. Unauthorized access to sensitive configurations—including server files, cloud provider metadata, and open ports. Internal port scanning—letting an attacker Identify and exploit unsecured services. Exploit chaining—exploits can be “chained” into other attacks that are more damaging, ranging from reflected XSS to remote code execution.</vt:lpstr>
      <vt:lpstr>Mitigations</vt:lpstr>
      <vt:lpstr>Case Study: CapitalOne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Ten</dc:title>
  <cp:lastModifiedBy>Admin</cp:lastModifiedBy>
  <cp:revision>1</cp:revision>
  <dcterms:modified xsi:type="dcterms:W3CDTF">2023-05-29T09:15:11Z</dcterms:modified>
</cp:coreProperties>
</file>