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rashtest-security.com/owasp-software-data-integrity-failur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4135fb7722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4135fb7722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4135fb7722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4135fb7722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135fb772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4135fb772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406f6a7ba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406f6a7ba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c9379ff3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c9379ff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3f920545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3f920545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u="sng">
                <a:solidFill>
                  <a:schemeClr val="hlink"/>
                </a:solidFill>
                <a:hlinkClick r:id="rId3"/>
              </a:rPr>
              <a:t>https://crashtest-security.com/owasp-software-data-integrity-failures/</a:t>
            </a:r>
            <a:r>
              <a:rPr lang="ru"/>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4135fb7722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4135fb7722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4135fb7722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4135fb7722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135fb7722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4135fb7722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135fb7722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135fb7722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135fb7722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135fb7722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jwzeJU_62IQ&amp;t=446"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hyperlink" Target="http://www.youtube.com/watch?v=jwzeJU_62IQ"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11708" y="1498913"/>
            <a:ext cx="8520600" cy="585000"/>
          </a:xfrm>
          <a:prstGeom prst="rect">
            <a:avLst/>
          </a:prstGeom>
        </p:spPr>
        <p:txBody>
          <a:bodyPr spcFirstLastPara="1" wrap="square" lIns="91425" tIns="91425" rIns="91425" bIns="91425" anchor="b" anchorCtr="0">
            <a:spAutoFit/>
          </a:bodyPr>
          <a:lstStyle/>
          <a:p>
            <a:pPr marL="457200" lvl="0" indent="0" algn="l" rtl="0">
              <a:lnSpc>
                <a:spcPct val="130000"/>
              </a:lnSpc>
              <a:spcBef>
                <a:spcPts val="0"/>
              </a:spcBef>
              <a:spcAft>
                <a:spcPts val="2900"/>
              </a:spcAft>
              <a:buNone/>
            </a:pPr>
            <a:r>
              <a:rPr lang="ru" sz="2600" b="1" dirty="0"/>
              <a:t>A-08 Software and Data Integrity Failures</a:t>
            </a:r>
            <a:endParaRPr sz="2600" b="1" dirty="0"/>
          </a:p>
        </p:txBody>
      </p:sp>
      <p:sp>
        <p:nvSpPr>
          <p:cNvPr id="60" name="Google Shape;60;p13"/>
          <p:cNvSpPr txBox="1">
            <a:spLocks noGrp="1"/>
          </p:cNvSpPr>
          <p:nvPr>
            <p:ph type="subTitle" idx="1"/>
          </p:nvPr>
        </p:nvSpPr>
        <p:spPr>
          <a:xfrm>
            <a:off x="311700" y="2377025"/>
            <a:ext cx="8520600" cy="178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ru" b="1" dirty="0"/>
              <a:t> ThriveDX</a:t>
            </a:r>
            <a:endParaRPr b="1" dirty="0"/>
          </a:p>
        </p:txBody>
      </p:sp>
      <p:sp>
        <p:nvSpPr>
          <p:cNvPr id="61" name="Google Shape;61;p13"/>
          <p:cNvSpPr txBox="1"/>
          <p:nvPr/>
        </p:nvSpPr>
        <p:spPr>
          <a:xfrm>
            <a:off x="199000" y="719475"/>
            <a:ext cx="84387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600">
                <a:solidFill>
                  <a:schemeClr val="lt1"/>
                </a:solidFill>
                <a:latin typeface="Proxima Nova"/>
                <a:ea typeface="Proxima Nova"/>
                <a:cs typeface="Proxima Nova"/>
                <a:sym typeface="Proxima Nova"/>
              </a:rPr>
              <a:t>Open Web Application Security Project  OWASP TOP 10</a:t>
            </a:r>
            <a:r>
              <a:rPr lang="ru" sz="2400">
                <a:solidFill>
                  <a:schemeClr val="lt1"/>
                </a:solidFill>
                <a:latin typeface="Proxima Nova"/>
                <a:ea typeface="Proxima Nova"/>
                <a:cs typeface="Proxima Nova"/>
                <a:sym typeface="Proxima Nova"/>
              </a:rPr>
              <a:t> </a:t>
            </a:r>
            <a:endParaRPr sz="2400">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52400" y="152400"/>
            <a:ext cx="6655500" cy="455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3"/>
          <p:cNvPicPr preferRelativeResize="0"/>
          <p:nvPr/>
        </p:nvPicPr>
        <p:blipFill>
          <a:blip r:embed="rId3">
            <a:alphaModFix/>
          </a:blip>
          <a:stretch>
            <a:fillRect/>
          </a:stretch>
        </p:blipFill>
        <p:spPr>
          <a:xfrm>
            <a:off x="152400" y="152400"/>
            <a:ext cx="5676166" cy="4838699"/>
          </a:xfrm>
          <a:prstGeom prst="rect">
            <a:avLst/>
          </a:prstGeom>
          <a:noFill/>
          <a:ln>
            <a:noFill/>
          </a:ln>
        </p:spPr>
      </p:pic>
      <p:pic>
        <p:nvPicPr>
          <p:cNvPr id="122" name="Google Shape;122;p23"/>
          <p:cNvPicPr preferRelativeResize="0"/>
          <p:nvPr/>
        </p:nvPicPr>
        <p:blipFill>
          <a:blip r:embed="rId4">
            <a:alphaModFix/>
          </a:blip>
          <a:stretch>
            <a:fillRect/>
          </a:stretch>
        </p:blipFill>
        <p:spPr>
          <a:xfrm>
            <a:off x="5387627" y="198450"/>
            <a:ext cx="3647850" cy="2419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ctrTitle"/>
          </p:nvPr>
        </p:nvSpPr>
        <p:spPr>
          <a:xfrm>
            <a:off x="510450" y="90225"/>
            <a:ext cx="8123100" cy="777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ru" u="sng">
                <a:solidFill>
                  <a:schemeClr val="hlink"/>
                </a:solidFill>
                <a:hlinkClick r:id="rId3"/>
              </a:rPr>
              <a:t>Case</a:t>
            </a:r>
            <a:endParaRPr/>
          </a:p>
        </p:txBody>
      </p:sp>
      <p:pic>
        <p:nvPicPr>
          <p:cNvPr id="128" name="Google Shape;128;p24" descr="#Deserialization #WebSecurity&#10;&#10;We'll explore the basic concepts of an Insecure Deserialization by attacking a web app written in Python.&#10;&#10;🐤 Twitter: https://twitter.com/PwnFunction&#10;&#10;🎵 Track: Warriyo - Mortals (feat. Laura Brehm)&#10;NCS link: https://www.youtube.com/watch?v=yJg-Y5byMMw" title="Insecure Deserialization Attack Explained">
            <a:hlinkClick r:id="rId4"/>
          </p:cNvPr>
          <p:cNvPicPr preferRelativeResize="0"/>
          <p:nvPr/>
        </p:nvPicPr>
        <p:blipFill>
          <a:blip r:embed="rId5">
            <a:alphaModFix/>
          </a:blip>
          <a:stretch>
            <a:fillRect/>
          </a:stretch>
        </p:blipFill>
        <p:spPr>
          <a:xfrm>
            <a:off x="606825" y="911475"/>
            <a:ext cx="6659875" cy="3746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452900" y="92775"/>
            <a:ext cx="3040800" cy="748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ru" sz="4500"/>
              <a:t>Overview</a:t>
            </a:r>
            <a:endParaRPr sz="4500"/>
          </a:p>
        </p:txBody>
      </p:sp>
      <p:sp>
        <p:nvSpPr>
          <p:cNvPr id="67" name="Google Shape;67;p14"/>
          <p:cNvSpPr txBox="1">
            <a:spLocks noGrp="1"/>
          </p:cNvSpPr>
          <p:nvPr>
            <p:ph type="subTitle" idx="1"/>
          </p:nvPr>
        </p:nvSpPr>
        <p:spPr>
          <a:xfrm>
            <a:off x="215650" y="765575"/>
            <a:ext cx="8658900" cy="222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ru" sz="1600" b="1"/>
              <a:t>New category for 2021</a:t>
            </a:r>
            <a:endParaRPr sz="1600" b="1"/>
          </a:p>
          <a:p>
            <a:pPr marL="457200" lvl="0" indent="0" algn="l" rtl="0">
              <a:spcBef>
                <a:spcPts val="0"/>
              </a:spcBef>
              <a:spcAft>
                <a:spcPts val="0"/>
              </a:spcAft>
              <a:buNone/>
            </a:pPr>
            <a:endParaRPr sz="1600" b="1"/>
          </a:p>
          <a:p>
            <a:pPr marL="457200" lvl="0" indent="-330200" algn="l" rtl="0">
              <a:spcBef>
                <a:spcPts val="0"/>
              </a:spcBef>
              <a:spcAft>
                <a:spcPts val="0"/>
              </a:spcAft>
              <a:buSzPts val="1600"/>
              <a:buChar char="●"/>
            </a:pPr>
            <a:r>
              <a:rPr lang="ru" sz="1600" b="1"/>
              <a:t>One of the highest weighted impacts from Common Vulnerability and Exposures/Common Vulnerability Scoring System (CVE/CVSS) data</a:t>
            </a:r>
            <a:endParaRPr sz="1600" b="1"/>
          </a:p>
          <a:p>
            <a:pPr marL="457200" lvl="0" indent="-330200" algn="l" rtl="0">
              <a:lnSpc>
                <a:spcPct val="115000"/>
              </a:lnSpc>
              <a:spcBef>
                <a:spcPts val="1000"/>
              </a:spcBef>
              <a:spcAft>
                <a:spcPts val="0"/>
              </a:spcAft>
              <a:buSzPts val="1600"/>
              <a:buChar char="●"/>
            </a:pPr>
            <a:r>
              <a:rPr lang="ru" sz="1600" b="1"/>
              <a:t>Its focus is on making assumptions related to software updates, critical data, and CI/CD pipelines* without verifying integrity.</a:t>
            </a:r>
            <a:endParaRPr sz="1600" b="1"/>
          </a:p>
          <a:p>
            <a:pPr marL="457200" lvl="0" indent="-330200" algn="l" rtl="0">
              <a:lnSpc>
                <a:spcPct val="115000"/>
              </a:lnSpc>
              <a:spcBef>
                <a:spcPts val="1000"/>
              </a:spcBef>
              <a:spcAft>
                <a:spcPts val="0"/>
              </a:spcAft>
              <a:buSzPts val="1600"/>
              <a:buChar char="●"/>
            </a:pPr>
            <a:r>
              <a:rPr lang="ru" sz="1600" b="1"/>
              <a:t>It relates to code and infrastructure that does not protect against integrity violations. </a:t>
            </a:r>
            <a:endParaRPr sz="1600" b="1"/>
          </a:p>
        </p:txBody>
      </p:sp>
      <p:sp>
        <p:nvSpPr>
          <p:cNvPr id="68" name="Google Shape;68;p14"/>
          <p:cNvSpPr txBox="1"/>
          <p:nvPr/>
        </p:nvSpPr>
        <p:spPr>
          <a:xfrm>
            <a:off x="711675" y="3461350"/>
            <a:ext cx="7864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2300">
                <a:solidFill>
                  <a:schemeClr val="lt1"/>
                </a:solidFill>
                <a:latin typeface="Proxima Nova"/>
                <a:ea typeface="Proxima Nova"/>
                <a:cs typeface="Proxima Nova"/>
                <a:sym typeface="Proxima Nova"/>
              </a:rPr>
              <a:t>*</a:t>
            </a:r>
            <a:r>
              <a:rPr lang="ru" sz="2600">
                <a:solidFill>
                  <a:schemeClr val="lt1"/>
                </a:solidFill>
                <a:latin typeface="Proxima Nova"/>
                <a:ea typeface="Proxima Nova"/>
                <a:cs typeface="Proxima Nova"/>
                <a:sym typeface="Proxima Nova"/>
              </a:rPr>
              <a:t> </a:t>
            </a:r>
            <a:r>
              <a:rPr lang="ru" sz="1500">
                <a:solidFill>
                  <a:schemeClr val="lt1"/>
                </a:solidFill>
                <a:latin typeface="Proxima Nova"/>
                <a:ea typeface="Proxima Nova"/>
                <a:cs typeface="Proxima Nova"/>
                <a:sym typeface="Proxima Nova"/>
              </a:rPr>
              <a:t>A CI/CD pipeline is a set of </a:t>
            </a:r>
            <a:r>
              <a:rPr lang="ru" sz="1500" b="1">
                <a:solidFill>
                  <a:schemeClr val="lt1"/>
                </a:solidFill>
                <a:latin typeface="Proxima Nova"/>
                <a:ea typeface="Proxima Nova"/>
                <a:cs typeface="Proxima Nova"/>
                <a:sym typeface="Proxima Nova"/>
              </a:rPr>
              <a:t>automated</a:t>
            </a:r>
            <a:r>
              <a:rPr lang="ru" sz="1500">
                <a:solidFill>
                  <a:schemeClr val="lt1"/>
                </a:solidFill>
                <a:latin typeface="Proxima Nova"/>
                <a:ea typeface="Proxima Nova"/>
                <a:cs typeface="Proxima Nova"/>
                <a:sym typeface="Proxima Nova"/>
              </a:rPr>
              <a:t> processes that are used to continuously build/test/deploy software applications. CI/CD stands for Continuous Integration and Continuous Deployment or Delivery. </a:t>
            </a:r>
            <a:endParaRPr sz="1500">
              <a:solidFill>
                <a:schemeClr val="lt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7775" y="183300"/>
            <a:ext cx="2190000" cy="46152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Clr>
                <a:schemeClr val="dk1"/>
              </a:buClr>
              <a:buSzPts val="990"/>
              <a:buFont typeface="Arial"/>
              <a:buNone/>
            </a:pPr>
            <a:endParaRPr sz="2320"/>
          </a:p>
          <a:p>
            <a:pPr marL="0" lvl="0" indent="0" algn="ctr" rtl="0">
              <a:lnSpc>
                <a:spcPct val="150000"/>
              </a:lnSpc>
              <a:spcBef>
                <a:spcPts val="0"/>
              </a:spcBef>
              <a:spcAft>
                <a:spcPts val="0"/>
              </a:spcAft>
              <a:buClr>
                <a:schemeClr val="dk1"/>
              </a:buClr>
              <a:buSzPts val="990"/>
              <a:buFont typeface="Arial"/>
              <a:buNone/>
            </a:pPr>
            <a:r>
              <a:rPr lang="ru" sz="2320"/>
              <a:t>Software &amp; Data Integrity Failures - </a:t>
            </a:r>
            <a:r>
              <a:rPr lang="ru" sz="2320" b="1"/>
              <a:t>Common Weaknesses and  Vulnerabilities</a:t>
            </a:r>
            <a:endParaRPr sz="2320" b="1"/>
          </a:p>
          <a:p>
            <a:pPr marL="0" lvl="0" indent="0" algn="ctr" rtl="0">
              <a:lnSpc>
                <a:spcPct val="200000"/>
              </a:lnSpc>
              <a:spcBef>
                <a:spcPts val="0"/>
              </a:spcBef>
              <a:spcAft>
                <a:spcPts val="0"/>
              </a:spcAft>
              <a:buClr>
                <a:schemeClr val="dk1"/>
              </a:buClr>
              <a:buSzPts val="990"/>
              <a:buFont typeface="Arial"/>
              <a:buNone/>
            </a:pPr>
            <a:endParaRPr sz="2320" b="1"/>
          </a:p>
          <a:p>
            <a:pPr marL="0" lvl="0" indent="0" algn="ctr" rtl="0">
              <a:lnSpc>
                <a:spcPct val="200000"/>
              </a:lnSpc>
              <a:spcBef>
                <a:spcPts val="0"/>
              </a:spcBef>
              <a:spcAft>
                <a:spcPts val="0"/>
              </a:spcAft>
              <a:buSzPts val="990"/>
              <a:buNone/>
            </a:pPr>
            <a:endParaRPr sz="2520"/>
          </a:p>
        </p:txBody>
      </p:sp>
      <p:sp>
        <p:nvSpPr>
          <p:cNvPr id="74" name="Google Shape;74;p15"/>
          <p:cNvSpPr txBox="1">
            <a:spLocks noGrp="1"/>
          </p:cNvSpPr>
          <p:nvPr>
            <p:ph type="body" idx="1"/>
          </p:nvPr>
        </p:nvSpPr>
        <p:spPr>
          <a:xfrm>
            <a:off x="2879075" y="323550"/>
            <a:ext cx="5941500" cy="4615200"/>
          </a:xfrm>
          <a:prstGeom prst="rect">
            <a:avLst/>
          </a:prstGeom>
        </p:spPr>
        <p:txBody>
          <a:bodyPr spcFirstLastPara="1" wrap="square" lIns="91425" tIns="91425" rIns="91425" bIns="91425" anchor="t" anchorCtr="0">
            <a:noAutofit/>
          </a:bodyPr>
          <a:lstStyle/>
          <a:p>
            <a:pPr marL="457200" lvl="0" indent="-336550" algn="l" rtl="0">
              <a:lnSpc>
                <a:spcPct val="200000"/>
              </a:lnSpc>
              <a:spcBef>
                <a:spcPts val="1000"/>
              </a:spcBef>
              <a:spcAft>
                <a:spcPts val="0"/>
              </a:spcAft>
              <a:buClr>
                <a:srgbClr val="000000"/>
              </a:buClr>
              <a:buSzPts val="1700"/>
              <a:buFont typeface="Roboto"/>
              <a:buChar char="●"/>
            </a:pPr>
            <a:r>
              <a:rPr lang="ru" sz="1700" b="1">
                <a:solidFill>
                  <a:srgbClr val="000000"/>
                </a:solidFill>
                <a:latin typeface="Roboto"/>
                <a:ea typeface="Roboto"/>
                <a:cs typeface="Roboto"/>
                <a:sym typeface="Roboto"/>
              </a:rPr>
              <a:t>CWE-345</a:t>
            </a:r>
            <a:r>
              <a:rPr lang="ru" sz="1700">
                <a:solidFill>
                  <a:srgbClr val="000000"/>
                </a:solidFill>
                <a:latin typeface="Roboto"/>
                <a:ea typeface="Roboto"/>
                <a:cs typeface="Roboto"/>
                <a:sym typeface="Roboto"/>
              </a:rPr>
              <a:t> Insufficient verification of Data Authenticity</a:t>
            </a:r>
            <a:endParaRPr sz="1700">
              <a:solidFill>
                <a:srgbClr val="000000"/>
              </a:solidFill>
              <a:latin typeface="Roboto"/>
              <a:ea typeface="Roboto"/>
              <a:cs typeface="Roboto"/>
              <a:sym typeface="Roboto"/>
            </a:endParaRPr>
          </a:p>
          <a:p>
            <a:pPr marL="457200" lvl="0" indent="-336550" algn="l" rtl="0">
              <a:lnSpc>
                <a:spcPct val="200000"/>
              </a:lnSpc>
              <a:spcBef>
                <a:spcPts val="0"/>
              </a:spcBef>
              <a:spcAft>
                <a:spcPts val="0"/>
              </a:spcAft>
              <a:buClr>
                <a:srgbClr val="000000"/>
              </a:buClr>
              <a:buSzPts val="1700"/>
              <a:buFont typeface="Roboto"/>
              <a:buChar char="●"/>
            </a:pPr>
            <a:r>
              <a:rPr lang="ru" sz="1700" b="1">
                <a:solidFill>
                  <a:srgbClr val="000000"/>
                </a:solidFill>
                <a:latin typeface="Roboto"/>
                <a:ea typeface="Roboto"/>
                <a:cs typeface="Roboto"/>
                <a:sym typeface="Roboto"/>
              </a:rPr>
              <a:t>CWE-494</a:t>
            </a:r>
            <a:r>
              <a:rPr lang="ru" sz="1700">
                <a:solidFill>
                  <a:srgbClr val="000000"/>
                </a:solidFill>
                <a:latin typeface="Roboto"/>
                <a:ea typeface="Roboto"/>
                <a:cs typeface="Roboto"/>
                <a:sym typeface="Roboto"/>
              </a:rPr>
              <a:t> Download of Code without Integrity Check</a:t>
            </a:r>
            <a:endParaRPr sz="1700">
              <a:solidFill>
                <a:srgbClr val="000000"/>
              </a:solidFill>
              <a:latin typeface="Roboto"/>
              <a:ea typeface="Roboto"/>
              <a:cs typeface="Roboto"/>
              <a:sym typeface="Roboto"/>
            </a:endParaRPr>
          </a:p>
          <a:p>
            <a:pPr marL="457200" lvl="0" indent="-336550" algn="l" rtl="0">
              <a:lnSpc>
                <a:spcPct val="200000"/>
              </a:lnSpc>
              <a:spcBef>
                <a:spcPts val="0"/>
              </a:spcBef>
              <a:spcAft>
                <a:spcPts val="0"/>
              </a:spcAft>
              <a:buClr>
                <a:srgbClr val="000000"/>
              </a:buClr>
              <a:buSzPts val="1700"/>
              <a:buFont typeface="Roboto"/>
              <a:buChar char="●"/>
            </a:pPr>
            <a:r>
              <a:rPr lang="ru" sz="1700" b="1">
                <a:solidFill>
                  <a:srgbClr val="000000"/>
                </a:solidFill>
                <a:latin typeface="Roboto"/>
                <a:ea typeface="Roboto"/>
                <a:cs typeface="Roboto"/>
                <a:sym typeface="Roboto"/>
              </a:rPr>
              <a:t>CWE-829</a:t>
            </a:r>
            <a:r>
              <a:rPr lang="ru" sz="1700">
                <a:solidFill>
                  <a:srgbClr val="000000"/>
                </a:solidFill>
                <a:latin typeface="Roboto"/>
                <a:ea typeface="Roboto"/>
                <a:cs typeface="Roboto"/>
                <a:sym typeface="Roboto"/>
              </a:rPr>
              <a:t> Inclusion of Functionality from Untrusted Control Sphere</a:t>
            </a:r>
            <a:endParaRPr sz="1700">
              <a:solidFill>
                <a:srgbClr val="000000"/>
              </a:solidFill>
              <a:latin typeface="Roboto"/>
              <a:ea typeface="Roboto"/>
              <a:cs typeface="Roboto"/>
              <a:sym typeface="Roboto"/>
            </a:endParaRPr>
          </a:p>
          <a:p>
            <a:pPr marL="457200" lvl="0" indent="-336550" algn="l" rtl="0">
              <a:lnSpc>
                <a:spcPct val="200000"/>
              </a:lnSpc>
              <a:spcBef>
                <a:spcPts val="0"/>
              </a:spcBef>
              <a:spcAft>
                <a:spcPts val="0"/>
              </a:spcAft>
              <a:buClr>
                <a:srgbClr val="000000"/>
              </a:buClr>
              <a:buSzPts val="1700"/>
              <a:buFont typeface="Roboto"/>
              <a:buChar char="●"/>
            </a:pPr>
            <a:r>
              <a:rPr lang="ru" sz="1700" b="1">
                <a:solidFill>
                  <a:srgbClr val="000000"/>
                </a:solidFill>
                <a:latin typeface="Roboto"/>
                <a:ea typeface="Roboto"/>
                <a:cs typeface="Roboto"/>
                <a:sym typeface="Roboto"/>
              </a:rPr>
              <a:t>CWE-830</a:t>
            </a:r>
            <a:r>
              <a:rPr lang="ru" sz="1700">
                <a:solidFill>
                  <a:srgbClr val="000000"/>
                </a:solidFill>
                <a:latin typeface="Roboto"/>
                <a:ea typeface="Roboto"/>
                <a:cs typeface="Roboto"/>
                <a:sym typeface="Roboto"/>
              </a:rPr>
              <a:t> Inclusion of Web Functionality from an Untrusted source</a:t>
            </a:r>
            <a:endParaRPr sz="1700">
              <a:solidFill>
                <a:srgbClr val="000000"/>
              </a:solidFill>
              <a:latin typeface="Roboto"/>
              <a:ea typeface="Roboto"/>
              <a:cs typeface="Roboto"/>
              <a:sym typeface="Roboto"/>
            </a:endParaRPr>
          </a:p>
          <a:p>
            <a:pPr marL="457200" lvl="0" indent="-336550" algn="l" rtl="0">
              <a:lnSpc>
                <a:spcPct val="200000"/>
              </a:lnSpc>
              <a:spcBef>
                <a:spcPts val="0"/>
              </a:spcBef>
              <a:spcAft>
                <a:spcPts val="0"/>
              </a:spcAft>
              <a:buClr>
                <a:srgbClr val="000000"/>
              </a:buClr>
              <a:buSzPts val="1700"/>
              <a:buFont typeface="Roboto"/>
              <a:buChar char="●"/>
            </a:pPr>
            <a:r>
              <a:rPr lang="ru" sz="1700" b="1">
                <a:solidFill>
                  <a:srgbClr val="000000"/>
                </a:solidFill>
                <a:latin typeface="Roboto"/>
                <a:ea typeface="Roboto"/>
                <a:cs typeface="Roboto"/>
                <a:sym typeface="Roboto"/>
              </a:rPr>
              <a:t>CWE-565 </a:t>
            </a:r>
            <a:r>
              <a:rPr lang="ru" sz="1700">
                <a:solidFill>
                  <a:srgbClr val="000000"/>
                </a:solidFill>
                <a:latin typeface="Roboto"/>
                <a:ea typeface="Roboto"/>
                <a:cs typeface="Roboto"/>
                <a:sym typeface="Roboto"/>
              </a:rPr>
              <a:t>Reliance on cookies without Validation and Integrity Checking</a:t>
            </a:r>
            <a:endParaRPr sz="1700">
              <a:solidFill>
                <a:srgbClr val="000000"/>
              </a:solidFill>
              <a:latin typeface="Roboto"/>
              <a:ea typeface="Roboto"/>
              <a:cs typeface="Roboto"/>
              <a:sym typeface="Roboto"/>
            </a:endParaRPr>
          </a:p>
          <a:p>
            <a:pPr marL="457200" lvl="0" indent="0" algn="l" rtl="0">
              <a:lnSpc>
                <a:spcPct val="200000"/>
              </a:lnSpc>
              <a:spcBef>
                <a:spcPts val="1200"/>
              </a:spcBef>
              <a:spcAft>
                <a:spcPts val="1200"/>
              </a:spcAft>
              <a:buNone/>
            </a:pPr>
            <a:endParaRPr sz="1700">
              <a:solidFill>
                <a:srgbClr val="000000"/>
              </a:solidFill>
              <a:latin typeface="Roboto"/>
              <a:ea typeface="Roboto"/>
              <a:cs typeface="Roboto"/>
              <a:sym typeface="Roboto"/>
            </a:endParaRPr>
          </a:p>
        </p:txBody>
      </p:sp>
      <p:cxnSp>
        <p:nvCxnSpPr>
          <p:cNvPr id="75" name="Google Shape;75;p15"/>
          <p:cNvCxnSpPr/>
          <p:nvPr/>
        </p:nvCxnSpPr>
        <p:spPr>
          <a:xfrm>
            <a:off x="2683525" y="194100"/>
            <a:ext cx="1500" cy="4647600"/>
          </a:xfrm>
          <a:prstGeom prst="straightConnector1">
            <a:avLst/>
          </a:prstGeom>
          <a:noFill/>
          <a:ln w="38100" cap="flat" cmpd="sng">
            <a:solidFill>
              <a:schemeClr val="lt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How to prevent Software &amp; Data Integrity Failure</a:t>
            </a:r>
            <a:endParaRPr/>
          </a:p>
        </p:txBody>
      </p:sp>
      <p:sp>
        <p:nvSpPr>
          <p:cNvPr id="81" name="Google Shape;81;p16"/>
          <p:cNvSpPr txBox="1">
            <a:spLocks noGrp="1"/>
          </p:cNvSpPr>
          <p:nvPr>
            <p:ph type="body" idx="1"/>
          </p:nvPr>
        </p:nvSpPr>
        <p:spPr>
          <a:xfrm>
            <a:off x="311700" y="1152475"/>
            <a:ext cx="5260500" cy="3416400"/>
          </a:xfrm>
          <a:prstGeom prst="rect">
            <a:avLst/>
          </a:prstGeom>
        </p:spPr>
        <p:txBody>
          <a:bodyPr spcFirstLastPara="1" wrap="square" lIns="91425" tIns="91425" rIns="91425" bIns="91425" anchor="t" anchorCtr="0">
            <a:normAutofit/>
          </a:bodyPr>
          <a:lstStyle/>
          <a:p>
            <a:pPr marL="457200" lvl="0" indent="-342900" algn="l" rtl="0">
              <a:lnSpc>
                <a:spcPct val="125000"/>
              </a:lnSpc>
              <a:spcBef>
                <a:spcPts val="0"/>
              </a:spcBef>
              <a:spcAft>
                <a:spcPts val="0"/>
              </a:spcAft>
              <a:buClr>
                <a:schemeClr val="dk1"/>
              </a:buClr>
              <a:buSzPts val="1800"/>
              <a:buFont typeface="Roboto"/>
              <a:buChar char="●"/>
            </a:pPr>
            <a:r>
              <a:rPr lang="ru">
                <a:solidFill>
                  <a:schemeClr val="dk1"/>
                </a:solidFill>
              </a:rPr>
              <a:t>Use digital signatures for software component verification</a:t>
            </a:r>
            <a:endParaRPr>
              <a:solidFill>
                <a:schemeClr val="dk1"/>
              </a:solidFill>
            </a:endParaRPr>
          </a:p>
          <a:p>
            <a:pPr marL="457200" lvl="0" indent="-342900" algn="l" rtl="0">
              <a:lnSpc>
                <a:spcPct val="125000"/>
              </a:lnSpc>
              <a:spcBef>
                <a:spcPts val="0"/>
              </a:spcBef>
              <a:spcAft>
                <a:spcPts val="0"/>
              </a:spcAft>
              <a:buClr>
                <a:schemeClr val="dk1"/>
              </a:buClr>
              <a:buSzPts val="1800"/>
              <a:buFont typeface="Roboto"/>
              <a:buChar char="●"/>
            </a:pPr>
            <a:r>
              <a:rPr lang="ru">
                <a:solidFill>
                  <a:schemeClr val="dk1"/>
                </a:solidFill>
              </a:rPr>
              <a:t>Use secure repositories for libraries and dependencies</a:t>
            </a:r>
            <a:endParaRPr>
              <a:solidFill>
                <a:schemeClr val="dk1"/>
              </a:solidFill>
            </a:endParaRPr>
          </a:p>
          <a:p>
            <a:pPr marL="457200" lvl="0" indent="-342900" algn="l" rtl="0">
              <a:lnSpc>
                <a:spcPct val="125000"/>
              </a:lnSpc>
              <a:spcBef>
                <a:spcPts val="0"/>
              </a:spcBef>
              <a:spcAft>
                <a:spcPts val="0"/>
              </a:spcAft>
              <a:buClr>
                <a:schemeClr val="dk1"/>
              </a:buClr>
              <a:buSzPts val="1800"/>
              <a:buFont typeface="Roboto"/>
              <a:buChar char="●"/>
            </a:pPr>
            <a:r>
              <a:rPr lang="ru">
                <a:solidFill>
                  <a:schemeClr val="dk1"/>
                </a:solidFill>
              </a:rPr>
              <a:t>Enforce secure code reviews</a:t>
            </a:r>
            <a:endParaRPr>
              <a:solidFill>
                <a:schemeClr val="dk1"/>
              </a:solidFill>
            </a:endParaRPr>
          </a:p>
          <a:p>
            <a:pPr marL="457200" lvl="0" indent="-342900" algn="l" rtl="0">
              <a:lnSpc>
                <a:spcPct val="125000"/>
              </a:lnSpc>
              <a:spcBef>
                <a:spcPts val="0"/>
              </a:spcBef>
              <a:spcAft>
                <a:spcPts val="0"/>
              </a:spcAft>
              <a:buClr>
                <a:schemeClr val="dk1"/>
              </a:buClr>
              <a:buSzPts val="1800"/>
              <a:buFont typeface="Roboto"/>
              <a:buChar char="●"/>
            </a:pPr>
            <a:r>
              <a:rPr lang="ru">
                <a:solidFill>
                  <a:schemeClr val="dk1"/>
                </a:solidFill>
              </a:rPr>
              <a:t>Implement a software supply chain security program</a:t>
            </a:r>
            <a:endParaRPr/>
          </a:p>
        </p:txBody>
      </p:sp>
      <p:pic>
        <p:nvPicPr>
          <p:cNvPr id="82" name="Google Shape;82;p16"/>
          <p:cNvPicPr preferRelativeResize="0"/>
          <p:nvPr/>
        </p:nvPicPr>
        <p:blipFill>
          <a:blip r:embed="rId3">
            <a:alphaModFix/>
          </a:blip>
          <a:stretch>
            <a:fillRect/>
          </a:stretch>
        </p:blipFill>
        <p:spPr>
          <a:xfrm>
            <a:off x="5831775" y="1017725"/>
            <a:ext cx="2865731"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
              <a:t>Why this case?</a:t>
            </a:r>
            <a:endParaRPr/>
          </a:p>
        </p:txBody>
      </p:sp>
      <p:sp>
        <p:nvSpPr>
          <p:cNvPr id="88" name="Google Shape;88;p17"/>
          <p:cNvSpPr txBox="1">
            <a:spLocks noGrp="1"/>
          </p:cNvSpPr>
          <p:nvPr>
            <p:ph type="subTitle" idx="1"/>
          </p:nvPr>
        </p:nvSpPr>
        <p:spPr>
          <a:xfrm>
            <a:off x="510450" y="3182351"/>
            <a:ext cx="8123100" cy="19611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ru"/>
              <a:t>On the official website, I found an interesting scenario </a:t>
            </a:r>
            <a:endParaRPr/>
          </a:p>
          <a:p>
            <a:pPr marL="0" lvl="0" indent="0" algn="l" rtl="0">
              <a:spcBef>
                <a:spcPts val="0"/>
              </a:spcBef>
              <a:spcAft>
                <a:spcPts val="0"/>
              </a:spcAft>
              <a:buNone/>
            </a:pPr>
            <a:r>
              <a:rPr lang="ru"/>
              <a:t>https://owasp.org/Top10/A08_2021-Software_and_Data_Integrity_Failures/. </a:t>
            </a:r>
            <a:endParaRPr/>
          </a:p>
          <a:p>
            <a:pPr marL="0" lvl="0" indent="0" algn="l" rtl="0">
              <a:spcBef>
                <a:spcPts val="0"/>
              </a:spcBef>
              <a:spcAft>
                <a:spcPts val="0"/>
              </a:spcAft>
              <a:buNone/>
            </a:pPr>
            <a:endParaRPr/>
          </a:p>
          <a:p>
            <a:pPr marL="0" lvl="0" indent="0" algn="l" rtl="0">
              <a:spcBef>
                <a:spcPts val="0"/>
              </a:spcBef>
              <a:spcAft>
                <a:spcPts val="0"/>
              </a:spcAft>
              <a:buNone/>
            </a:pPr>
            <a:r>
              <a:rPr lang="ru"/>
              <a:t>Scenario #3 Insecure Deserialization: A React application calls a set of Spring Boot microservices. Being functional programmers, they tried to ensure that their code is immutable. The solution they came up with is serializing the user state and passing it back and forth with each request. An attacker notices the "rO0" Java object signature (in base64) and uses the Java Serial Killer tool to gain remote code execution on the application server.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ru"/>
              <a:t>Insecure Deserialization Attack</a:t>
            </a:r>
            <a:endParaRPr/>
          </a:p>
        </p:txBody>
      </p:sp>
      <p:sp>
        <p:nvSpPr>
          <p:cNvPr id="94" name="Google Shape;94;p18"/>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How it works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1128713" y="205950"/>
            <a:ext cx="6886575" cy="275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679100" y="509113"/>
            <a:ext cx="6629400" cy="2390775"/>
          </a:xfrm>
          <a:prstGeom prst="rect">
            <a:avLst/>
          </a:prstGeom>
          <a:noFill/>
          <a:ln>
            <a:noFill/>
          </a:ln>
        </p:spPr>
      </p:pic>
      <p:sp>
        <p:nvSpPr>
          <p:cNvPr id="105" name="Google Shape;105;p20"/>
          <p:cNvSpPr txBox="1">
            <a:spLocks noGrp="1"/>
          </p:cNvSpPr>
          <p:nvPr>
            <p:ph type="ctrTitle"/>
          </p:nvPr>
        </p:nvSpPr>
        <p:spPr>
          <a:xfrm>
            <a:off x="679100" y="13114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
              <a:t>Simpler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1694225" y="570175"/>
            <a:ext cx="5943600" cy="2162175"/>
          </a:xfrm>
          <a:prstGeom prst="rect">
            <a:avLst/>
          </a:prstGeom>
          <a:noFill/>
          <a:ln>
            <a:noFill/>
          </a:ln>
        </p:spPr>
      </p:pic>
      <p:pic>
        <p:nvPicPr>
          <p:cNvPr id="111" name="Google Shape;111;p21"/>
          <p:cNvPicPr preferRelativeResize="0"/>
          <p:nvPr/>
        </p:nvPicPr>
        <p:blipFill>
          <a:blip r:embed="rId4">
            <a:alphaModFix/>
          </a:blip>
          <a:stretch>
            <a:fillRect/>
          </a:stretch>
        </p:blipFill>
        <p:spPr>
          <a:xfrm>
            <a:off x="2553400" y="3037150"/>
            <a:ext cx="4225239" cy="2106350"/>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332</Words>
  <Application>Microsoft Office PowerPoint</Application>
  <PresentationFormat>Presentación en pantalla (16:9)</PresentationFormat>
  <Paragraphs>34</Paragraphs>
  <Slides>12</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Proxima Nova</vt:lpstr>
      <vt:lpstr>Arial</vt:lpstr>
      <vt:lpstr>Roboto</vt:lpstr>
      <vt:lpstr>Spearmint</vt:lpstr>
      <vt:lpstr>A-08 Software and Data Integrity Failures</vt:lpstr>
      <vt:lpstr>Overview</vt:lpstr>
      <vt:lpstr> Software &amp; Data Integrity Failures - Common Weaknesses and  Vulnerabilities  </vt:lpstr>
      <vt:lpstr>How to prevent Software &amp; Data Integrity Failure</vt:lpstr>
      <vt:lpstr>Why this case?</vt:lpstr>
      <vt:lpstr>Insecure Deserialization Attack</vt:lpstr>
      <vt:lpstr>Presentación de PowerPoint</vt:lpstr>
      <vt:lpstr>Simpler</vt:lpstr>
      <vt:lpstr>Presentación de PowerPoint</vt:lpstr>
      <vt:lpstr>Presentación de PowerPoint</vt:lpstr>
      <vt:lpstr>Presentación de PowerPoint</vt:lpstr>
      <vt:lpstr>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A-08 Software and Data Integrity Failures</dc:title>
  <cp:lastModifiedBy>Admin</cp:lastModifiedBy>
  <cp:revision>1</cp:revision>
  <dcterms:modified xsi:type="dcterms:W3CDTF">2023-05-29T09:16:23Z</dcterms:modified>
</cp:coreProperties>
</file>