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Bree Serif"/>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reeSerif-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09f27772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09f27772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b="1" lang="es" sz="1000"/>
              <a:t>On March 7 2017, the Apache Software Foundation released a patch for the vulnerabilities; on March 9, Equifax administrators were told to apply the patch to any affected systems, but the employee who should have done so didn't.</a:t>
            </a:r>
            <a:endParaRPr b="1" sz="1000"/>
          </a:p>
          <a:p>
            <a:pPr indent="-292100" lvl="0" marL="457200" rtl="0" algn="l">
              <a:spcBef>
                <a:spcPts val="0"/>
              </a:spcBef>
              <a:spcAft>
                <a:spcPts val="0"/>
              </a:spcAft>
              <a:buSzPts val="1000"/>
              <a:buChar char="●"/>
            </a:pPr>
            <a:r>
              <a:rPr b="1" lang="es" sz="1000"/>
              <a:t>Equifax's IT department ran a series of scans that were supposed to identify unpatched systems on March 15; there were in fact multiple vulnerable systems, including the web portal, but the scans seemed to have not worked, and none of the vulnerable systems were flagged or patched.</a:t>
            </a:r>
            <a:endParaRPr b="1" sz="1000"/>
          </a:p>
          <a:p>
            <a:pPr indent="-292100" lvl="0" marL="457200" rtl="0" algn="l">
              <a:spcBef>
                <a:spcPts val="0"/>
              </a:spcBef>
              <a:spcAft>
                <a:spcPts val="0"/>
              </a:spcAft>
              <a:buSzPts val="1000"/>
              <a:buChar char="●"/>
            </a:pPr>
            <a:r>
              <a:rPr b="1" lang="es" sz="1000"/>
              <a:t>From May through July, the attackers were able to gain access to multiple Equifax databases containing information on hundreds of millions of people; a number of poor data governance practices made this possible.</a:t>
            </a:r>
            <a:endParaRPr b="1" sz="1000"/>
          </a:p>
          <a:p>
            <a:pPr indent="-292100" lvl="0" marL="457200" rtl="0" algn="l">
              <a:spcBef>
                <a:spcPts val="0"/>
              </a:spcBef>
              <a:spcAft>
                <a:spcPts val="0"/>
              </a:spcAft>
              <a:buSzPts val="1000"/>
              <a:buChar char="●"/>
            </a:pPr>
            <a:r>
              <a:rPr b="1" lang="es" sz="1000"/>
              <a:t>Equifax's attackers encrypted the data they were moving in order to make it harder for admins to spot; like many large enterprises, Equifax had tools that decrypted, analyzed, and then re-encrypted internal network traffic, specifically to sniff out data exfiltration events like this. But in order to re-encrypt that traffic, these tools need a public-key certificate, which is purchased from third parties and must be </a:t>
            </a:r>
            <a:r>
              <a:rPr b="1" lang="es" sz="1000">
                <a:solidFill>
                  <a:schemeClr val="dk1"/>
                </a:solidFill>
              </a:rPr>
              <a:t>renewed annually</a:t>
            </a:r>
            <a:r>
              <a:rPr b="1" lang="es" sz="1000"/>
              <a:t>. Equifax had failed to renew one of their certificates which meant that encrypted traffic wasn't being inspected.</a:t>
            </a:r>
            <a:endParaRPr b="1" sz="1000"/>
          </a:p>
          <a:p>
            <a:pPr indent="-292100" lvl="0" marL="457200" rtl="0" algn="l">
              <a:spcBef>
                <a:spcPts val="0"/>
              </a:spcBef>
              <a:spcAft>
                <a:spcPts val="0"/>
              </a:spcAft>
              <a:buSzPts val="1000"/>
              <a:buChar char="●"/>
            </a:pPr>
            <a:r>
              <a:rPr b="1" lang="es" sz="1000"/>
              <a:t>The expired certificate wasn't discovered and renewed until July 29, at which point Equifax administrators began noticing all that previously obfuscated suspicious activity; this was when Equifax first knew about the breach.</a:t>
            </a:r>
            <a:endParaRPr b="1" sz="1000"/>
          </a:p>
          <a:p>
            <a:pPr indent="-292100" lvl="0" marL="457200" rtl="0" algn="l">
              <a:spcBef>
                <a:spcPts val="0"/>
              </a:spcBef>
              <a:spcAft>
                <a:spcPts val="0"/>
              </a:spcAft>
              <a:buSzPts val="1000"/>
              <a:buChar char="●"/>
            </a:pPr>
            <a:r>
              <a:rPr b="1" lang="es" sz="1000"/>
              <a:t>It took another full month of internal investigation before Equifax publicized the breach, on September 8.</a:t>
            </a:r>
            <a:endParaRPr b="1" sz="1000"/>
          </a:p>
          <a:p>
            <a:pPr indent="-292100" lvl="0" marL="457200" rtl="0" algn="l">
              <a:spcBef>
                <a:spcPts val="0"/>
              </a:spcBef>
              <a:spcAft>
                <a:spcPts val="0"/>
              </a:spcAft>
              <a:buSzPts val="1000"/>
              <a:buChar char="●"/>
            </a:pPr>
            <a:r>
              <a:rPr b="1" lang="es" sz="1000"/>
              <a:t>It potentially affected 143 million people whose names, addresses, dates of birth, Social Security numbers, and drivers' licenses numbers were exposed. About 200,000 records also included credit card numbers.</a:t>
            </a:r>
            <a:endParaRPr b="1" sz="1000"/>
          </a:p>
          <a:p>
            <a:pPr indent="-292100" lvl="0" marL="457200" rtl="0" algn="l">
              <a:spcBef>
                <a:spcPts val="0"/>
              </a:spcBef>
              <a:spcAft>
                <a:spcPts val="0"/>
              </a:spcAft>
              <a:buSzPts val="1000"/>
              <a:buChar char="●"/>
            </a:pPr>
            <a:r>
              <a:rPr b="1" lang="es" sz="1000"/>
              <a:t>As soon as the Equifax breach was announced, infosec experts began keeping tabs on dark web sites, waiting for huge dumps of data that might be connected to it but the data never appeared. This gave rise to what's become a widely accepted theory: that Equifax was breached by Chinese state-sponsored hackers whose purpose was espionage, not theft.</a:t>
            </a:r>
            <a:endParaRPr b="1" sz="1000"/>
          </a:p>
          <a:p>
            <a:pPr indent="-292100" lvl="0" marL="457200" rtl="0" algn="l">
              <a:spcBef>
                <a:spcPts val="0"/>
              </a:spcBef>
              <a:spcAft>
                <a:spcPts val="0"/>
              </a:spcAft>
              <a:buSzPts val="1000"/>
              <a:buChar char="●"/>
            </a:pPr>
            <a:r>
              <a:rPr b="1" lang="es" sz="1000"/>
              <a:t>Why would the Chinese government be interested in Equifax's data records? Evidence of American officials or spies who are in financial trouble could help Chinese intelligence identify potential targets of bribery or blackmail attempts.</a:t>
            </a:r>
            <a:endParaRPr b="1" sz="1000"/>
          </a:p>
          <a:p>
            <a:pPr indent="-292100" lvl="0" marL="457200" rtl="0" algn="l">
              <a:spcBef>
                <a:spcPts val="0"/>
              </a:spcBef>
              <a:spcAft>
                <a:spcPts val="0"/>
              </a:spcAft>
              <a:buSzPts val="1000"/>
              <a:buChar char="●"/>
            </a:pPr>
            <a:r>
              <a:rPr b="1" lang="es" sz="1000"/>
              <a:t>In February of 2020, the United States Department of Justice formally charged four members of the Chinese military with the attack. This was an extremely rare move as the U.S. rarely files criminal charges against foreign intelligence officers in order to avoid retaliation against American operatives. That underscored how seriously the U.S. government took the attack.</a:t>
            </a:r>
            <a:endParaRPr b="1" sz="1000"/>
          </a:p>
          <a:p>
            <a:pPr indent="-292100" lvl="0" marL="457200" rtl="0" algn="l">
              <a:spcBef>
                <a:spcPts val="0"/>
              </a:spcBef>
              <a:spcAft>
                <a:spcPts val="0"/>
              </a:spcAft>
              <a:buSzPts val="1000"/>
              <a:buChar char="●"/>
            </a:pPr>
            <a:r>
              <a:rPr b="1" lang="es" sz="1000"/>
              <a:t>Two years after the breach, Equifax said it had spent $1.4 billion on cleanup costs, including "incremental costs to transform our technology infrastructure and improve application, network, [and] data security."</a:t>
            </a:r>
            <a:endParaRPr b="1" sz="1000"/>
          </a:p>
          <a:p>
            <a:pPr indent="-292100" lvl="0" marL="457200" rtl="0" algn="l">
              <a:spcBef>
                <a:spcPts val="0"/>
              </a:spcBef>
              <a:spcAft>
                <a:spcPts val="0"/>
              </a:spcAft>
              <a:buSzPts val="1000"/>
              <a:buChar char="●"/>
            </a:pPr>
            <a:r>
              <a:rPr b="1" lang="es" sz="1000"/>
              <a:t>In June 2019, Moody's downgraded the company's financial rating in part because of the massive amounts it would need to spend on infosec in the years to come.</a:t>
            </a:r>
            <a:endParaRPr b="1" sz="1000"/>
          </a:p>
          <a:p>
            <a:pPr indent="-292100" lvl="0" marL="457200" rtl="0" algn="l">
              <a:spcBef>
                <a:spcPts val="0"/>
              </a:spcBef>
              <a:spcAft>
                <a:spcPts val="0"/>
              </a:spcAft>
              <a:buSzPts val="1000"/>
              <a:buChar char="●"/>
            </a:pPr>
            <a:r>
              <a:rPr b="1" lang="es" sz="1000"/>
              <a:t>In July 2019, the company reached a record-breaking settlement with the FTC, which wrapped up an ongoing class action lawsuit and will require Equifax to spend at least $1.38 billion to resolve consumer claims.</a:t>
            </a:r>
            <a:endParaRPr b="1"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09f27772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09f27772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000"/>
              </a:spcBef>
              <a:spcAft>
                <a:spcPts val="0"/>
              </a:spcAft>
              <a:buClr>
                <a:schemeClr val="dk1"/>
              </a:buClr>
              <a:buSzPts val="1000"/>
              <a:buChar char="●"/>
            </a:pPr>
            <a:r>
              <a:rPr b="1" i="1" lang="es" sz="1000" u="sng">
                <a:solidFill>
                  <a:schemeClr val="dk1"/>
                </a:solidFill>
              </a:rPr>
              <a:t>Get the basics right.</a:t>
            </a:r>
            <a:r>
              <a:rPr b="1" lang="es" sz="1000">
                <a:solidFill>
                  <a:schemeClr val="dk1"/>
                </a:solidFill>
              </a:rPr>
              <a:t> No network is invulnerable. Equifax was breached because it failed to patch a basic vulnerability, despite having procedures in place to make sure such patches were applied promptly. And huge amounts of data was exfiltrated unnoticed because someone neglected to renew a security certificate. Equifax spent millions on security systems, but it was poorly implemented and managed.</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b="1" i="1" lang="es" sz="1000" u="sng">
                <a:solidFill>
                  <a:schemeClr val="dk1"/>
                </a:solidFill>
              </a:rPr>
              <a:t>Silos are defensible.</a:t>
            </a:r>
            <a:r>
              <a:rPr b="1" lang="es" sz="1000">
                <a:solidFill>
                  <a:schemeClr val="dk1"/>
                </a:solidFill>
              </a:rPr>
              <a:t> Once the attackers were inside the perimeter, they were able to move from machine to machine and database to database. If they had been restricted to a single machine, the damage would've been much less.</a:t>
            </a:r>
            <a:endParaRPr b="1" sz="1000">
              <a:solidFill>
                <a:schemeClr val="dk1"/>
              </a:solidFill>
            </a:endParaRPr>
          </a:p>
          <a:p>
            <a:pPr indent="-292100" lvl="0" marL="457200" rtl="0" algn="l">
              <a:lnSpc>
                <a:spcPct val="115000"/>
              </a:lnSpc>
              <a:spcBef>
                <a:spcPts val="1000"/>
              </a:spcBef>
              <a:spcAft>
                <a:spcPts val="1200"/>
              </a:spcAft>
              <a:buClr>
                <a:schemeClr val="dk1"/>
              </a:buClr>
              <a:buSzPts val="1000"/>
              <a:buChar char="●"/>
            </a:pPr>
            <a:r>
              <a:rPr b="1" i="1" lang="es" sz="1000" u="sng">
                <a:solidFill>
                  <a:schemeClr val="dk1"/>
                </a:solidFill>
              </a:rPr>
              <a:t>Data governance is key - especially if data is your business.</a:t>
            </a:r>
            <a:r>
              <a:rPr b="1" lang="es" sz="1000">
                <a:solidFill>
                  <a:schemeClr val="dk1"/>
                </a:solidFill>
              </a:rPr>
              <a:t> Equifax's databases could've been stricter in giving up their contents. For instance, users should only be given access to database content on a "need to know basis"; giving general access to any "trusted" users means that an attacker can seize control of those user accounts and run wild. And systems need to monitor behavior; the attackers executed up to 9,000 database queries very rapidly, which should've been a red flag.</a:t>
            </a:r>
            <a:endParaRPr b="1" i="1" sz="900" u="sng">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09f27772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09f27772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000"/>
              </a:spcBef>
              <a:spcAft>
                <a:spcPts val="0"/>
              </a:spcAft>
              <a:buNone/>
            </a:pPr>
            <a:r>
              <a:rPr lang="es" sz="1200">
                <a:solidFill>
                  <a:schemeClr val="dk1"/>
                </a:solidFill>
              </a:rPr>
              <a:t>●</a:t>
            </a:r>
            <a:r>
              <a:rPr lang="es" sz="700">
                <a:solidFill>
                  <a:schemeClr val="dk1"/>
                </a:solidFill>
                <a:latin typeface="Times New Roman"/>
                <a:ea typeface="Times New Roman"/>
                <a:cs typeface="Times New Roman"/>
                <a:sym typeface="Times New Roman"/>
              </a:rPr>
              <a:t>      </a:t>
            </a:r>
            <a:r>
              <a:rPr lang="es" sz="1200">
                <a:solidFill>
                  <a:schemeClr val="dk1"/>
                </a:solidFill>
              </a:rPr>
              <a:t>The Apache Software Foundation (ASF) is a non-profit </a:t>
            </a:r>
            <a:endParaRPr sz="1200">
              <a:solidFill>
                <a:schemeClr val="dk1"/>
              </a:solidFill>
            </a:endParaRPr>
          </a:p>
          <a:p>
            <a:pPr indent="-228600" lvl="0" marL="457200" rtl="0" algn="l">
              <a:lnSpc>
                <a:spcPct val="115000"/>
              </a:lnSpc>
              <a:spcBef>
                <a:spcPts val="1000"/>
              </a:spcBef>
              <a:spcAft>
                <a:spcPts val="0"/>
              </a:spcAft>
              <a:buClr>
                <a:schemeClr val="dk1"/>
              </a:buClr>
              <a:buSzPts val="1100"/>
              <a:buFont typeface="Arial"/>
              <a:buNone/>
            </a:pPr>
            <a:r>
              <a:rPr lang="es" sz="1200">
                <a:solidFill>
                  <a:schemeClr val="dk1"/>
                </a:solidFill>
              </a:rPr>
              <a:t>organization providing us with open-source software projects</a:t>
            </a:r>
            <a:endParaRPr sz="1200">
              <a:solidFill>
                <a:schemeClr val="dk1"/>
              </a:solidFill>
            </a:endParaRPr>
          </a:p>
          <a:p>
            <a:pPr indent="-228600" lvl="0" marL="457200" rtl="0" algn="l">
              <a:lnSpc>
                <a:spcPct val="115000"/>
              </a:lnSpc>
              <a:spcBef>
                <a:spcPts val="1000"/>
              </a:spcBef>
              <a:spcAft>
                <a:spcPts val="0"/>
              </a:spcAft>
              <a:buNone/>
            </a:pPr>
            <a:r>
              <a:rPr lang="es" sz="1200">
                <a:solidFill>
                  <a:schemeClr val="dk1"/>
                </a:solidFill>
              </a:rPr>
              <a:t>●</a:t>
            </a:r>
            <a:r>
              <a:rPr lang="es" sz="700">
                <a:solidFill>
                  <a:schemeClr val="dk1"/>
                </a:solidFill>
                <a:latin typeface="Times New Roman"/>
                <a:ea typeface="Times New Roman"/>
                <a:cs typeface="Times New Roman"/>
                <a:sym typeface="Times New Roman"/>
              </a:rPr>
              <a:t>      </a:t>
            </a:r>
            <a:r>
              <a:rPr lang="es" sz="1200">
                <a:solidFill>
                  <a:schemeClr val="dk1"/>
                </a:solidFill>
              </a:rPr>
              <a:t>They follow a collaborative and community-driven approach to software development</a:t>
            </a:r>
            <a:endParaRPr sz="1200">
              <a:solidFill>
                <a:schemeClr val="dk1"/>
              </a:solidFill>
            </a:endParaRPr>
          </a:p>
          <a:p>
            <a:pPr indent="-228600" lvl="0" marL="457200" rtl="0" algn="l">
              <a:lnSpc>
                <a:spcPct val="115000"/>
              </a:lnSpc>
              <a:spcBef>
                <a:spcPts val="1000"/>
              </a:spcBef>
              <a:spcAft>
                <a:spcPts val="0"/>
              </a:spcAft>
              <a:buClr>
                <a:schemeClr val="dk1"/>
              </a:buClr>
              <a:buSzPts val="1100"/>
              <a:buFont typeface="Arial"/>
              <a:buNone/>
            </a:pPr>
            <a:r>
              <a:rPr lang="es" sz="1200">
                <a:solidFill>
                  <a:schemeClr val="dk1"/>
                </a:solidFill>
              </a:rPr>
              <a:t>Which effectively mean that projects are developed and maintained by volunteers</a:t>
            </a:r>
            <a:endParaRPr sz="1200">
              <a:solidFill>
                <a:schemeClr val="dk1"/>
              </a:solidFill>
            </a:endParaRPr>
          </a:p>
          <a:p>
            <a:pPr indent="-228600" lvl="0" marL="457200" rtl="0" algn="l">
              <a:lnSpc>
                <a:spcPct val="115000"/>
              </a:lnSpc>
              <a:spcBef>
                <a:spcPts val="1000"/>
              </a:spcBef>
              <a:spcAft>
                <a:spcPts val="0"/>
              </a:spcAft>
              <a:buNone/>
            </a:pPr>
            <a:r>
              <a:rPr lang="es" sz="1200">
                <a:solidFill>
                  <a:schemeClr val="dk1"/>
                </a:solidFill>
              </a:rPr>
              <a:t>●</a:t>
            </a:r>
            <a:r>
              <a:rPr lang="es" sz="700">
                <a:solidFill>
                  <a:schemeClr val="dk1"/>
                </a:solidFill>
                <a:latin typeface="Times New Roman"/>
                <a:ea typeface="Times New Roman"/>
                <a:cs typeface="Times New Roman"/>
                <a:sym typeface="Times New Roman"/>
              </a:rPr>
              <a:t>      </a:t>
            </a:r>
            <a:r>
              <a:rPr lang="es" sz="1200">
                <a:solidFill>
                  <a:schemeClr val="dk1"/>
                </a:solidFill>
              </a:rPr>
              <a:t>They also say that providing open source -software for the public good </a:t>
            </a:r>
            <a:endParaRPr sz="1200">
              <a:solidFill>
                <a:schemeClr val="dk1"/>
              </a:solidFill>
            </a:endParaRPr>
          </a:p>
          <a:p>
            <a:pPr indent="-228600" lvl="0" marL="457200" rtl="0" algn="l">
              <a:lnSpc>
                <a:spcPct val="115000"/>
              </a:lnSpc>
              <a:spcBef>
                <a:spcPts val="1000"/>
              </a:spcBef>
              <a:spcAft>
                <a:spcPts val="0"/>
              </a:spcAft>
              <a:buClr>
                <a:schemeClr val="dk1"/>
              </a:buClr>
              <a:buSzPts val="1100"/>
              <a:buFont typeface="Arial"/>
              <a:buNone/>
            </a:pPr>
            <a:r>
              <a:rPr lang="es" sz="1200">
                <a:solidFill>
                  <a:schemeClr val="dk1"/>
                </a:solidFill>
              </a:rPr>
              <a:t> is their  mission</a:t>
            </a:r>
            <a:endParaRPr sz="1200">
              <a:solidFill>
                <a:schemeClr val="dk1"/>
              </a:solidFill>
            </a:endParaRPr>
          </a:p>
          <a:p>
            <a:pPr indent="-228600" lvl="0" marL="457200" rtl="0" algn="l">
              <a:lnSpc>
                <a:spcPct val="115000"/>
              </a:lnSpc>
              <a:spcBef>
                <a:spcPts val="1000"/>
              </a:spcBef>
              <a:spcAft>
                <a:spcPts val="0"/>
              </a:spcAft>
              <a:buNone/>
            </a:pPr>
            <a:r>
              <a:rPr lang="es" sz="1200">
                <a:solidFill>
                  <a:schemeClr val="dk1"/>
                </a:solidFill>
              </a:rPr>
              <a:t>●</a:t>
            </a:r>
            <a:r>
              <a:rPr lang="es" sz="700">
                <a:solidFill>
                  <a:schemeClr val="dk1"/>
                </a:solidFill>
                <a:latin typeface="Times New Roman"/>
                <a:ea typeface="Times New Roman"/>
                <a:cs typeface="Times New Roman"/>
                <a:sym typeface="Times New Roman"/>
              </a:rPr>
              <a:t>      </a:t>
            </a:r>
            <a:r>
              <a:rPr lang="es" sz="1200">
                <a:solidFill>
                  <a:schemeClr val="dk1"/>
                </a:solidFill>
              </a:rPr>
              <a:t>Apache currently over 350 open-source projects</a:t>
            </a:r>
            <a:endParaRPr sz="1200">
              <a:solidFill>
                <a:schemeClr val="dk1"/>
              </a:solidFill>
            </a:endParaRPr>
          </a:p>
          <a:p>
            <a:pPr indent="-228600" lvl="0" marL="457200" rtl="0" algn="l">
              <a:lnSpc>
                <a:spcPct val="115000"/>
              </a:lnSpc>
              <a:spcBef>
                <a:spcPts val="1000"/>
              </a:spcBef>
              <a:spcAft>
                <a:spcPts val="0"/>
              </a:spcAft>
              <a:buClr>
                <a:schemeClr val="dk1"/>
              </a:buClr>
              <a:buSzPts val="1100"/>
              <a:buFont typeface="Arial"/>
              <a:buNone/>
            </a:pPr>
            <a:r>
              <a:rPr lang="es" sz="1200">
                <a:solidFill>
                  <a:schemeClr val="dk1"/>
                </a:solidFill>
              </a:rPr>
              <a:t>including web servers, databases, machine learning, cloud computing, mobile applications,and more.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09f277722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09f277722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000"/>
              </a:spcBef>
              <a:spcAft>
                <a:spcPts val="0"/>
              </a:spcAft>
              <a:buNone/>
            </a:pPr>
            <a:r>
              <a:rPr lang="es" sz="1200">
                <a:solidFill>
                  <a:schemeClr val="dk1"/>
                </a:solidFill>
              </a:rPr>
              <a:t>●</a:t>
            </a:r>
            <a:r>
              <a:rPr lang="es" sz="700">
                <a:solidFill>
                  <a:schemeClr val="dk1"/>
                </a:solidFill>
                <a:latin typeface="Times New Roman"/>
                <a:ea typeface="Times New Roman"/>
                <a:cs typeface="Times New Roman"/>
                <a:sym typeface="Times New Roman"/>
              </a:rPr>
              <a:t>      </a:t>
            </a:r>
            <a:r>
              <a:rPr lang="es" sz="1200">
                <a:solidFill>
                  <a:schemeClr val="dk1"/>
                </a:solidFill>
              </a:rPr>
              <a:t>Apache Struts is one of Apache projects</a:t>
            </a:r>
            <a:endParaRPr sz="1200">
              <a:solidFill>
                <a:schemeClr val="dk1"/>
              </a:solidFill>
            </a:endParaRPr>
          </a:p>
          <a:p>
            <a:pPr indent="-228600" lvl="0" marL="457200" rtl="0" algn="l">
              <a:lnSpc>
                <a:spcPct val="115000"/>
              </a:lnSpc>
              <a:spcBef>
                <a:spcPts val="1000"/>
              </a:spcBef>
              <a:spcAft>
                <a:spcPts val="0"/>
              </a:spcAft>
              <a:buClr>
                <a:schemeClr val="dk1"/>
              </a:buClr>
              <a:buSzPts val="1100"/>
              <a:buFont typeface="Arial"/>
              <a:buNone/>
            </a:pPr>
            <a:r>
              <a:rPr lang="es" sz="1200">
                <a:solidFill>
                  <a:schemeClr val="dk1"/>
                </a:solidFill>
              </a:rPr>
              <a:t>its a framework for creating enterprise-ready Java Web Applications.</a:t>
            </a:r>
            <a:endParaRPr sz="1200">
              <a:solidFill>
                <a:schemeClr val="dk1"/>
              </a:solidFill>
            </a:endParaRPr>
          </a:p>
          <a:p>
            <a:pPr indent="-228600" lvl="0" marL="457200" rtl="0" algn="l">
              <a:lnSpc>
                <a:spcPct val="115000"/>
              </a:lnSpc>
              <a:spcBef>
                <a:spcPts val="1000"/>
              </a:spcBef>
              <a:spcAft>
                <a:spcPts val="0"/>
              </a:spcAft>
              <a:buNone/>
            </a:pPr>
            <a:r>
              <a:rPr lang="es" sz="1200">
                <a:solidFill>
                  <a:schemeClr val="dk1"/>
                </a:solidFill>
              </a:rPr>
              <a:t>●</a:t>
            </a:r>
            <a:r>
              <a:rPr lang="es" sz="700">
                <a:solidFill>
                  <a:schemeClr val="dk1"/>
                </a:solidFill>
                <a:latin typeface="Times New Roman"/>
                <a:ea typeface="Times New Roman"/>
                <a:cs typeface="Times New Roman"/>
                <a:sym typeface="Times New Roman"/>
              </a:rPr>
              <a:t>      </a:t>
            </a:r>
            <a:r>
              <a:rPr lang="es" sz="1200">
                <a:solidFill>
                  <a:schemeClr val="dk1"/>
                </a:solidFill>
              </a:rPr>
              <a:t>It was donated to the Apache Foundation in May 2000. </a:t>
            </a:r>
            <a:endParaRPr sz="1200">
              <a:solidFill>
                <a:schemeClr val="dk1"/>
              </a:solidFill>
            </a:endParaRPr>
          </a:p>
          <a:p>
            <a:pPr indent="-228600" lvl="0" marL="457200" rtl="0" algn="l">
              <a:lnSpc>
                <a:spcPct val="115000"/>
              </a:lnSpc>
              <a:spcBef>
                <a:spcPts val="1000"/>
              </a:spcBef>
              <a:spcAft>
                <a:spcPts val="0"/>
              </a:spcAft>
              <a:buNone/>
            </a:pPr>
            <a:r>
              <a:rPr lang="es" sz="1200">
                <a:solidFill>
                  <a:schemeClr val="dk1"/>
                </a:solidFill>
              </a:rPr>
              <a:t> it became a top-level project in 2005.   Before that</a:t>
            </a:r>
            <a:r>
              <a:rPr lang="es" sz="1200">
                <a:solidFill>
                  <a:schemeClr val="dk1"/>
                </a:solidFill>
              </a:rPr>
              <a:t> it used to be part of the Jakarta Project </a:t>
            </a:r>
            <a:endParaRPr sz="1200">
              <a:solidFill>
                <a:schemeClr val="dk1"/>
              </a:solidFill>
            </a:endParaRPr>
          </a:p>
          <a:p>
            <a:pPr indent="-228600" lvl="0" marL="457200" rtl="0" algn="l">
              <a:lnSpc>
                <a:spcPct val="115000"/>
              </a:lnSpc>
              <a:spcBef>
                <a:spcPts val="1000"/>
              </a:spcBef>
              <a:spcAft>
                <a:spcPts val="0"/>
              </a:spcAft>
              <a:buClr>
                <a:schemeClr val="dk1"/>
              </a:buClr>
              <a:buSzPts val="1100"/>
              <a:buFont typeface="Arial"/>
              <a:buNone/>
            </a:pPr>
            <a:r>
              <a:rPr lang="es" sz="1200">
                <a:solidFill>
                  <a:schemeClr val="dk1"/>
                </a:solidFill>
              </a:rPr>
              <a:t>and was Known as Jakarta Struts,</a:t>
            </a:r>
            <a:endParaRPr sz="1200">
              <a:solidFill>
                <a:schemeClr val="dk1"/>
              </a:solidFill>
            </a:endParaRPr>
          </a:p>
          <a:p>
            <a:pPr indent="-228600" lvl="0" marL="457200" rtl="0" algn="l">
              <a:lnSpc>
                <a:spcPct val="115000"/>
              </a:lnSpc>
              <a:spcBef>
                <a:spcPts val="1000"/>
              </a:spcBef>
              <a:spcAft>
                <a:spcPts val="0"/>
              </a:spcAft>
              <a:buNone/>
            </a:pPr>
            <a:r>
              <a:rPr lang="es" sz="1200">
                <a:solidFill>
                  <a:schemeClr val="dk1"/>
                </a:solidFill>
              </a:rPr>
              <a:t>●</a:t>
            </a:r>
            <a:r>
              <a:rPr lang="es" sz="700">
                <a:solidFill>
                  <a:schemeClr val="dk1"/>
                </a:solidFill>
                <a:latin typeface="Times New Roman"/>
                <a:ea typeface="Times New Roman"/>
                <a:cs typeface="Times New Roman"/>
                <a:sym typeface="Times New Roman"/>
              </a:rPr>
              <a:t>      </a:t>
            </a:r>
            <a:r>
              <a:rPr lang="es" sz="1200">
                <a:solidFill>
                  <a:schemeClr val="dk1"/>
                </a:solidFill>
              </a:rPr>
              <a:t>So Struts uses and Java Servlet API (</a:t>
            </a:r>
            <a:r>
              <a:rPr lang="es" sz="1200">
                <a:solidFill>
                  <a:srgbClr val="040C28"/>
                </a:solidFill>
              </a:rPr>
              <a:t>Application Programming Interface)</a:t>
            </a:r>
            <a:endParaRPr sz="1200">
              <a:solidFill>
                <a:srgbClr val="040C28"/>
              </a:solidFill>
            </a:endParaRPr>
          </a:p>
          <a:p>
            <a:pPr indent="-228600" lvl="0" marL="457200" rtl="0" algn="l">
              <a:lnSpc>
                <a:spcPct val="115000"/>
              </a:lnSpc>
              <a:spcBef>
                <a:spcPts val="1000"/>
              </a:spcBef>
              <a:spcAft>
                <a:spcPts val="0"/>
              </a:spcAft>
              <a:buNone/>
            </a:pPr>
            <a:r>
              <a:rPr lang="es" sz="1200">
                <a:solidFill>
                  <a:schemeClr val="dk1"/>
                </a:solidFill>
              </a:rPr>
              <a:t>to encourage developers to adopt a model-view-controller (MVC) architecture</a:t>
            </a:r>
            <a:endParaRPr sz="1200">
              <a:solidFill>
                <a:schemeClr val="dk1"/>
              </a:solidFill>
            </a:endParaRPr>
          </a:p>
          <a:p>
            <a:pPr indent="-228600" lvl="0" marL="457200" rtl="0" algn="l">
              <a:lnSpc>
                <a:spcPct val="115000"/>
              </a:lnSpc>
              <a:spcBef>
                <a:spcPts val="1000"/>
              </a:spcBef>
              <a:spcAft>
                <a:spcPts val="0"/>
              </a:spcAft>
              <a:buClr>
                <a:schemeClr val="dk1"/>
              </a:buClr>
              <a:buSzPts val="1100"/>
              <a:buFont typeface="Arial"/>
              <a:buNone/>
            </a:pPr>
            <a:r>
              <a:rPr lang="es" sz="1200">
                <a:solidFill>
                  <a:schemeClr val="dk1"/>
                </a:solidFill>
              </a:rPr>
              <a:t>In this architecture each component is built to handle a specific development aspect (for an application)</a:t>
            </a:r>
            <a:endParaRPr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
              <a:t>THE feature that is actually being exploited is the </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chemeClr val="dk1"/>
              </a:buClr>
              <a:buSzPts val="1200"/>
              <a:buChar char="●"/>
            </a:pPr>
            <a:r>
              <a:rPr lang="es" sz="1200">
                <a:solidFill>
                  <a:schemeClr val="dk1"/>
                </a:solidFill>
              </a:rPr>
              <a:t>Jakarta Multipart Parser and it is used for processing HTTP requests and responses in Java web applications. </a:t>
            </a:r>
            <a:endParaRPr sz="1200">
              <a:solidFill>
                <a:schemeClr val="dk1"/>
              </a:solidFill>
            </a:endParaRPr>
          </a:p>
          <a:p>
            <a:pPr indent="-304800" lvl="0" marL="457200" rtl="0" algn="l">
              <a:lnSpc>
                <a:spcPct val="115000"/>
              </a:lnSpc>
              <a:spcBef>
                <a:spcPts val="1000"/>
              </a:spcBef>
              <a:spcAft>
                <a:spcPts val="0"/>
              </a:spcAft>
              <a:buClr>
                <a:schemeClr val="dk1"/>
              </a:buClr>
              <a:buSzPts val="1200"/>
              <a:buChar char="●"/>
            </a:pPr>
            <a:r>
              <a:rPr lang="es" sz="1200">
                <a:solidFill>
                  <a:schemeClr val="dk1"/>
                </a:solidFill>
              </a:rPr>
              <a:t>In web applications, a multipart parser is commonly used to handle file uploads</a:t>
            </a:r>
            <a:endParaRPr sz="1200">
              <a:solidFill>
                <a:schemeClr val="dk1"/>
              </a:solidFill>
            </a:endParaRPr>
          </a:p>
          <a:p>
            <a:pPr indent="-304800" lvl="0" marL="457200" rtl="0" algn="l">
              <a:lnSpc>
                <a:spcPct val="115000"/>
              </a:lnSpc>
              <a:spcBef>
                <a:spcPts val="1000"/>
              </a:spcBef>
              <a:spcAft>
                <a:spcPts val="0"/>
              </a:spcAft>
              <a:buClr>
                <a:schemeClr val="dk1"/>
              </a:buClr>
              <a:buSzPts val="1200"/>
              <a:buChar char="●"/>
            </a:pPr>
            <a:r>
              <a:rPr lang="es" sz="1200">
                <a:solidFill>
                  <a:schemeClr val="dk1"/>
                </a:solidFill>
              </a:rPr>
              <a:t>A multipart parser is a software component or tool designed to process multipart data (data in a single message that consists of multiple parts or sections which is a way of structuring data in a single message that consists of multiple parts or sections. Each part can contain different types of data, such as text, binary data, or multimedia content. In the context of web applications, a multipart parser is commonly used to handle file uploads</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09f27772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09f27772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500">
                <a:solidFill>
                  <a:schemeClr val="dk1"/>
                </a:solidFill>
                <a:latin typeface="Times New Roman"/>
                <a:ea typeface="Times New Roman"/>
                <a:cs typeface="Times New Roman"/>
                <a:sym typeface="Times New Roman"/>
              </a:rPr>
              <a:t>It allows a remote attacker to execute arbitrary code on the system.</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s" sz="1500">
                <a:solidFill>
                  <a:schemeClr val="dk1"/>
                </a:solidFill>
                <a:latin typeface="Times New Roman"/>
                <a:ea typeface="Times New Roman"/>
                <a:cs typeface="Times New Roman"/>
                <a:sym typeface="Times New Roman"/>
              </a:rPr>
              <a:t>Why was it possible?</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s" sz="1500">
                <a:solidFill>
                  <a:schemeClr val="dk1"/>
                </a:solidFill>
                <a:latin typeface="Times New Roman"/>
                <a:ea typeface="Times New Roman"/>
                <a:cs typeface="Times New Roman"/>
                <a:sym typeface="Times New Roman"/>
              </a:rPr>
              <a:t>The Jakarta Multipart parser in several Apache Struts 2 versions had incorrect exception handling and error-message generation </a:t>
            </a:r>
            <a:r>
              <a:rPr lang="es" sz="1500">
                <a:solidFill>
                  <a:schemeClr val="dk1"/>
                </a:solidFill>
                <a:highlight>
                  <a:srgbClr val="FFF2CC"/>
                </a:highlight>
                <a:latin typeface="Times New Roman"/>
                <a:ea typeface="Times New Roman"/>
                <a:cs typeface="Times New Roman"/>
                <a:sym typeface="Times New Roman"/>
              </a:rPr>
              <a:t>during file-upload,</a:t>
            </a:r>
            <a:r>
              <a:rPr lang="es" sz="1500">
                <a:solidFill>
                  <a:schemeClr val="dk1"/>
                </a:solidFill>
                <a:latin typeface="Times New Roman"/>
                <a:ea typeface="Times New Roman"/>
                <a:cs typeface="Times New Roman"/>
                <a:sym typeface="Times New Roman"/>
              </a:rPr>
              <a:t> it parses the HTTP Header incorrectly and this gives the attacker an opportunity to send a file with an invalid Content-Type, Content-Disposition or Content-Length HTTP Header and then execute arbitrary commands of his choice.</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s" sz="1500">
                <a:solidFill>
                  <a:schemeClr val="dk1"/>
                </a:solidFill>
                <a:latin typeface="Times New Roman"/>
                <a:ea typeface="Times New Roman"/>
                <a:cs typeface="Times New Roman"/>
                <a:sym typeface="Times New Roman"/>
              </a:rPr>
              <a:t>Exception handling is the process of responding to unwanted or unexpected events when a computer program runs. Exception handling deals with these events to avoid the program or system crashing</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s" sz="1500">
                <a:solidFill>
                  <a:schemeClr val="dk1"/>
                </a:solidFill>
                <a:latin typeface="Times New Roman"/>
                <a:ea typeface="Times New Roman"/>
                <a:cs typeface="Times New Roman"/>
                <a:sym typeface="Times New Roman"/>
              </a:rPr>
              <a:t>The HTTPContent-Type header is used to indicate the media type of the resource.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s" sz="1500">
                <a:solidFill>
                  <a:schemeClr val="dk1"/>
                </a:solidFill>
                <a:latin typeface="Times New Roman"/>
                <a:ea typeface="Times New Roman"/>
                <a:cs typeface="Times New Roman"/>
                <a:sym typeface="Times New Roman"/>
              </a:rPr>
              <a:t>The HTTP Content Disposition is a response-type header field that gives information on how to process the response payload</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s" sz="1500">
                <a:solidFill>
                  <a:schemeClr val="dk1"/>
                </a:solidFill>
                <a:latin typeface="Times New Roman"/>
                <a:ea typeface="Times New Roman"/>
                <a:cs typeface="Times New Roman"/>
                <a:sym typeface="Times New Roman"/>
              </a:rPr>
              <a:t>The HTTP Content-Length entity-header is used to indicate the size of entity-body in decimal no of octets i.e. bytes and sent it to the recipient.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09f277722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09f277722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dk1"/>
              </a:buClr>
              <a:buSzPts val="1500"/>
              <a:buFont typeface="Times New Roman"/>
              <a:buAutoNum type="arabicPeriod"/>
            </a:pPr>
            <a:r>
              <a:rPr lang="es" sz="1500">
                <a:solidFill>
                  <a:schemeClr val="dk1"/>
                </a:solidFill>
                <a:latin typeface="Times New Roman"/>
                <a:ea typeface="Times New Roman"/>
                <a:cs typeface="Times New Roman"/>
                <a:sym typeface="Times New Roman"/>
              </a:rPr>
              <a:t>Attacker sends a crafted request to upload a file to a vulnerable server.</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lang="es" sz="1500">
                <a:solidFill>
                  <a:schemeClr val="dk1"/>
                </a:solidFill>
                <a:latin typeface="Times New Roman"/>
                <a:ea typeface="Times New Roman"/>
                <a:cs typeface="Times New Roman"/>
                <a:sym typeface="Times New Roman"/>
              </a:rPr>
              <a:t>The server uses a Jakarta-based plugin to process the upload request.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lang="es" sz="1500">
                <a:solidFill>
                  <a:schemeClr val="dk1"/>
                </a:solidFill>
                <a:latin typeface="Times New Roman"/>
                <a:ea typeface="Times New Roman"/>
                <a:cs typeface="Times New Roman"/>
                <a:sym typeface="Times New Roman"/>
              </a:rPr>
              <a:t>The attacker sends malicious code in the HTTP header to execute the command on a vulnerable server.</a:t>
            </a:r>
            <a:endParaRPr sz="15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09f277722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09f277722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500">
                <a:solidFill>
                  <a:schemeClr val="dk1"/>
                </a:solidFill>
                <a:latin typeface="Times New Roman"/>
                <a:ea typeface="Times New Roman"/>
                <a:cs typeface="Times New Roman"/>
                <a:sym typeface="Times New Roman"/>
              </a:rPr>
              <a:t>In this example you can see that the adversary is just running a simple command 'whoami' this could be done to see what user this service is running, ideally root. If a power user was identified the attacker could return with a more sophisticated set of commands. Other probing commands include, for example, 'ifconfig' to gather information about network configuration on the server.</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09f277722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09f277722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latin typeface="Times New Roman"/>
                <a:ea typeface="Times New Roman"/>
                <a:cs typeface="Times New Roman"/>
                <a:sym typeface="Times New Roman"/>
              </a:rPr>
              <a:t>This example is a little more aggressive with its attack. Here the attacker is stopping the Linux firewall as well as SUSE Linux firewall. In the end we can see a malicious payload from a web server being downloaded and executed. </a:t>
            </a:r>
            <a:r>
              <a:rPr lang="es" sz="1500">
                <a:solidFill>
                  <a:schemeClr val="dk1"/>
                </a:solidFill>
                <a:highlight>
                  <a:srgbClr val="F0F1F2"/>
                </a:highlight>
                <a:latin typeface="Times New Roman"/>
                <a:ea typeface="Times New Roman"/>
                <a:cs typeface="Times New Roman"/>
                <a:sym typeface="Times New Roman"/>
              </a:rPr>
              <a:t>The payloads cand include "IRC bouncers," which allow the attackers to hide their real IP address during Internet chats; denial-of-service bots; and various other packages that conscript a server into a botnet.</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s" sz="1500">
                <a:latin typeface="Times New Roman"/>
                <a:ea typeface="Times New Roman"/>
                <a:cs typeface="Times New Roman"/>
                <a:sym typeface="Times New Roman"/>
              </a:rPr>
              <a:t>There are also even more sophisticated options with attempted persistence.</a:t>
            </a:r>
            <a:endParaRPr sz="15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09f2777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09f2777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09f27772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09f27772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hyperlink" Target="https://www.warren.senate.gov/imo/media/doc/2018.09.06%20GAO%20Equifax%20report.pdf" TargetMode="External"/><Relationship Id="rId7" Type="http://schemas.openxmlformats.org/officeDocument/2006/relationships/hyperlink" Target="https://www.csoonline.com/article/3444488/equifax-data-breach-faq-what-happened-who-was-affected-what-was-the-impact.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hyperlink" Target="https://www.csoonline.com/article/3444488/equifax-data-breach-faq-what-happened-who-was-affected-what-was-the-impac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8425" y="0"/>
            <a:ext cx="8936100" cy="1093500"/>
          </a:xfrm>
          <a:prstGeom prst="rect">
            <a:avLst/>
          </a:prstGeom>
        </p:spPr>
        <p:txBody>
          <a:bodyPr anchorCtr="0" anchor="b" bIns="91425" lIns="91425" spcFirstLastPara="1" rIns="91425" wrap="square" tIns="91425">
            <a:noAutofit/>
          </a:bodyPr>
          <a:lstStyle/>
          <a:p>
            <a:pPr indent="0" lvl="0" marL="0" rtl="0" algn="ctr">
              <a:lnSpc>
                <a:spcPct val="115000"/>
              </a:lnSpc>
              <a:spcBef>
                <a:spcPts val="1000"/>
              </a:spcBef>
              <a:spcAft>
                <a:spcPts val="0"/>
              </a:spcAft>
              <a:buNone/>
            </a:pPr>
            <a:r>
              <a:rPr b="1" lang="es" sz="2600" u="sng">
                <a:solidFill>
                  <a:srgbClr val="00FFFF"/>
                </a:solidFill>
                <a:latin typeface="Times New Roman"/>
                <a:ea typeface="Times New Roman"/>
                <a:cs typeface="Times New Roman"/>
                <a:sym typeface="Times New Roman"/>
              </a:rPr>
              <a:t>CVE-2017-5638</a:t>
            </a:r>
            <a:endParaRPr b="1" sz="2600" u="sng">
              <a:solidFill>
                <a:srgbClr val="00FFFF"/>
              </a:solidFill>
              <a:latin typeface="Times New Roman"/>
              <a:ea typeface="Times New Roman"/>
              <a:cs typeface="Times New Roman"/>
              <a:sym typeface="Times New Roman"/>
            </a:endParaRPr>
          </a:p>
          <a:p>
            <a:pPr indent="0" lvl="0" marL="0" rtl="0" algn="ctr">
              <a:lnSpc>
                <a:spcPct val="115000"/>
              </a:lnSpc>
              <a:spcBef>
                <a:spcPts val="1000"/>
              </a:spcBef>
              <a:spcAft>
                <a:spcPts val="0"/>
              </a:spcAft>
              <a:buNone/>
            </a:pPr>
            <a:r>
              <a:rPr b="1" lang="es" sz="2000" u="sng">
                <a:solidFill>
                  <a:srgbClr val="00FFFF"/>
                </a:solidFill>
                <a:latin typeface="Times New Roman"/>
                <a:ea typeface="Times New Roman"/>
                <a:cs typeface="Times New Roman"/>
                <a:sym typeface="Times New Roman"/>
              </a:rPr>
              <a:t>(aka: Apache Struts Remote Code Execution (RCE))</a:t>
            </a:r>
            <a:endParaRPr b="1" sz="2000" u="sng">
              <a:solidFill>
                <a:srgbClr val="00FFFF"/>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881775" y="1043250"/>
            <a:ext cx="7380451" cy="4100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146325" y="0"/>
            <a:ext cx="8868300" cy="46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200">
                <a:solidFill>
                  <a:srgbClr val="00FFFF"/>
                </a:solidFill>
                <a:latin typeface="Times New Roman"/>
                <a:ea typeface="Times New Roman"/>
                <a:cs typeface="Times New Roman"/>
                <a:sym typeface="Times New Roman"/>
              </a:rPr>
              <a:t>Case Study: 2017 Equifax Data Breach</a:t>
            </a:r>
            <a:endParaRPr b="1" sz="2200">
              <a:solidFill>
                <a:srgbClr val="00FFFF"/>
              </a:solidFill>
              <a:latin typeface="Times New Roman"/>
              <a:ea typeface="Times New Roman"/>
              <a:cs typeface="Times New Roman"/>
              <a:sym typeface="Times New Roman"/>
            </a:endParaRPr>
          </a:p>
        </p:txBody>
      </p:sp>
      <p:pic>
        <p:nvPicPr>
          <p:cNvPr id="114" name="Google Shape;114;p22"/>
          <p:cNvPicPr preferRelativeResize="0"/>
          <p:nvPr/>
        </p:nvPicPr>
        <p:blipFill>
          <a:blip r:embed="rId4">
            <a:alphaModFix amt="66000"/>
          </a:blip>
          <a:stretch>
            <a:fillRect/>
          </a:stretch>
        </p:blipFill>
        <p:spPr>
          <a:xfrm>
            <a:off x="94500" y="465900"/>
            <a:ext cx="2518025" cy="3456874"/>
          </a:xfrm>
          <a:prstGeom prst="rect">
            <a:avLst/>
          </a:prstGeom>
          <a:noFill/>
          <a:ln>
            <a:noFill/>
          </a:ln>
        </p:spPr>
      </p:pic>
      <p:pic>
        <p:nvPicPr>
          <p:cNvPr id="115" name="Google Shape;115;p22"/>
          <p:cNvPicPr preferRelativeResize="0"/>
          <p:nvPr/>
        </p:nvPicPr>
        <p:blipFill>
          <a:blip r:embed="rId5">
            <a:alphaModFix amt="78000"/>
          </a:blip>
          <a:stretch>
            <a:fillRect/>
          </a:stretch>
        </p:blipFill>
        <p:spPr>
          <a:xfrm>
            <a:off x="2684000" y="512750"/>
            <a:ext cx="6259350" cy="4117995"/>
          </a:xfrm>
          <a:prstGeom prst="rect">
            <a:avLst/>
          </a:prstGeom>
          <a:noFill/>
          <a:ln>
            <a:noFill/>
          </a:ln>
        </p:spPr>
      </p:pic>
      <p:sp>
        <p:nvSpPr>
          <p:cNvPr id="116" name="Google Shape;116;p22"/>
          <p:cNvSpPr txBox="1"/>
          <p:nvPr/>
        </p:nvSpPr>
        <p:spPr>
          <a:xfrm>
            <a:off x="3765100" y="4572850"/>
            <a:ext cx="5379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600" u="sng">
                <a:solidFill>
                  <a:schemeClr val="hlink"/>
                </a:solidFill>
                <a:hlinkClick r:id="rId6"/>
              </a:rPr>
              <a:t>https://www.warren.senate.gov/imo/media/doc/2018.09.06%20GAO%20Equifax%20report.pdf</a:t>
            </a:r>
            <a:endParaRPr sz="600">
              <a:solidFill>
                <a:srgbClr val="00FFFF"/>
              </a:solidFill>
            </a:endParaRPr>
          </a:p>
          <a:p>
            <a:pPr indent="0" lvl="0" marL="0" rtl="0" algn="r">
              <a:spcBef>
                <a:spcPts val="0"/>
              </a:spcBef>
              <a:spcAft>
                <a:spcPts val="0"/>
              </a:spcAft>
              <a:buNone/>
            </a:pPr>
            <a:r>
              <a:t/>
            </a:r>
            <a:endParaRPr sz="600">
              <a:solidFill>
                <a:srgbClr val="00FFFF"/>
              </a:solidFill>
            </a:endParaRPr>
          </a:p>
          <a:p>
            <a:pPr indent="0" lvl="0" marL="0" rtl="0" algn="r">
              <a:spcBef>
                <a:spcPts val="0"/>
              </a:spcBef>
              <a:spcAft>
                <a:spcPts val="0"/>
              </a:spcAft>
              <a:buNone/>
            </a:pPr>
            <a:r>
              <a:rPr lang="es" sz="600" u="sng">
                <a:solidFill>
                  <a:schemeClr val="hlink"/>
                </a:solidFill>
                <a:hlinkClick r:id="rId7"/>
              </a:rPr>
              <a:t>https://www.csoonline.com/article/3444488/equifax-data-breach-faq-what-happened-who-was-affected-what-was-the-impact.html</a:t>
            </a:r>
            <a:endParaRPr sz="600">
              <a:solidFill>
                <a:srgbClr val="00FFFF"/>
              </a:solidFill>
            </a:endParaRPr>
          </a:p>
          <a:p>
            <a:pPr indent="0" lvl="0" marL="0" rtl="0" algn="l">
              <a:spcBef>
                <a:spcPts val="0"/>
              </a:spcBef>
              <a:spcAft>
                <a:spcPts val="0"/>
              </a:spcAft>
              <a:buNone/>
            </a:pPr>
            <a:r>
              <a:t/>
            </a:r>
            <a:endParaRPr sz="600">
              <a:solidFill>
                <a:srgbClr val="00FFFF"/>
              </a:solidFill>
            </a:endParaRPr>
          </a:p>
          <a:p>
            <a:pPr indent="0" lvl="0" marL="0" rtl="0" algn="l">
              <a:spcBef>
                <a:spcPts val="0"/>
              </a:spcBef>
              <a:spcAft>
                <a:spcPts val="0"/>
              </a:spcAft>
              <a:buNone/>
            </a:pPr>
            <a:r>
              <a:t/>
            </a:r>
            <a:endParaRPr sz="600">
              <a:solidFill>
                <a:srgbClr val="00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146325" y="0"/>
            <a:ext cx="8868300" cy="46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200">
                <a:solidFill>
                  <a:srgbClr val="00FFFF"/>
                </a:solidFill>
                <a:latin typeface="Times New Roman"/>
                <a:ea typeface="Times New Roman"/>
                <a:cs typeface="Times New Roman"/>
                <a:sym typeface="Times New Roman"/>
              </a:rPr>
              <a:t>Case Study: 2017 Equifax Data Breach</a:t>
            </a:r>
            <a:endParaRPr b="1" sz="2200">
              <a:solidFill>
                <a:srgbClr val="00FFFF"/>
              </a:solidFill>
              <a:latin typeface="Times New Roman"/>
              <a:ea typeface="Times New Roman"/>
              <a:cs typeface="Times New Roman"/>
              <a:sym typeface="Times New Roman"/>
            </a:endParaRPr>
          </a:p>
        </p:txBody>
      </p:sp>
      <p:sp>
        <p:nvSpPr>
          <p:cNvPr id="122" name="Google Shape;122;p23"/>
          <p:cNvSpPr txBox="1"/>
          <p:nvPr>
            <p:ph idx="1" type="body"/>
          </p:nvPr>
        </p:nvSpPr>
        <p:spPr>
          <a:xfrm>
            <a:off x="88425" y="379200"/>
            <a:ext cx="8926500" cy="46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100">
                <a:solidFill>
                  <a:srgbClr val="D9D9D9"/>
                </a:solidFill>
                <a:highlight>
                  <a:schemeClr val="lt1"/>
                </a:highlight>
                <a:latin typeface="Times New Roman"/>
                <a:ea typeface="Times New Roman"/>
                <a:cs typeface="Times New Roman"/>
                <a:sym typeface="Times New Roman"/>
              </a:rPr>
              <a:t>Lessons:</a:t>
            </a:r>
            <a:endParaRPr b="1" sz="2100">
              <a:solidFill>
                <a:srgbClr val="D9D9D9"/>
              </a:solidFill>
              <a:highlight>
                <a:schemeClr val="lt1"/>
              </a:highlight>
              <a:latin typeface="Times New Roman"/>
              <a:ea typeface="Times New Roman"/>
              <a:cs typeface="Times New Roman"/>
              <a:sym typeface="Times New Roman"/>
            </a:endParaRPr>
          </a:p>
          <a:p>
            <a:pPr indent="-361950" lvl="0" marL="457200" rtl="0" algn="l">
              <a:spcBef>
                <a:spcPts val="1200"/>
              </a:spcBef>
              <a:spcAft>
                <a:spcPts val="0"/>
              </a:spcAft>
              <a:buClr>
                <a:srgbClr val="D9D9D9"/>
              </a:buClr>
              <a:buSzPts val="2100"/>
              <a:buFont typeface="Times New Roman"/>
              <a:buChar char="❖"/>
            </a:pPr>
            <a:r>
              <a:rPr b="1" i="1" lang="es" sz="2100" u="sng">
                <a:solidFill>
                  <a:srgbClr val="D9D9D9"/>
                </a:solidFill>
                <a:highlight>
                  <a:schemeClr val="lt1"/>
                </a:highlight>
                <a:latin typeface="Times New Roman"/>
                <a:ea typeface="Times New Roman"/>
                <a:cs typeface="Times New Roman"/>
                <a:sym typeface="Times New Roman"/>
              </a:rPr>
              <a:t>Get the basics right.</a:t>
            </a:r>
            <a:endParaRPr b="1" sz="2100">
              <a:solidFill>
                <a:srgbClr val="D9D9D9"/>
              </a:solidFill>
              <a:highlight>
                <a:schemeClr val="lt1"/>
              </a:highlight>
              <a:latin typeface="Times New Roman"/>
              <a:ea typeface="Times New Roman"/>
              <a:cs typeface="Times New Roman"/>
              <a:sym typeface="Times New Roman"/>
            </a:endParaRPr>
          </a:p>
          <a:p>
            <a:pPr indent="-361950" lvl="1" marL="914400" rtl="0" algn="l">
              <a:spcBef>
                <a:spcPts val="0"/>
              </a:spcBef>
              <a:spcAft>
                <a:spcPts val="0"/>
              </a:spcAft>
              <a:buClr>
                <a:srgbClr val="D9D9D9"/>
              </a:buClr>
              <a:buSzPts val="2100"/>
              <a:buFont typeface="Times New Roman"/>
              <a:buChar char="➢"/>
            </a:pPr>
            <a:r>
              <a:rPr b="1" lang="es" sz="2100">
                <a:solidFill>
                  <a:srgbClr val="D9D9D9"/>
                </a:solidFill>
                <a:highlight>
                  <a:schemeClr val="lt1"/>
                </a:highlight>
                <a:latin typeface="Times New Roman"/>
                <a:ea typeface="Times New Roman"/>
                <a:cs typeface="Times New Roman"/>
                <a:sym typeface="Times New Roman"/>
              </a:rPr>
              <a:t>Patch vulnerabilities</a:t>
            </a:r>
            <a:endParaRPr b="1" sz="2100">
              <a:solidFill>
                <a:srgbClr val="D9D9D9"/>
              </a:solidFill>
              <a:highlight>
                <a:schemeClr val="lt1"/>
              </a:highlight>
              <a:latin typeface="Times New Roman"/>
              <a:ea typeface="Times New Roman"/>
              <a:cs typeface="Times New Roman"/>
              <a:sym typeface="Times New Roman"/>
            </a:endParaRPr>
          </a:p>
          <a:p>
            <a:pPr indent="-361950" lvl="1" marL="914400" rtl="0" algn="l">
              <a:spcBef>
                <a:spcPts val="0"/>
              </a:spcBef>
              <a:spcAft>
                <a:spcPts val="0"/>
              </a:spcAft>
              <a:buClr>
                <a:srgbClr val="D9D9D9"/>
              </a:buClr>
              <a:buSzPts val="2100"/>
              <a:buFont typeface="Times New Roman"/>
              <a:buChar char="➢"/>
            </a:pPr>
            <a:r>
              <a:rPr b="1" lang="es" sz="2100">
                <a:solidFill>
                  <a:srgbClr val="D9D9D9"/>
                </a:solidFill>
                <a:highlight>
                  <a:schemeClr val="lt1"/>
                </a:highlight>
                <a:latin typeface="Times New Roman"/>
                <a:ea typeface="Times New Roman"/>
                <a:cs typeface="Times New Roman"/>
                <a:sym typeface="Times New Roman"/>
              </a:rPr>
              <a:t>Renew security certificates</a:t>
            </a:r>
            <a:endParaRPr b="1" sz="2100">
              <a:solidFill>
                <a:srgbClr val="D9D9D9"/>
              </a:solidFill>
              <a:highlight>
                <a:schemeClr val="lt1"/>
              </a:highlight>
              <a:latin typeface="Times New Roman"/>
              <a:ea typeface="Times New Roman"/>
              <a:cs typeface="Times New Roman"/>
              <a:sym typeface="Times New Roman"/>
            </a:endParaRPr>
          </a:p>
          <a:p>
            <a:pPr indent="-361950" lvl="1" marL="914400" rtl="0" algn="l">
              <a:spcBef>
                <a:spcPts val="0"/>
              </a:spcBef>
              <a:spcAft>
                <a:spcPts val="0"/>
              </a:spcAft>
              <a:buClr>
                <a:srgbClr val="D9D9D9"/>
              </a:buClr>
              <a:buSzPts val="2100"/>
              <a:buFont typeface="Times New Roman"/>
              <a:buChar char="➢"/>
            </a:pPr>
            <a:r>
              <a:rPr b="1" lang="es" sz="2100">
                <a:solidFill>
                  <a:srgbClr val="D9D9D9"/>
                </a:solidFill>
                <a:highlight>
                  <a:schemeClr val="lt1"/>
                </a:highlight>
                <a:latin typeface="Times New Roman"/>
                <a:ea typeface="Times New Roman"/>
                <a:cs typeface="Times New Roman"/>
                <a:sym typeface="Times New Roman"/>
              </a:rPr>
              <a:t>Review and correctly implement / manage security programs</a:t>
            </a:r>
            <a:endParaRPr b="1" sz="2100">
              <a:solidFill>
                <a:srgbClr val="D9D9D9"/>
              </a:solidFill>
              <a:highlight>
                <a:schemeClr val="lt1"/>
              </a:highlight>
              <a:latin typeface="Times New Roman"/>
              <a:ea typeface="Times New Roman"/>
              <a:cs typeface="Times New Roman"/>
              <a:sym typeface="Times New Roman"/>
            </a:endParaRPr>
          </a:p>
          <a:p>
            <a:pPr indent="-361950" lvl="0" marL="457200" rtl="0" algn="l">
              <a:spcBef>
                <a:spcPts val="0"/>
              </a:spcBef>
              <a:spcAft>
                <a:spcPts val="0"/>
              </a:spcAft>
              <a:buClr>
                <a:srgbClr val="D9D9D9"/>
              </a:buClr>
              <a:buSzPts val="2100"/>
              <a:buFont typeface="Times New Roman"/>
              <a:buChar char="❖"/>
            </a:pPr>
            <a:r>
              <a:rPr b="1" i="1" lang="es" sz="2100" u="sng">
                <a:solidFill>
                  <a:srgbClr val="D9D9D9"/>
                </a:solidFill>
                <a:highlight>
                  <a:schemeClr val="lt1"/>
                </a:highlight>
                <a:latin typeface="Times New Roman"/>
                <a:ea typeface="Times New Roman"/>
                <a:cs typeface="Times New Roman"/>
                <a:sym typeface="Times New Roman"/>
              </a:rPr>
              <a:t>Silos are defensible.</a:t>
            </a:r>
            <a:r>
              <a:rPr b="1" lang="es" sz="2100">
                <a:solidFill>
                  <a:srgbClr val="D9D9D9"/>
                </a:solidFill>
                <a:highlight>
                  <a:schemeClr val="lt1"/>
                </a:highlight>
                <a:latin typeface="Times New Roman"/>
                <a:ea typeface="Times New Roman"/>
                <a:cs typeface="Times New Roman"/>
                <a:sym typeface="Times New Roman"/>
              </a:rPr>
              <a:t> </a:t>
            </a:r>
            <a:endParaRPr b="1" sz="2100">
              <a:solidFill>
                <a:srgbClr val="D9D9D9"/>
              </a:solidFill>
              <a:highlight>
                <a:schemeClr val="lt1"/>
              </a:highlight>
              <a:latin typeface="Times New Roman"/>
              <a:ea typeface="Times New Roman"/>
              <a:cs typeface="Times New Roman"/>
              <a:sym typeface="Times New Roman"/>
            </a:endParaRPr>
          </a:p>
          <a:p>
            <a:pPr indent="-361950" lvl="1" marL="914400" rtl="0" algn="l">
              <a:spcBef>
                <a:spcPts val="0"/>
              </a:spcBef>
              <a:spcAft>
                <a:spcPts val="0"/>
              </a:spcAft>
              <a:buClr>
                <a:srgbClr val="D9D9D9"/>
              </a:buClr>
              <a:buSzPts val="2100"/>
              <a:buFont typeface="Times New Roman"/>
              <a:buChar char="➢"/>
            </a:pPr>
            <a:r>
              <a:rPr b="1" lang="es" sz="2100">
                <a:solidFill>
                  <a:srgbClr val="D9D9D9"/>
                </a:solidFill>
                <a:highlight>
                  <a:schemeClr val="lt1"/>
                </a:highlight>
                <a:latin typeface="Times New Roman"/>
                <a:ea typeface="Times New Roman"/>
                <a:cs typeface="Times New Roman"/>
                <a:sym typeface="Times New Roman"/>
              </a:rPr>
              <a:t>Separate Servers / Databases</a:t>
            </a:r>
            <a:endParaRPr b="1" sz="2100">
              <a:solidFill>
                <a:srgbClr val="D9D9D9"/>
              </a:solidFill>
              <a:highlight>
                <a:schemeClr val="lt1"/>
              </a:highlight>
              <a:latin typeface="Times New Roman"/>
              <a:ea typeface="Times New Roman"/>
              <a:cs typeface="Times New Roman"/>
              <a:sym typeface="Times New Roman"/>
            </a:endParaRPr>
          </a:p>
          <a:p>
            <a:pPr indent="-361950" lvl="1" marL="914400" rtl="0" algn="l">
              <a:spcBef>
                <a:spcPts val="0"/>
              </a:spcBef>
              <a:spcAft>
                <a:spcPts val="0"/>
              </a:spcAft>
              <a:buClr>
                <a:srgbClr val="D9D9D9"/>
              </a:buClr>
              <a:buSzPts val="2100"/>
              <a:buFont typeface="Times New Roman"/>
              <a:buChar char="➢"/>
            </a:pPr>
            <a:r>
              <a:rPr b="1" lang="es" sz="2100">
                <a:solidFill>
                  <a:srgbClr val="D9D9D9"/>
                </a:solidFill>
                <a:highlight>
                  <a:schemeClr val="lt1"/>
                </a:highlight>
                <a:latin typeface="Times New Roman"/>
                <a:ea typeface="Times New Roman"/>
                <a:cs typeface="Times New Roman"/>
                <a:sym typeface="Times New Roman"/>
              </a:rPr>
              <a:t>Restrict access</a:t>
            </a:r>
            <a:endParaRPr b="1" sz="2100">
              <a:solidFill>
                <a:srgbClr val="D9D9D9"/>
              </a:solidFill>
              <a:highlight>
                <a:schemeClr val="lt1"/>
              </a:highlight>
              <a:latin typeface="Times New Roman"/>
              <a:ea typeface="Times New Roman"/>
              <a:cs typeface="Times New Roman"/>
              <a:sym typeface="Times New Roman"/>
            </a:endParaRPr>
          </a:p>
          <a:p>
            <a:pPr indent="-361950" lvl="0" marL="457200" rtl="0" algn="l">
              <a:spcBef>
                <a:spcPts val="0"/>
              </a:spcBef>
              <a:spcAft>
                <a:spcPts val="0"/>
              </a:spcAft>
              <a:buClr>
                <a:srgbClr val="D9D9D9"/>
              </a:buClr>
              <a:buSzPts val="2100"/>
              <a:buFont typeface="Times New Roman"/>
              <a:buChar char="❖"/>
            </a:pPr>
            <a:r>
              <a:rPr b="1" i="1" lang="es" sz="2100" u="sng">
                <a:solidFill>
                  <a:srgbClr val="D9D9D9"/>
                </a:solidFill>
                <a:highlight>
                  <a:schemeClr val="lt1"/>
                </a:highlight>
                <a:latin typeface="Times New Roman"/>
                <a:ea typeface="Times New Roman"/>
                <a:cs typeface="Times New Roman"/>
                <a:sym typeface="Times New Roman"/>
              </a:rPr>
              <a:t>Data governance is key</a:t>
            </a:r>
            <a:endParaRPr b="1" sz="2100">
              <a:solidFill>
                <a:srgbClr val="D9D9D9"/>
              </a:solidFill>
              <a:highlight>
                <a:schemeClr val="lt1"/>
              </a:highlight>
              <a:latin typeface="Times New Roman"/>
              <a:ea typeface="Times New Roman"/>
              <a:cs typeface="Times New Roman"/>
              <a:sym typeface="Times New Roman"/>
            </a:endParaRPr>
          </a:p>
          <a:p>
            <a:pPr indent="-361950" lvl="1" marL="914400" rtl="0" algn="l">
              <a:spcBef>
                <a:spcPts val="0"/>
              </a:spcBef>
              <a:spcAft>
                <a:spcPts val="0"/>
              </a:spcAft>
              <a:buClr>
                <a:srgbClr val="D9D9D9"/>
              </a:buClr>
              <a:buSzPts val="2100"/>
              <a:buFont typeface="Times New Roman"/>
              <a:buChar char="➢"/>
            </a:pPr>
            <a:r>
              <a:rPr b="1" lang="es" sz="2100">
                <a:solidFill>
                  <a:srgbClr val="D9D9D9"/>
                </a:solidFill>
                <a:highlight>
                  <a:schemeClr val="lt1"/>
                </a:highlight>
                <a:latin typeface="Times New Roman"/>
                <a:ea typeface="Times New Roman"/>
                <a:cs typeface="Times New Roman"/>
                <a:sym typeface="Times New Roman"/>
              </a:rPr>
              <a:t>Give access to database content on a "need to know basis"</a:t>
            </a:r>
            <a:endParaRPr b="1" sz="2100">
              <a:solidFill>
                <a:srgbClr val="D9D9D9"/>
              </a:solidFill>
              <a:highlight>
                <a:schemeClr val="lt1"/>
              </a:highlight>
              <a:latin typeface="Times New Roman"/>
              <a:ea typeface="Times New Roman"/>
              <a:cs typeface="Times New Roman"/>
              <a:sym typeface="Times New Roman"/>
            </a:endParaRPr>
          </a:p>
          <a:p>
            <a:pPr indent="-361950" lvl="1" marL="914400" rtl="0" algn="l">
              <a:spcBef>
                <a:spcPts val="0"/>
              </a:spcBef>
              <a:spcAft>
                <a:spcPts val="0"/>
              </a:spcAft>
              <a:buClr>
                <a:srgbClr val="D9D9D9"/>
              </a:buClr>
              <a:buSzPts val="2100"/>
              <a:buFont typeface="Times New Roman"/>
              <a:buChar char="➢"/>
            </a:pPr>
            <a:r>
              <a:rPr b="1" lang="es" sz="2100">
                <a:solidFill>
                  <a:srgbClr val="D9D9D9"/>
                </a:solidFill>
                <a:highlight>
                  <a:schemeClr val="lt1"/>
                </a:highlight>
                <a:latin typeface="Times New Roman"/>
                <a:ea typeface="Times New Roman"/>
                <a:cs typeface="Times New Roman"/>
                <a:sym typeface="Times New Roman"/>
              </a:rPr>
              <a:t>Monitor for Red flags such as excessive database queries</a:t>
            </a:r>
            <a:endParaRPr b="1" sz="2100">
              <a:solidFill>
                <a:srgbClr val="D9D9D9"/>
              </a:solidFill>
              <a:highlight>
                <a:schemeClr val="lt1"/>
              </a:highlight>
              <a:latin typeface="Times New Roman"/>
              <a:ea typeface="Times New Roman"/>
              <a:cs typeface="Times New Roman"/>
              <a:sym typeface="Times New Roman"/>
            </a:endParaRPr>
          </a:p>
          <a:p>
            <a:pPr indent="0" lvl="0" marL="914400" rtl="0" algn="r">
              <a:spcBef>
                <a:spcPts val="1200"/>
              </a:spcBef>
              <a:spcAft>
                <a:spcPts val="0"/>
              </a:spcAft>
              <a:buNone/>
            </a:pPr>
            <a:r>
              <a:rPr b="1" lang="es" sz="700" u="sng">
                <a:solidFill>
                  <a:schemeClr val="hlink"/>
                </a:solidFill>
                <a:hlinkClick r:id="rId4"/>
              </a:rPr>
              <a:t>https://www.csoonline.com/article/3444488/equifax-data-breach-faq-what-happened-who-was-affected-what-was-the-impact.html</a:t>
            </a:r>
            <a:endParaRPr b="1" sz="700">
              <a:solidFill>
                <a:srgbClr val="00FFFF"/>
              </a:solidFill>
            </a:endParaRPr>
          </a:p>
          <a:p>
            <a:pPr indent="0" lvl="0" marL="0" rtl="0" algn="r">
              <a:spcBef>
                <a:spcPts val="1200"/>
              </a:spcBef>
              <a:spcAft>
                <a:spcPts val="0"/>
              </a:spcAft>
              <a:buNone/>
            </a:pPr>
            <a:r>
              <a:t/>
            </a:r>
            <a:endParaRPr b="1" sz="700">
              <a:solidFill>
                <a:srgbClr val="00FFFF"/>
              </a:solidFill>
            </a:endParaRPr>
          </a:p>
          <a:p>
            <a:pPr indent="0" lvl="0" marL="914400" rtl="0" algn="l">
              <a:spcBef>
                <a:spcPts val="1200"/>
              </a:spcBef>
              <a:spcAft>
                <a:spcPts val="1200"/>
              </a:spcAft>
              <a:buNone/>
            </a:pPr>
            <a:r>
              <a:t/>
            </a:r>
            <a:endParaRPr b="1" sz="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4377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s" sz="2400">
                <a:solidFill>
                  <a:srgbClr val="00FFFF"/>
                </a:solidFill>
                <a:latin typeface="Times New Roman"/>
                <a:ea typeface="Times New Roman"/>
                <a:cs typeface="Times New Roman"/>
                <a:sym typeface="Times New Roman"/>
              </a:rPr>
              <a:t>Product vendor : APACHE</a:t>
            </a:r>
            <a:endParaRPr b="1" sz="2400">
              <a:solidFill>
                <a:srgbClr val="00FFFF"/>
              </a:solidFill>
              <a:latin typeface="Times New Roman"/>
              <a:ea typeface="Times New Roman"/>
              <a:cs typeface="Times New Roman"/>
              <a:sym typeface="Times New Roman"/>
            </a:endParaRPr>
          </a:p>
        </p:txBody>
      </p:sp>
      <p:sp>
        <p:nvSpPr>
          <p:cNvPr id="61" name="Google Shape;61;p14"/>
          <p:cNvSpPr txBox="1"/>
          <p:nvPr>
            <p:ph idx="1" type="body"/>
          </p:nvPr>
        </p:nvSpPr>
        <p:spPr>
          <a:xfrm>
            <a:off x="311700" y="999875"/>
            <a:ext cx="8520600" cy="3569100"/>
          </a:xfrm>
          <a:prstGeom prst="rect">
            <a:avLst/>
          </a:prstGeom>
        </p:spPr>
        <p:txBody>
          <a:bodyPr anchorCtr="0" anchor="t" bIns="91425" lIns="91425" spcFirstLastPara="1" rIns="91425" wrap="square" tIns="91425">
            <a:normAutofit/>
          </a:bodyPr>
          <a:lstStyle/>
          <a:p>
            <a:pPr indent="-342899" lvl="0" marL="899999" rtl="0" algn="l">
              <a:spcBef>
                <a:spcPts val="0"/>
              </a:spcBef>
              <a:spcAft>
                <a:spcPts val="0"/>
              </a:spcAft>
              <a:buClr>
                <a:srgbClr val="D9D9D9"/>
              </a:buClr>
              <a:buSzPts val="1800"/>
              <a:buFont typeface="Times New Roman"/>
              <a:buChar char="●"/>
            </a:pPr>
            <a:r>
              <a:rPr b="1" lang="es">
                <a:solidFill>
                  <a:srgbClr val="D9D9D9"/>
                </a:solidFill>
                <a:latin typeface="Times New Roman"/>
                <a:ea typeface="Times New Roman"/>
                <a:cs typeface="Times New Roman"/>
                <a:sym typeface="Times New Roman"/>
              </a:rPr>
              <a:t>Non-profit open-source software projects provider</a:t>
            </a:r>
            <a:endParaRPr b="1">
              <a:solidFill>
                <a:srgbClr val="D9D9D9"/>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700">
              <a:solidFill>
                <a:srgbClr val="D9D9D9"/>
              </a:solidFill>
              <a:latin typeface="Times New Roman"/>
              <a:ea typeface="Times New Roman"/>
              <a:cs typeface="Times New Roman"/>
              <a:sym typeface="Times New Roman"/>
            </a:endParaRPr>
          </a:p>
          <a:p>
            <a:pPr indent="-342899" lvl="0" marL="899999" rtl="0" algn="l">
              <a:spcBef>
                <a:spcPts val="0"/>
              </a:spcBef>
              <a:spcAft>
                <a:spcPts val="0"/>
              </a:spcAft>
              <a:buClr>
                <a:srgbClr val="D9D9D9"/>
              </a:buClr>
              <a:buSzPts val="1800"/>
              <a:buFont typeface="Times New Roman"/>
              <a:buChar char="●"/>
            </a:pPr>
            <a:r>
              <a:rPr b="1" lang="es">
                <a:solidFill>
                  <a:srgbClr val="D9D9D9"/>
                </a:solidFill>
                <a:latin typeface="Times New Roman"/>
                <a:ea typeface="Times New Roman"/>
                <a:cs typeface="Times New Roman"/>
                <a:sym typeface="Times New Roman"/>
              </a:rPr>
              <a:t>Well-known projects include Apache HTTP Server, Apache OpenOffice, Apache Cassandra, Apache Spark, and others</a:t>
            </a:r>
            <a:endParaRPr b="1">
              <a:solidFill>
                <a:srgbClr val="D9D9D9"/>
              </a:solidFill>
            </a:endParaRPr>
          </a:p>
        </p:txBody>
      </p:sp>
      <p:pic>
        <p:nvPicPr>
          <p:cNvPr id="62" name="Google Shape;62;p14"/>
          <p:cNvPicPr preferRelativeResize="0"/>
          <p:nvPr/>
        </p:nvPicPr>
        <p:blipFill>
          <a:blip r:embed="rId3">
            <a:alphaModFix/>
          </a:blip>
          <a:stretch>
            <a:fillRect/>
          </a:stretch>
        </p:blipFill>
        <p:spPr>
          <a:xfrm>
            <a:off x="1352875" y="2421725"/>
            <a:ext cx="6438252" cy="2147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4377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s" sz="2400">
                <a:solidFill>
                  <a:srgbClr val="00FFFF"/>
                </a:solidFill>
                <a:latin typeface="Times New Roman"/>
                <a:ea typeface="Times New Roman"/>
                <a:cs typeface="Times New Roman"/>
                <a:sym typeface="Times New Roman"/>
              </a:rPr>
              <a:t>Affected p</a:t>
            </a:r>
            <a:r>
              <a:rPr b="1" lang="es" sz="2400">
                <a:solidFill>
                  <a:srgbClr val="00FFFF"/>
                </a:solidFill>
                <a:latin typeface="Times New Roman"/>
                <a:ea typeface="Times New Roman"/>
                <a:cs typeface="Times New Roman"/>
                <a:sym typeface="Times New Roman"/>
              </a:rPr>
              <a:t>roduct : APACHE STRUTS</a:t>
            </a:r>
            <a:endParaRPr b="1" sz="2400">
              <a:solidFill>
                <a:srgbClr val="00FFFF"/>
              </a:solidFill>
              <a:latin typeface="Times New Roman"/>
              <a:ea typeface="Times New Roman"/>
              <a:cs typeface="Times New Roman"/>
              <a:sym typeface="Times New Roman"/>
            </a:endParaRPr>
          </a:p>
        </p:txBody>
      </p:sp>
      <p:sp>
        <p:nvSpPr>
          <p:cNvPr id="68" name="Google Shape;68;p15"/>
          <p:cNvSpPr txBox="1"/>
          <p:nvPr>
            <p:ph idx="1" type="body"/>
          </p:nvPr>
        </p:nvSpPr>
        <p:spPr>
          <a:xfrm>
            <a:off x="311700" y="1298475"/>
            <a:ext cx="8520600" cy="3441600"/>
          </a:xfrm>
          <a:prstGeom prst="rect">
            <a:avLst/>
          </a:prstGeom>
        </p:spPr>
        <p:txBody>
          <a:bodyPr anchorCtr="0" anchor="t" bIns="91425" lIns="91425" spcFirstLastPara="1" rIns="59775" wrap="square" tIns="91425">
            <a:normAutofit fontScale="62500" lnSpcReduction="20000"/>
          </a:bodyPr>
          <a:lstStyle/>
          <a:p>
            <a:pPr indent="0" lvl="0" marL="457200" marR="468496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468496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468496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468496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468496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468496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468496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468496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468496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468496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468496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38439" lvl="0" marL="540000" marR="4768321" rtl="0" algn="l">
              <a:spcBef>
                <a:spcPts val="0"/>
              </a:spcBef>
              <a:spcAft>
                <a:spcPts val="0"/>
              </a:spcAft>
              <a:buClr>
                <a:srgbClr val="D9D9D9"/>
              </a:buClr>
              <a:buSzPct val="100000"/>
              <a:buFont typeface="Times New Roman"/>
              <a:buChar char="●"/>
            </a:pPr>
            <a:r>
              <a:rPr b="1" lang="es" sz="2767">
                <a:solidFill>
                  <a:srgbClr val="D9D9D9"/>
                </a:solidFill>
                <a:latin typeface="Times New Roman"/>
                <a:ea typeface="Times New Roman"/>
                <a:cs typeface="Times New Roman"/>
                <a:sym typeface="Times New Roman"/>
              </a:rPr>
              <a:t>Open-source framework for creating Java Web Applications</a:t>
            </a:r>
            <a:endParaRPr b="1" sz="2767">
              <a:solidFill>
                <a:srgbClr val="D9D9D9"/>
              </a:solidFill>
              <a:latin typeface="Times New Roman"/>
              <a:ea typeface="Times New Roman"/>
              <a:cs typeface="Times New Roman"/>
              <a:sym typeface="Times New Roman"/>
            </a:endParaRPr>
          </a:p>
          <a:p>
            <a:pPr indent="0" lvl="0" marL="457200" marR="4684960" rtl="0" algn="l">
              <a:spcBef>
                <a:spcPts val="0"/>
              </a:spcBef>
              <a:spcAft>
                <a:spcPts val="0"/>
              </a:spcAft>
              <a:buNone/>
            </a:pPr>
            <a:r>
              <a:t/>
            </a:r>
            <a:endParaRPr b="1" sz="1467">
              <a:solidFill>
                <a:srgbClr val="D9D9D9"/>
              </a:solidFill>
              <a:latin typeface="Times New Roman"/>
              <a:ea typeface="Times New Roman"/>
              <a:cs typeface="Times New Roman"/>
              <a:sym typeface="Times New Roman"/>
            </a:endParaRPr>
          </a:p>
          <a:p>
            <a:pPr indent="-338439" lvl="0" marL="540000" marR="4594960" rtl="0" algn="l">
              <a:spcBef>
                <a:spcPts val="0"/>
              </a:spcBef>
              <a:spcAft>
                <a:spcPts val="0"/>
              </a:spcAft>
              <a:buClr>
                <a:srgbClr val="D9D9D9"/>
              </a:buClr>
              <a:buSzPct val="100000"/>
              <a:buFont typeface="Times New Roman"/>
              <a:buChar char="●"/>
            </a:pPr>
            <a:r>
              <a:rPr b="1" lang="es" sz="2767">
                <a:solidFill>
                  <a:srgbClr val="D9D9D9"/>
                </a:solidFill>
                <a:latin typeface="Times New Roman"/>
                <a:ea typeface="Times New Roman"/>
                <a:cs typeface="Times New Roman"/>
                <a:sym typeface="Times New Roman"/>
              </a:rPr>
              <a:t>Model-view-controller (MVC) architecture</a:t>
            </a:r>
            <a:endParaRPr b="1" sz="2767">
              <a:solidFill>
                <a:srgbClr val="D9D9D9"/>
              </a:solidFill>
              <a:latin typeface="Times New Roman"/>
              <a:ea typeface="Times New Roman"/>
              <a:cs typeface="Times New Roman"/>
              <a:sym typeface="Times New Roman"/>
            </a:endParaRPr>
          </a:p>
          <a:p>
            <a:pPr indent="0" lvl="0" marL="719999"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719999"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69" name="Google Shape;69;p15"/>
          <p:cNvPicPr preferRelativeResize="0"/>
          <p:nvPr/>
        </p:nvPicPr>
        <p:blipFill>
          <a:blip r:embed="rId3">
            <a:alphaModFix/>
          </a:blip>
          <a:stretch>
            <a:fillRect/>
          </a:stretch>
        </p:blipFill>
        <p:spPr>
          <a:xfrm>
            <a:off x="1374125" y="1213800"/>
            <a:ext cx="1800150" cy="1800150"/>
          </a:xfrm>
          <a:prstGeom prst="rect">
            <a:avLst/>
          </a:prstGeom>
          <a:noFill/>
          <a:ln>
            <a:noFill/>
          </a:ln>
        </p:spPr>
      </p:pic>
      <p:pic>
        <p:nvPicPr>
          <p:cNvPr id="70" name="Google Shape;70;p15"/>
          <p:cNvPicPr preferRelativeResize="0"/>
          <p:nvPr/>
        </p:nvPicPr>
        <p:blipFill>
          <a:blip r:embed="rId4">
            <a:alphaModFix/>
          </a:blip>
          <a:stretch>
            <a:fillRect/>
          </a:stretch>
        </p:blipFill>
        <p:spPr>
          <a:xfrm>
            <a:off x="4085627" y="1119738"/>
            <a:ext cx="4573998" cy="3620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14775"/>
            <a:ext cx="8520600" cy="573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a:solidFill>
                  <a:srgbClr val="00FFFF"/>
                </a:solidFill>
                <a:latin typeface="Times New Roman"/>
                <a:ea typeface="Times New Roman"/>
                <a:cs typeface="Times New Roman"/>
                <a:sym typeface="Times New Roman"/>
              </a:rPr>
              <a:t>T</a:t>
            </a:r>
            <a:r>
              <a:rPr b="1" lang="es">
                <a:solidFill>
                  <a:srgbClr val="00FFFF"/>
                </a:solidFill>
                <a:latin typeface="Times New Roman"/>
                <a:ea typeface="Times New Roman"/>
                <a:cs typeface="Times New Roman"/>
                <a:sym typeface="Times New Roman"/>
              </a:rPr>
              <a:t>echnical stuff</a:t>
            </a:r>
            <a:endParaRPr b="1">
              <a:solidFill>
                <a:srgbClr val="00FFFF"/>
              </a:solidFill>
              <a:latin typeface="Times New Roman"/>
              <a:ea typeface="Times New Roman"/>
              <a:cs typeface="Times New Roman"/>
              <a:sym typeface="Times New Roman"/>
            </a:endParaRPr>
          </a:p>
        </p:txBody>
      </p:sp>
      <p:sp>
        <p:nvSpPr>
          <p:cNvPr id="76" name="Google Shape;76;p16"/>
          <p:cNvSpPr txBox="1"/>
          <p:nvPr>
            <p:ph idx="1" type="body"/>
          </p:nvPr>
        </p:nvSpPr>
        <p:spPr>
          <a:xfrm>
            <a:off x="311700" y="688675"/>
            <a:ext cx="8520600" cy="38802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b="1" lang="es" sz="2433">
                <a:solidFill>
                  <a:srgbClr val="FFFF00"/>
                </a:solidFill>
                <a:latin typeface="Times New Roman"/>
                <a:ea typeface="Times New Roman"/>
                <a:cs typeface="Times New Roman"/>
                <a:sym typeface="Times New Roman"/>
              </a:rPr>
              <a:t>What is it?</a:t>
            </a:r>
            <a:br>
              <a:rPr b="1" lang="es" sz="2433">
                <a:solidFill>
                  <a:schemeClr val="dk1"/>
                </a:solidFill>
                <a:latin typeface="Times New Roman"/>
                <a:ea typeface="Times New Roman"/>
                <a:cs typeface="Times New Roman"/>
                <a:sym typeface="Times New Roman"/>
              </a:rPr>
            </a:br>
            <a:r>
              <a:rPr b="1" lang="es" sz="2433">
                <a:solidFill>
                  <a:srgbClr val="D9D9D9"/>
                </a:solidFill>
                <a:latin typeface="Times New Roman"/>
                <a:ea typeface="Times New Roman"/>
                <a:cs typeface="Times New Roman"/>
                <a:sym typeface="Times New Roman"/>
              </a:rPr>
              <a:t>CVE-2017-5638 is a Remote Code Execution (RCE) vulnerability.</a:t>
            </a:r>
            <a:endParaRPr b="1" sz="2433">
              <a:solidFill>
                <a:srgbClr val="D9D9D9"/>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sz="2433">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s" sz="2433">
                <a:solidFill>
                  <a:srgbClr val="FFFF00"/>
                </a:solidFill>
                <a:latin typeface="Times New Roman"/>
                <a:ea typeface="Times New Roman"/>
                <a:cs typeface="Times New Roman"/>
                <a:sym typeface="Times New Roman"/>
              </a:rPr>
              <a:t>What made it possible?</a:t>
            </a:r>
            <a:endParaRPr b="1" sz="2433">
              <a:solidFill>
                <a:srgbClr val="FFFF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s" sz="2433">
                <a:solidFill>
                  <a:srgbClr val="D9D9D9"/>
                </a:solidFill>
                <a:latin typeface="Times New Roman"/>
                <a:ea typeface="Times New Roman"/>
                <a:cs typeface="Times New Roman"/>
                <a:sym typeface="Times New Roman"/>
              </a:rPr>
              <a:t>The incorrect parsing of an invalid Content-Type HTTP header by the Jakarta Multipart parser.</a:t>
            </a:r>
            <a:endParaRPr b="1" sz="2433">
              <a:solidFill>
                <a:srgbClr val="D9D9D9"/>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sz="2433">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s" sz="2433">
                <a:solidFill>
                  <a:srgbClr val="FFFF00"/>
                </a:solidFill>
                <a:latin typeface="Times New Roman"/>
                <a:ea typeface="Times New Roman"/>
                <a:cs typeface="Times New Roman"/>
                <a:sym typeface="Times New Roman"/>
              </a:rPr>
              <a:t>What versions of the Apache Struts were affected? </a:t>
            </a:r>
            <a:endParaRPr b="1" sz="2433">
              <a:solidFill>
                <a:srgbClr val="FFFF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s" sz="2433">
                <a:solidFill>
                  <a:srgbClr val="D9D9D9"/>
                </a:solidFill>
                <a:latin typeface="Times New Roman"/>
                <a:ea typeface="Times New Roman"/>
                <a:cs typeface="Times New Roman"/>
                <a:sym typeface="Times New Roman"/>
              </a:rPr>
              <a:t>Apache Struts </a:t>
            </a:r>
            <a:r>
              <a:rPr b="1" lang="es" sz="2433">
                <a:solidFill>
                  <a:srgbClr val="D9D9D9"/>
                </a:solidFill>
                <a:latin typeface="Times New Roman"/>
                <a:ea typeface="Times New Roman"/>
                <a:cs typeface="Times New Roman"/>
                <a:sym typeface="Times New Roman"/>
              </a:rPr>
              <a:t>2 2.3.x before 2.3.32 and 2.5.x before 2.5.10.1.</a:t>
            </a:r>
            <a:endParaRPr b="1" sz="3400">
              <a:solidFill>
                <a:srgbClr val="D9D9D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620">
                <a:solidFill>
                  <a:srgbClr val="00FFFF"/>
                </a:solidFill>
                <a:latin typeface="Times New Roman"/>
                <a:ea typeface="Times New Roman"/>
                <a:cs typeface="Times New Roman"/>
                <a:sym typeface="Times New Roman"/>
              </a:rPr>
              <a:t>The Attack</a:t>
            </a:r>
            <a:endParaRPr b="1" sz="2620">
              <a:solidFill>
                <a:srgbClr val="00FFFF"/>
              </a:solidFill>
              <a:latin typeface="Times New Roman"/>
              <a:ea typeface="Times New Roman"/>
              <a:cs typeface="Times New Roman"/>
              <a:sym typeface="Times New Roman"/>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marR="0" rtl="0" algn="just">
              <a:lnSpc>
                <a:spcPct val="115000"/>
              </a:lnSpc>
              <a:spcBef>
                <a:spcPts val="0"/>
              </a:spcBef>
              <a:spcAft>
                <a:spcPts val="0"/>
              </a:spcAft>
              <a:buClr>
                <a:schemeClr val="dk1"/>
              </a:buClr>
              <a:buSzPts val="2200"/>
              <a:buFont typeface="Times New Roman"/>
              <a:buAutoNum type="arabicPeriod"/>
            </a:pPr>
            <a:r>
              <a:rPr b="1" lang="es" sz="2200">
                <a:solidFill>
                  <a:schemeClr val="dk1"/>
                </a:solidFill>
                <a:latin typeface="Times New Roman"/>
                <a:ea typeface="Times New Roman"/>
                <a:cs typeface="Times New Roman"/>
                <a:sym typeface="Times New Roman"/>
              </a:rPr>
              <a:t>Attacker sends a crafted request to upload a file</a:t>
            </a:r>
            <a:endParaRPr b="1" sz="2200">
              <a:solidFill>
                <a:schemeClr val="dk1"/>
              </a:solidFill>
              <a:latin typeface="Times New Roman"/>
              <a:ea typeface="Times New Roman"/>
              <a:cs typeface="Times New Roman"/>
              <a:sym typeface="Times New Roman"/>
            </a:endParaRPr>
          </a:p>
          <a:p>
            <a:pPr indent="-368300" lvl="0" marL="457200" marR="0" rtl="0" algn="just">
              <a:lnSpc>
                <a:spcPct val="115000"/>
              </a:lnSpc>
              <a:spcBef>
                <a:spcPts val="0"/>
              </a:spcBef>
              <a:spcAft>
                <a:spcPts val="0"/>
              </a:spcAft>
              <a:buClr>
                <a:schemeClr val="dk1"/>
              </a:buClr>
              <a:buSzPts val="2200"/>
              <a:buFont typeface="Times New Roman"/>
              <a:buAutoNum type="arabicPeriod"/>
            </a:pPr>
            <a:r>
              <a:rPr b="1" lang="es" sz="2200">
                <a:solidFill>
                  <a:schemeClr val="dk1"/>
                </a:solidFill>
                <a:latin typeface="Times New Roman"/>
                <a:ea typeface="Times New Roman"/>
                <a:cs typeface="Times New Roman"/>
                <a:sym typeface="Times New Roman"/>
              </a:rPr>
              <a:t>The server uses a Jakarta-based plugin to process the request </a:t>
            </a:r>
            <a:endParaRPr b="1" sz="2200">
              <a:solidFill>
                <a:schemeClr val="dk1"/>
              </a:solidFill>
              <a:latin typeface="Times New Roman"/>
              <a:ea typeface="Times New Roman"/>
              <a:cs typeface="Times New Roman"/>
              <a:sym typeface="Times New Roman"/>
            </a:endParaRPr>
          </a:p>
          <a:p>
            <a:pPr indent="-368300" lvl="0" marL="457200" marR="0" rtl="0" algn="just">
              <a:lnSpc>
                <a:spcPct val="115000"/>
              </a:lnSpc>
              <a:spcBef>
                <a:spcPts val="0"/>
              </a:spcBef>
              <a:spcAft>
                <a:spcPts val="0"/>
              </a:spcAft>
              <a:buClr>
                <a:schemeClr val="dk1"/>
              </a:buClr>
              <a:buSzPts val="2200"/>
              <a:buFont typeface="Times New Roman"/>
              <a:buAutoNum type="arabicPeriod"/>
            </a:pPr>
            <a:r>
              <a:rPr b="1" lang="es" sz="2200">
                <a:solidFill>
                  <a:schemeClr val="dk1"/>
                </a:solidFill>
                <a:latin typeface="Times New Roman"/>
                <a:ea typeface="Times New Roman"/>
                <a:cs typeface="Times New Roman"/>
                <a:sym typeface="Times New Roman"/>
              </a:rPr>
              <a:t>The attacker sends malicious code in the HTTP header to execute the command on the server</a:t>
            </a:r>
            <a:endParaRPr b="1" sz="22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b="1"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s" sz="2800">
                <a:solidFill>
                  <a:schemeClr val="accent5"/>
                </a:solidFill>
                <a:latin typeface="Times New Roman"/>
                <a:ea typeface="Times New Roman"/>
                <a:cs typeface="Times New Roman"/>
                <a:sym typeface="Times New Roman"/>
              </a:rPr>
              <a:t>#cmd=string</a:t>
            </a:r>
            <a:endParaRPr b="1" sz="2800">
              <a:solidFill>
                <a:schemeClr val="accent5"/>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SzPts val="990"/>
              <a:buNone/>
            </a:pPr>
            <a:r>
              <a:rPr b="1" lang="es" sz="2210">
                <a:solidFill>
                  <a:srgbClr val="00FFFF"/>
                </a:solidFill>
                <a:latin typeface="Times New Roman"/>
                <a:ea typeface="Times New Roman"/>
                <a:cs typeface="Times New Roman"/>
                <a:sym typeface="Times New Roman"/>
              </a:rPr>
              <a:t>What does it look like?</a:t>
            </a:r>
            <a:endParaRPr b="1" sz="2210">
              <a:solidFill>
                <a:srgbClr val="00FFFF"/>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b="1" lang="es" sz="1900">
                <a:solidFill>
                  <a:srgbClr val="D9D9D9"/>
                </a:solidFill>
                <a:latin typeface="Times New Roman"/>
                <a:ea typeface="Times New Roman"/>
                <a:cs typeface="Times New Roman"/>
                <a:sym typeface="Times New Roman"/>
              </a:rPr>
              <a:t>Simple</a:t>
            </a:r>
            <a:r>
              <a:rPr b="1" lang="es" sz="1200">
                <a:solidFill>
                  <a:srgbClr val="D9D9D9"/>
                </a:solidFill>
                <a:latin typeface="Times New Roman"/>
                <a:ea typeface="Times New Roman"/>
                <a:cs typeface="Times New Roman"/>
                <a:sym typeface="Times New Roman"/>
              </a:rPr>
              <a:t> </a:t>
            </a:r>
            <a:r>
              <a:rPr b="1" lang="es" sz="1900">
                <a:solidFill>
                  <a:srgbClr val="D9D9D9"/>
                </a:solidFill>
                <a:latin typeface="Times New Roman"/>
                <a:ea typeface="Times New Roman"/>
                <a:cs typeface="Times New Roman"/>
                <a:sym typeface="Times New Roman"/>
              </a:rPr>
              <a:t>probing</a:t>
            </a:r>
            <a:endParaRPr b="1" sz="1900">
              <a:solidFill>
                <a:srgbClr val="D9D9D9"/>
              </a:solidFill>
              <a:latin typeface="Times New Roman"/>
              <a:ea typeface="Times New Roman"/>
              <a:cs typeface="Times New Roman"/>
              <a:sym typeface="Times New Roman"/>
            </a:endParaRPr>
          </a:p>
        </p:txBody>
      </p:sp>
      <p:pic>
        <p:nvPicPr>
          <p:cNvPr id="89" name="Google Shape;89;p18"/>
          <p:cNvPicPr preferRelativeResize="0"/>
          <p:nvPr/>
        </p:nvPicPr>
        <p:blipFill>
          <a:blip r:embed="rId3">
            <a:alphaModFix/>
          </a:blip>
          <a:stretch>
            <a:fillRect/>
          </a:stretch>
        </p:blipFill>
        <p:spPr>
          <a:xfrm>
            <a:off x="361075" y="1800825"/>
            <a:ext cx="8079249" cy="195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s" sz="2455">
                <a:solidFill>
                  <a:srgbClr val="00FFFF"/>
                </a:solidFill>
                <a:latin typeface="Times New Roman"/>
                <a:ea typeface="Times New Roman"/>
                <a:cs typeface="Times New Roman"/>
                <a:sym typeface="Times New Roman"/>
              </a:rPr>
              <a:t>What does it look like?</a:t>
            </a:r>
            <a:endParaRPr b="1" sz="2455">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b="1" lang="es" sz="1900">
                <a:solidFill>
                  <a:srgbClr val="D9D9D9"/>
                </a:solidFill>
                <a:latin typeface="Times New Roman"/>
                <a:ea typeface="Times New Roman"/>
                <a:cs typeface="Times New Roman"/>
                <a:sym typeface="Times New Roman"/>
              </a:rPr>
              <a:t>Increased</a:t>
            </a:r>
            <a:r>
              <a:rPr b="1" lang="es" sz="1200">
                <a:solidFill>
                  <a:srgbClr val="D9D9D9"/>
                </a:solidFill>
                <a:latin typeface="Times New Roman"/>
                <a:ea typeface="Times New Roman"/>
                <a:cs typeface="Times New Roman"/>
                <a:sym typeface="Times New Roman"/>
              </a:rPr>
              <a:t> </a:t>
            </a:r>
            <a:r>
              <a:rPr b="1" lang="es" sz="1900">
                <a:solidFill>
                  <a:srgbClr val="D9D9D9"/>
                </a:solidFill>
                <a:latin typeface="Times New Roman"/>
                <a:ea typeface="Times New Roman"/>
                <a:cs typeface="Times New Roman"/>
                <a:sym typeface="Times New Roman"/>
              </a:rPr>
              <a:t>Sophistication</a:t>
            </a:r>
            <a:endParaRPr b="1">
              <a:solidFill>
                <a:srgbClr val="D9D9D9"/>
              </a:solidFill>
            </a:endParaRPr>
          </a:p>
        </p:txBody>
      </p:sp>
      <p:pic>
        <p:nvPicPr>
          <p:cNvPr id="96" name="Google Shape;96;p19"/>
          <p:cNvPicPr preferRelativeResize="0"/>
          <p:nvPr/>
        </p:nvPicPr>
        <p:blipFill>
          <a:blip r:embed="rId3">
            <a:alphaModFix/>
          </a:blip>
          <a:stretch>
            <a:fillRect/>
          </a:stretch>
        </p:blipFill>
        <p:spPr>
          <a:xfrm>
            <a:off x="341588" y="1805663"/>
            <a:ext cx="8460825" cy="15321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420">
                <a:solidFill>
                  <a:srgbClr val="00FFFF"/>
                </a:solidFill>
                <a:latin typeface="Times New Roman"/>
                <a:ea typeface="Times New Roman"/>
                <a:cs typeface="Times New Roman"/>
                <a:sym typeface="Times New Roman"/>
              </a:rPr>
              <a:t>How can an attacker exploit the Apache Struts vulnerability?</a:t>
            </a:r>
            <a:endParaRPr b="1" sz="2420">
              <a:solidFill>
                <a:srgbClr val="00FFFF"/>
              </a:solidFill>
              <a:latin typeface="Times New Roman"/>
              <a:ea typeface="Times New Roman"/>
              <a:cs typeface="Times New Roman"/>
              <a:sym typeface="Times New Roman"/>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D9D9D9"/>
              </a:buClr>
              <a:buSzPts val="2100"/>
              <a:buFont typeface="Times New Roman"/>
              <a:buChar char="❖"/>
            </a:pPr>
            <a:r>
              <a:rPr b="1" lang="es" sz="2100">
                <a:solidFill>
                  <a:srgbClr val="D9D9D9"/>
                </a:solidFill>
                <a:latin typeface="Times New Roman"/>
                <a:ea typeface="Times New Roman"/>
                <a:cs typeface="Times New Roman"/>
                <a:sym typeface="Times New Roman"/>
              </a:rPr>
              <a:t>Let unauthenticated attackers to get remote shell on server</a:t>
            </a:r>
            <a:endParaRPr b="1" sz="2100">
              <a:solidFill>
                <a:srgbClr val="D9D9D9"/>
              </a:solidFill>
              <a:latin typeface="Times New Roman"/>
              <a:ea typeface="Times New Roman"/>
              <a:cs typeface="Times New Roman"/>
              <a:sym typeface="Times New Roman"/>
            </a:endParaRPr>
          </a:p>
          <a:p>
            <a:pPr indent="-361950" lvl="0" marL="457200" rtl="0" algn="l">
              <a:spcBef>
                <a:spcPts val="0"/>
              </a:spcBef>
              <a:spcAft>
                <a:spcPts val="0"/>
              </a:spcAft>
              <a:buClr>
                <a:srgbClr val="D9D9D9"/>
              </a:buClr>
              <a:buSzPts val="2100"/>
              <a:buFont typeface="Times New Roman"/>
              <a:buChar char="❖"/>
            </a:pPr>
            <a:r>
              <a:rPr b="1" lang="es" sz="2100">
                <a:solidFill>
                  <a:srgbClr val="D9D9D9"/>
                </a:solidFill>
                <a:latin typeface="Times New Roman"/>
                <a:ea typeface="Times New Roman"/>
                <a:cs typeface="Times New Roman"/>
                <a:sym typeface="Times New Roman"/>
              </a:rPr>
              <a:t>Allow run system commands on a remote server</a:t>
            </a:r>
            <a:endParaRPr b="1" sz="2100">
              <a:solidFill>
                <a:srgbClr val="D9D9D9"/>
              </a:solidFill>
              <a:latin typeface="Times New Roman"/>
              <a:ea typeface="Times New Roman"/>
              <a:cs typeface="Times New Roman"/>
              <a:sym typeface="Times New Roman"/>
            </a:endParaRPr>
          </a:p>
          <a:p>
            <a:pPr indent="-361950" lvl="0" marL="457200" rtl="0" algn="l">
              <a:spcBef>
                <a:spcPts val="0"/>
              </a:spcBef>
              <a:spcAft>
                <a:spcPts val="0"/>
              </a:spcAft>
              <a:buClr>
                <a:srgbClr val="D9D9D9"/>
              </a:buClr>
              <a:buSzPts val="2100"/>
              <a:buFont typeface="Times New Roman"/>
              <a:buChar char="❖"/>
            </a:pPr>
            <a:r>
              <a:rPr b="1" lang="es" sz="2100">
                <a:solidFill>
                  <a:srgbClr val="D9D9D9"/>
                </a:solidFill>
                <a:latin typeface="Times New Roman"/>
                <a:ea typeface="Times New Roman"/>
                <a:cs typeface="Times New Roman"/>
                <a:sym typeface="Times New Roman"/>
              </a:rPr>
              <a:t>Total information disclosure, resulting in all system files being revealed</a:t>
            </a:r>
            <a:endParaRPr b="1" sz="2100">
              <a:solidFill>
                <a:srgbClr val="D9D9D9"/>
              </a:solidFill>
              <a:latin typeface="Times New Roman"/>
              <a:ea typeface="Times New Roman"/>
              <a:cs typeface="Times New Roman"/>
              <a:sym typeface="Times New Roman"/>
            </a:endParaRPr>
          </a:p>
          <a:p>
            <a:pPr indent="-361950" lvl="0" marL="457200" rtl="0" algn="l">
              <a:spcBef>
                <a:spcPts val="0"/>
              </a:spcBef>
              <a:spcAft>
                <a:spcPts val="0"/>
              </a:spcAft>
              <a:buClr>
                <a:srgbClr val="D9D9D9"/>
              </a:buClr>
              <a:buSzPts val="2100"/>
              <a:buFont typeface="Times New Roman"/>
              <a:buChar char="❖"/>
            </a:pPr>
            <a:r>
              <a:rPr b="1" lang="es" sz="2100">
                <a:solidFill>
                  <a:srgbClr val="D9D9D9"/>
                </a:solidFill>
                <a:latin typeface="Times New Roman"/>
                <a:ea typeface="Times New Roman"/>
                <a:cs typeface="Times New Roman"/>
                <a:sym typeface="Times New Roman"/>
              </a:rPr>
              <a:t>Complete loss of system protection, resulting in the entire system being compromised</a:t>
            </a:r>
            <a:endParaRPr b="1" sz="2100">
              <a:solidFill>
                <a:srgbClr val="D9D9D9"/>
              </a:solidFill>
              <a:latin typeface="Times New Roman"/>
              <a:ea typeface="Times New Roman"/>
              <a:cs typeface="Times New Roman"/>
              <a:sym typeface="Times New Roman"/>
            </a:endParaRPr>
          </a:p>
          <a:p>
            <a:pPr indent="-361950" lvl="0" marL="457200" rtl="0" algn="l">
              <a:spcBef>
                <a:spcPts val="0"/>
              </a:spcBef>
              <a:spcAft>
                <a:spcPts val="0"/>
              </a:spcAft>
              <a:buClr>
                <a:srgbClr val="D9D9D9"/>
              </a:buClr>
              <a:buSzPts val="2100"/>
              <a:buFont typeface="Times New Roman"/>
              <a:buChar char="❖"/>
            </a:pPr>
            <a:r>
              <a:rPr b="1" lang="es" sz="2100">
                <a:solidFill>
                  <a:srgbClr val="D9D9D9"/>
                </a:solidFill>
                <a:latin typeface="Times New Roman"/>
                <a:ea typeface="Times New Roman"/>
                <a:cs typeface="Times New Roman"/>
                <a:sym typeface="Times New Roman"/>
              </a:rPr>
              <a:t>Shutdown of the affected resource. The attacker can render the resource completely unavailable</a:t>
            </a:r>
            <a:endParaRPr b="1" sz="2100">
              <a:solidFill>
                <a:srgbClr val="D9D9D9"/>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57250"/>
            <a:ext cx="8520600" cy="57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s" sz="2400">
                <a:solidFill>
                  <a:srgbClr val="00FFFF"/>
                </a:solidFill>
                <a:latin typeface="Times New Roman"/>
                <a:ea typeface="Times New Roman"/>
                <a:cs typeface="Times New Roman"/>
                <a:sym typeface="Times New Roman"/>
              </a:rPr>
              <a:t>H</a:t>
            </a:r>
            <a:r>
              <a:rPr b="1" lang="es" sz="2400">
                <a:solidFill>
                  <a:srgbClr val="00FFFF"/>
                </a:solidFill>
                <a:latin typeface="Times New Roman"/>
                <a:ea typeface="Times New Roman"/>
                <a:cs typeface="Times New Roman"/>
                <a:sym typeface="Times New Roman"/>
              </a:rPr>
              <a:t>ow to Fix or Mitigate the Vulnerability:</a:t>
            </a:r>
            <a:endParaRPr b="1" sz="2400">
              <a:solidFill>
                <a:srgbClr val="00FFFF"/>
              </a:solidFill>
              <a:latin typeface="Times New Roman"/>
              <a:ea typeface="Times New Roman"/>
              <a:cs typeface="Times New Roman"/>
              <a:sym typeface="Times New Roman"/>
            </a:endParaRPr>
          </a:p>
        </p:txBody>
      </p:sp>
      <p:sp>
        <p:nvSpPr>
          <p:cNvPr id="108" name="Google Shape;108;p21"/>
          <p:cNvSpPr txBox="1"/>
          <p:nvPr>
            <p:ph idx="1" type="body"/>
          </p:nvPr>
        </p:nvSpPr>
        <p:spPr>
          <a:xfrm>
            <a:off x="353850" y="803800"/>
            <a:ext cx="8436300" cy="4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Bree Serif"/>
              <a:ea typeface="Bree Serif"/>
              <a:cs typeface="Bree Serif"/>
              <a:sym typeface="Bree Serif"/>
            </a:endParaRPr>
          </a:p>
          <a:p>
            <a:pPr indent="-381000" lvl="0" marL="457200" rtl="0" algn="l">
              <a:spcBef>
                <a:spcPts val="1200"/>
              </a:spcBef>
              <a:spcAft>
                <a:spcPts val="0"/>
              </a:spcAft>
              <a:buClr>
                <a:srgbClr val="D9D9D9"/>
              </a:buClr>
              <a:buSzPts val="2400"/>
              <a:buFont typeface="Times New Roman"/>
              <a:buChar char="❖"/>
            </a:pPr>
            <a:r>
              <a:rPr b="1" lang="es" sz="2400">
                <a:solidFill>
                  <a:srgbClr val="D9D9D9"/>
                </a:solidFill>
                <a:latin typeface="Times New Roman"/>
                <a:ea typeface="Times New Roman"/>
                <a:cs typeface="Times New Roman"/>
                <a:sym typeface="Times New Roman"/>
              </a:rPr>
              <a:t>Apply the patch</a:t>
            </a:r>
            <a:endParaRPr b="1" sz="2400">
              <a:solidFill>
                <a:srgbClr val="D9D9D9"/>
              </a:solidFill>
              <a:latin typeface="Times New Roman"/>
              <a:ea typeface="Times New Roman"/>
              <a:cs typeface="Times New Roman"/>
              <a:sym typeface="Times New Roman"/>
            </a:endParaRPr>
          </a:p>
          <a:p>
            <a:pPr indent="-381000" lvl="0" marL="457200" rtl="0" algn="l">
              <a:spcBef>
                <a:spcPts val="0"/>
              </a:spcBef>
              <a:spcAft>
                <a:spcPts val="0"/>
              </a:spcAft>
              <a:buClr>
                <a:srgbClr val="D9D9D9"/>
              </a:buClr>
              <a:buSzPts val="2400"/>
              <a:buFont typeface="Times New Roman"/>
              <a:buChar char="❖"/>
            </a:pPr>
            <a:r>
              <a:rPr b="1" lang="es" sz="2400">
                <a:solidFill>
                  <a:srgbClr val="D9D9D9"/>
                </a:solidFill>
                <a:latin typeface="Times New Roman"/>
                <a:ea typeface="Times New Roman"/>
                <a:cs typeface="Times New Roman"/>
                <a:sym typeface="Times New Roman"/>
              </a:rPr>
              <a:t>Upgrade to a non-vulnerable version</a:t>
            </a:r>
            <a:endParaRPr b="1" sz="2400">
              <a:solidFill>
                <a:srgbClr val="D9D9D9"/>
              </a:solidFill>
              <a:latin typeface="Times New Roman"/>
              <a:ea typeface="Times New Roman"/>
              <a:cs typeface="Times New Roman"/>
              <a:sym typeface="Times New Roman"/>
            </a:endParaRPr>
          </a:p>
          <a:p>
            <a:pPr indent="-381000" lvl="0" marL="457200" rtl="0" algn="l">
              <a:spcBef>
                <a:spcPts val="0"/>
              </a:spcBef>
              <a:spcAft>
                <a:spcPts val="0"/>
              </a:spcAft>
              <a:buClr>
                <a:srgbClr val="D9D9D9"/>
              </a:buClr>
              <a:buSzPts val="2400"/>
              <a:buFont typeface="Times New Roman"/>
              <a:buChar char="❖"/>
            </a:pPr>
            <a:r>
              <a:rPr b="1" lang="es" sz="2400">
                <a:solidFill>
                  <a:srgbClr val="D9D9D9"/>
                </a:solidFill>
                <a:latin typeface="Times New Roman"/>
                <a:ea typeface="Times New Roman"/>
                <a:cs typeface="Times New Roman"/>
                <a:sym typeface="Times New Roman"/>
              </a:rPr>
              <a:t>Implement web application firewalls</a:t>
            </a:r>
            <a:endParaRPr b="1" sz="2400">
              <a:solidFill>
                <a:srgbClr val="D9D9D9"/>
              </a:solidFill>
              <a:latin typeface="Times New Roman"/>
              <a:ea typeface="Times New Roman"/>
              <a:cs typeface="Times New Roman"/>
              <a:sym typeface="Times New Roman"/>
            </a:endParaRPr>
          </a:p>
          <a:p>
            <a:pPr indent="-381000" lvl="0" marL="457200" rtl="0" algn="l">
              <a:spcBef>
                <a:spcPts val="0"/>
              </a:spcBef>
              <a:spcAft>
                <a:spcPts val="0"/>
              </a:spcAft>
              <a:buClr>
                <a:srgbClr val="D9D9D9"/>
              </a:buClr>
              <a:buSzPts val="2400"/>
              <a:buFont typeface="Times New Roman"/>
              <a:buChar char="❖"/>
            </a:pPr>
            <a:r>
              <a:rPr b="1" lang="es" sz="2400">
                <a:solidFill>
                  <a:srgbClr val="D9D9D9"/>
                </a:solidFill>
                <a:latin typeface="Times New Roman"/>
                <a:ea typeface="Times New Roman"/>
                <a:cs typeface="Times New Roman"/>
                <a:sym typeface="Times New Roman"/>
              </a:rPr>
              <a:t>Implement network segmentation</a:t>
            </a:r>
            <a:endParaRPr b="1" sz="2400">
              <a:solidFill>
                <a:srgbClr val="D9D9D9"/>
              </a:solidFill>
              <a:latin typeface="Times New Roman"/>
              <a:ea typeface="Times New Roman"/>
              <a:cs typeface="Times New Roman"/>
              <a:sym typeface="Times New Roman"/>
            </a:endParaRPr>
          </a:p>
          <a:p>
            <a:pPr indent="-381000" lvl="0" marL="457200" rtl="0" algn="l">
              <a:spcBef>
                <a:spcPts val="0"/>
              </a:spcBef>
              <a:spcAft>
                <a:spcPts val="0"/>
              </a:spcAft>
              <a:buClr>
                <a:srgbClr val="D9D9D9"/>
              </a:buClr>
              <a:buSzPts val="2400"/>
              <a:buFont typeface="Times New Roman"/>
              <a:buChar char="❖"/>
            </a:pPr>
            <a:r>
              <a:rPr b="1" lang="es" sz="2400">
                <a:solidFill>
                  <a:srgbClr val="D9D9D9"/>
                </a:solidFill>
                <a:latin typeface="Times New Roman"/>
                <a:ea typeface="Times New Roman"/>
                <a:cs typeface="Times New Roman"/>
                <a:sym typeface="Times New Roman"/>
              </a:rPr>
              <a:t>Implement least privilege access</a:t>
            </a:r>
            <a:endParaRPr b="1" sz="2400">
              <a:solidFill>
                <a:srgbClr val="D9D9D9"/>
              </a:solidFill>
              <a:latin typeface="Times New Roman"/>
              <a:ea typeface="Times New Roman"/>
              <a:cs typeface="Times New Roman"/>
              <a:sym typeface="Times New Roman"/>
            </a:endParaRPr>
          </a:p>
          <a:p>
            <a:pPr indent="-381000" lvl="0" marL="457200" rtl="0" algn="l">
              <a:spcBef>
                <a:spcPts val="0"/>
              </a:spcBef>
              <a:spcAft>
                <a:spcPts val="0"/>
              </a:spcAft>
              <a:buClr>
                <a:srgbClr val="D9D9D9"/>
              </a:buClr>
              <a:buSzPts val="2400"/>
              <a:buFont typeface="Times New Roman"/>
              <a:buChar char="❖"/>
            </a:pPr>
            <a:r>
              <a:rPr b="1" lang="es" sz="2400">
                <a:solidFill>
                  <a:srgbClr val="D9D9D9"/>
                </a:solidFill>
                <a:latin typeface="Times New Roman"/>
                <a:ea typeface="Times New Roman"/>
                <a:cs typeface="Times New Roman"/>
                <a:sym typeface="Times New Roman"/>
              </a:rPr>
              <a:t>Monitor for suspicious activity</a:t>
            </a:r>
            <a:endParaRPr b="1" sz="2400">
              <a:solidFill>
                <a:srgbClr val="D9D9D9"/>
              </a:solidFill>
              <a:latin typeface="Times New Roman"/>
              <a:ea typeface="Times New Roman"/>
              <a:cs typeface="Times New Roman"/>
              <a:sym typeface="Times New Roman"/>
            </a:endParaRPr>
          </a:p>
          <a:p>
            <a:pPr indent="-381000" lvl="0" marL="457200" rtl="0" algn="l">
              <a:spcBef>
                <a:spcPts val="0"/>
              </a:spcBef>
              <a:spcAft>
                <a:spcPts val="0"/>
              </a:spcAft>
              <a:buClr>
                <a:srgbClr val="D9D9D9"/>
              </a:buClr>
              <a:buSzPts val="2400"/>
              <a:buFont typeface="Times New Roman"/>
              <a:buChar char="❖"/>
            </a:pPr>
            <a:r>
              <a:rPr b="1" lang="es" sz="2400">
                <a:solidFill>
                  <a:srgbClr val="D9D9D9"/>
                </a:solidFill>
                <a:latin typeface="Times New Roman"/>
                <a:ea typeface="Times New Roman"/>
                <a:cs typeface="Times New Roman"/>
                <a:sym typeface="Times New Roman"/>
              </a:rPr>
              <a:t>Educate users</a:t>
            </a:r>
            <a:endParaRPr b="1" sz="2400">
              <a:solidFill>
                <a:srgbClr val="D9D9D9"/>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