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72" r:id="rId2"/>
    <p:sldId id="280" r:id="rId3"/>
    <p:sldId id="282" r:id="rId4"/>
    <p:sldId id="273" r:id="rId5"/>
    <p:sldId id="275" r:id="rId6"/>
    <p:sldId id="276" r:id="rId7"/>
    <p:sldId id="283" r:id="rId8"/>
    <p:sldId id="285" r:id="rId9"/>
    <p:sldId id="284" r:id="rId10"/>
    <p:sldId id="277" r:id="rId11"/>
    <p:sldId id="281" r:id="rId12"/>
    <p:sldId id="274" r:id="rId13"/>
    <p:sldId id="278"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86" y="10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4/18/2023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4/18/2023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4/18/2023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4/18/2023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4/18/2023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4/18/2023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4/18/2023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4/18/2023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4/18/2023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4/18/2023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4/18/2023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4/18/2023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CVE-2019-11510</a:t>
            </a:r>
          </a:p>
        </p:txBody>
      </p:sp>
      <p:sp>
        <p:nvSpPr>
          <p:cNvPr id="5" name="Subtitle 4"/>
          <p:cNvSpPr>
            <a:spLocks noGrp="1"/>
          </p:cNvSpPr>
          <p:nvPr>
            <p:ph type="subTitle" idx="1"/>
          </p:nvPr>
        </p:nvSpPr>
        <p:spPr>
          <a:xfrm>
            <a:off x="711200" y="3335071"/>
            <a:ext cx="10472928" cy="1752600"/>
          </a:xfrm>
        </p:spPr>
        <p:txBody>
          <a:bodyPr/>
          <a:lstStyle/>
          <a:p>
            <a:r>
              <a:rPr lang="en-US" dirty="0"/>
              <a:t>REPORT</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7" name="Picture 6">
            <a:extLst>
              <a:ext uri="{FF2B5EF4-FFF2-40B4-BE49-F238E27FC236}">
                <a16:creationId xmlns:a16="http://schemas.microsoft.com/office/drawing/2014/main" id="{CE91CB9A-2E56-9EBB-2D2D-AB22526BBB7B}"/>
              </a:ext>
            </a:extLst>
          </p:cNvPr>
          <p:cNvPicPr>
            <a:picLocks noChangeAspect="1"/>
          </p:cNvPicPr>
          <p:nvPr/>
        </p:nvPicPr>
        <p:blipFill>
          <a:blip r:embed="rId2"/>
          <a:stretch>
            <a:fillRect/>
          </a:stretch>
        </p:blipFill>
        <p:spPr>
          <a:xfrm>
            <a:off x="3033756" y="1847088"/>
            <a:ext cx="5728514" cy="4895881"/>
          </a:xfrm>
          <a:prstGeom prst="rect">
            <a:avLst/>
          </a:prstGeo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D207-B573-10D6-D12D-972FE171539F}"/>
              </a:ext>
            </a:extLst>
          </p:cNvPr>
          <p:cNvSpPr>
            <a:spLocks noGrp="1"/>
          </p:cNvSpPr>
          <p:nvPr>
            <p:ph type="title"/>
          </p:nvPr>
        </p:nvSpPr>
        <p:spPr/>
        <p:txBody>
          <a:bodyPr/>
          <a:lstStyle/>
          <a:p>
            <a:r>
              <a:rPr lang="en-US" dirty="0"/>
              <a:t>Mitigation</a:t>
            </a:r>
            <a:endParaRPr lang="en-IL" dirty="0"/>
          </a:p>
        </p:txBody>
      </p:sp>
      <p:sp>
        <p:nvSpPr>
          <p:cNvPr id="3" name="Content Placeholder 2">
            <a:extLst>
              <a:ext uri="{FF2B5EF4-FFF2-40B4-BE49-F238E27FC236}">
                <a16:creationId xmlns:a16="http://schemas.microsoft.com/office/drawing/2014/main" id="{F399D5E3-7B66-A12C-B402-BED0BFA1BCB4}"/>
              </a:ext>
            </a:extLst>
          </p:cNvPr>
          <p:cNvSpPr>
            <a:spLocks noGrp="1"/>
          </p:cNvSpPr>
          <p:nvPr>
            <p:ph idx="1"/>
          </p:nvPr>
        </p:nvSpPr>
        <p:spPr>
          <a:xfrm>
            <a:off x="609600" y="2219568"/>
            <a:ext cx="10972800" cy="4389120"/>
          </a:xfrm>
        </p:spPr>
        <p:txBody>
          <a:bodyPr/>
          <a:lstStyle/>
          <a:p>
            <a:r>
              <a:rPr lang="en-US" dirty="0"/>
              <a:t>Vulnerability Scanning: Regularly scan externally facing systems for vulnerabilities and establish procedures to rapidly patch systems when critical vulnerabilities are discovered through scanning and through public disclosure.</a:t>
            </a:r>
          </a:p>
          <a:p>
            <a:pPr marL="0" indent="0">
              <a:buNone/>
            </a:pPr>
            <a:endParaRPr lang="en-US" dirty="0"/>
          </a:p>
          <a:p>
            <a:r>
              <a:rPr lang="en-US" dirty="0"/>
              <a:t>Network Segmentation: Segment externally facing servers and services from the rest of the network with a DMZ or on separate hosting infrastructure.</a:t>
            </a:r>
            <a:endParaRPr lang="en-IL" dirty="0"/>
          </a:p>
        </p:txBody>
      </p:sp>
    </p:spTree>
    <p:extLst>
      <p:ext uri="{BB962C8B-B14F-4D97-AF65-F5344CB8AC3E}">
        <p14:creationId xmlns:p14="http://schemas.microsoft.com/office/powerpoint/2010/main" val="166211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a:t>
            </a:r>
          </a:p>
        </p:txBody>
      </p:sp>
      <p:sp>
        <p:nvSpPr>
          <p:cNvPr id="2" name="Content Placeholder 1"/>
          <p:cNvSpPr>
            <a:spLocks noGrp="1"/>
          </p:cNvSpPr>
          <p:nvPr>
            <p:ph idx="1"/>
          </p:nvPr>
        </p:nvSpPr>
        <p:spPr>
          <a:xfrm>
            <a:off x="609600" y="2184053"/>
            <a:ext cx="10972800" cy="4389120"/>
          </a:xfrm>
        </p:spPr>
        <p:txBody>
          <a:bodyPr/>
          <a:lstStyle/>
          <a:p>
            <a:r>
              <a:rPr lang="en-US" dirty="0"/>
              <a:t>There is no viable workaround except to apply the patch and updates provided by the vendor. It is incorrect to assume use of client certificates or two-factor authentication (2FA) can prevent CVE-2019-11510 RCE pre-auth vulnerability. Updates are available from Pulse Secure Advisory.</a:t>
            </a:r>
          </a:p>
          <a:p>
            <a:pPr marL="0" indent="0">
              <a:buNone/>
            </a:pPr>
            <a:endParaRPr lang="en-US" dirty="0"/>
          </a:p>
          <a:p>
            <a:r>
              <a:rPr lang="en-US" dirty="0"/>
              <a:t>Organizations should immediately deploy the most recent software version to protect themselves as well as follow other guidance provided in the CISA.</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0919"/>
            <a:ext cx="10972800" cy="1143000"/>
          </a:xfrm>
        </p:spPr>
        <p:txBody>
          <a:bodyPr/>
          <a:lstStyle/>
          <a:p>
            <a:r>
              <a:rPr lang="en-US" dirty="0"/>
              <a:t>Summary</a:t>
            </a:r>
          </a:p>
        </p:txBody>
      </p:sp>
      <p:sp>
        <p:nvSpPr>
          <p:cNvPr id="2" name="Content Placeholder 1"/>
          <p:cNvSpPr>
            <a:spLocks noGrp="1"/>
          </p:cNvSpPr>
          <p:nvPr>
            <p:ph idx="1"/>
          </p:nvPr>
        </p:nvSpPr>
        <p:spPr>
          <a:xfrm>
            <a:off x="609600" y="1997472"/>
            <a:ext cx="11108924" cy="4771748"/>
          </a:xfrm>
        </p:spPr>
        <p:txBody>
          <a:bodyPr>
            <a:normAutofit fontScale="70000" lnSpcReduction="20000"/>
          </a:bodyPr>
          <a:lstStyle/>
          <a:p>
            <a:r>
              <a:rPr lang="en-US" dirty="0"/>
              <a:t>CVE-2019-11510 was discovered in April 2019 and affects all versions of Pulse Connect Secure prior to 9.1R8.</a:t>
            </a:r>
          </a:p>
          <a:p>
            <a:pPr marL="0" indent="0">
              <a:buNone/>
            </a:pPr>
            <a:endParaRPr lang="en-US" dirty="0"/>
          </a:p>
          <a:p>
            <a:r>
              <a:rPr lang="en-US" dirty="0"/>
              <a:t>The vulnerability allows an attacker to send a specially crafted URI to the PCS web interface, which can be used to bypass authentication and execute arbitrary code on the system.</a:t>
            </a:r>
          </a:p>
          <a:p>
            <a:pPr marL="0" indent="0">
              <a:buNone/>
            </a:pPr>
            <a:endParaRPr lang="en-US" dirty="0"/>
          </a:p>
          <a:p>
            <a:r>
              <a:rPr lang="en-US" dirty="0"/>
              <a:t>The attack can be launched over the internet and does not require any user interaction, making it a severe threat to organizations that use the vulnerable software.</a:t>
            </a:r>
          </a:p>
          <a:p>
            <a:pPr marL="0" indent="0">
              <a:buNone/>
            </a:pPr>
            <a:endParaRPr lang="en-US" dirty="0"/>
          </a:p>
          <a:p>
            <a:r>
              <a:rPr lang="en-US" dirty="0"/>
              <a:t>The vulnerability has been actively exploited by advanced persistent threat (APT) groups, including APT5 and APT29, to gain access to sensitive networks.</a:t>
            </a:r>
          </a:p>
          <a:p>
            <a:pPr marL="0" indent="0">
              <a:buNone/>
            </a:pPr>
            <a:endParaRPr lang="en-US" dirty="0"/>
          </a:p>
          <a:p>
            <a:r>
              <a:rPr lang="en-US" dirty="0"/>
              <a:t>The vendor has released patches to address the vulnerability and recommends that all affected systems be updated immediately.</a:t>
            </a:r>
          </a:p>
          <a:p>
            <a:pPr marL="0" indent="0">
              <a:buNone/>
            </a:pPr>
            <a:endParaRPr lang="en-US" dirty="0"/>
          </a:p>
          <a:p>
            <a:r>
              <a:rPr lang="en-US" dirty="0"/>
              <a:t>Organizations that use PCS SSL VPN are advised to review their security policies and implement additional controls, such as multi-factor authentication and network segmentation, to mitigate the risk of attacks.</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249064-D611-4EFE-FFE7-E37E5AF6A8AA}"/>
              </a:ext>
            </a:extLst>
          </p:cNvPr>
          <p:cNvSpPr/>
          <p:nvPr/>
        </p:nvSpPr>
        <p:spPr>
          <a:xfrm>
            <a:off x="1455943" y="2248244"/>
            <a:ext cx="8398276" cy="1446550"/>
          </a:xfrm>
          <a:prstGeom prst="rect">
            <a:avLst/>
          </a:prstGeom>
          <a:noFill/>
        </p:spPr>
        <p:txBody>
          <a:bodyPr wrap="square" lIns="91440" tIns="45720" rIns="91440" bIns="45720">
            <a:spAutoFit/>
          </a:bodyPr>
          <a:lstStyle/>
          <a:p>
            <a:pPr algn="ctr"/>
            <a:r>
              <a:rPr lang="en-US" sz="8800" b="0" cap="none" spc="0" dirty="0">
                <a:ln w="0"/>
                <a:solidFill>
                  <a:schemeClr val="accent3"/>
                </a:solidFill>
                <a:effectLst>
                  <a:reflection blurRad="6350" stA="53000" endA="300" endPos="35500" dir="5400000" sy="-90000" algn="bl" rotWithShape="0"/>
                </a:effectLst>
              </a:rPr>
              <a:t>Thank You</a:t>
            </a:r>
          </a:p>
        </p:txBody>
      </p:sp>
      <p:sp>
        <p:nvSpPr>
          <p:cNvPr id="5" name="Rectangle 4">
            <a:extLst>
              <a:ext uri="{FF2B5EF4-FFF2-40B4-BE49-F238E27FC236}">
                <a16:creationId xmlns:a16="http://schemas.microsoft.com/office/drawing/2014/main" id="{8A8CAE2B-138D-FB7F-9FCC-0F7862A6D67F}"/>
              </a:ext>
            </a:extLst>
          </p:cNvPr>
          <p:cNvSpPr/>
          <p:nvPr/>
        </p:nvSpPr>
        <p:spPr>
          <a:xfrm>
            <a:off x="2572282" y="4209166"/>
            <a:ext cx="6469848" cy="584775"/>
          </a:xfrm>
          <a:prstGeom prst="rect">
            <a:avLst/>
          </a:prstGeom>
          <a:noFill/>
        </p:spPr>
        <p:txBody>
          <a:bodyPr wrap="none" lIns="91440" tIns="45720" rIns="91440" bIns="45720">
            <a:spAutoFit/>
          </a:bodyPr>
          <a:lstStyle/>
          <a:p>
            <a:pPr algn="ctr"/>
            <a:r>
              <a:rPr lang="en-US" sz="3200" b="1" dirty="0">
                <a:ln w="13462">
                  <a:solidFill>
                    <a:schemeClr val="bg1"/>
                  </a:solidFill>
                  <a:prstDash val="solid"/>
                </a:ln>
                <a:effectLst>
                  <a:outerShdw dist="38100" dir="2700000" algn="bl" rotWithShape="0">
                    <a:schemeClr val="accent5"/>
                  </a:outerShdw>
                </a:effectLst>
              </a:rPr>
              <a:t>Rivka, Asher, Dima, Arie, Nahuel</a:t>
            </a:r>
            <a:endParaRPr lang="en-US" sz="3200" b="1" cap="none" spc="0" dirty="0">
              <a:ln w="13462">
                <a:solidFill>
                  <a:schemeClr val="bg1"/>
                </a:solidFill>
                <a:prstDash val="solid"/>
              </a:ln>
              <a:effectLst>
                <a:outerShdw dist="38100" dir="2700000" algn="bl" rotWithShape="0">
                  <a:schemeClr val="accent5"/>
                </a:outerShdw>
              </a:effectLst>
            </a:endParaRPr>
          </a:p>
        </p:txBody>
      </p:sp>
    </p:spTree>
    <p:extLst>
      <p:ext uri="{BB962C8B-B14F-4D97-AF65-F5344CB8AC3E}">
        <p14:creationId xmlns:p14="http://schemas.microsoft.com/office/powerpoint/2010/main" val="140061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0058-6108-60A0-B7BB-14A1212185C9}"/>
              </a:ext>
            </a:extLst>
          </p:cNvPr>
          <p:cNvSpPr>
            <a:spLocks noGrp="1"/>
          </p:cNvSpPr>
          <p:nvPr>
            <p:ph type="title"/>
          </p:nvPr>
        </p:nvSpPr>
        <p:spPr/>
        <p:txBody>
          <a:bodyPr/>
          <a:lstStyle/>
          <a:p>
            <a:r>
              <a:rPr lang="en-US" dirty="0"/>
              <a:t>Overview</a:t>
            </a:r>
            <a:endParaRPr lang="en-IL" dirty="0"/>
          </a:p>
        </p:txBody>
      </p:sp>
      <p:sp>
        <p:nvSpPr>
          <p:cNvPr id="3" name="Content Placeholder 2">
            <a:extLst>
              <a:ext uri="{FF2B5EF4-FFF2-40B4-BE49-F238E27FC236}">
                <a16:creationId xmlns:a16="http://schemas.microsoft.com/office/drawing/2014/main" id="{D10E48B6-ADCD-23A0-6D73-0F40000FC60D}"/>
              </a:ext>
            </a:extLst>
          </p:cNvPr>
          <p:cNvSpPr>
            <a:spLocks noGrp="1"/>
          </p:cNvSpPr>
          <p:nvPr>
            <p:ph idx="1"/>
          </p:nvPr>
        </p:nvSpPr>
        <p:spPr>
          <a:xfrm>
            <a:off x="609600" y="2086400"/>
            <a:ext cx="10972800" cy="4389120"/>
          </a:xfrm>
        </p:spPr>
        <p:txBody>
          <a:bodyPr>
            <a:normAutofit fontScale="92500" lnSpcReduction="10000"/>
          </a:bodyPr>
          <a:lstStyle/>
          <a:p>
            <a:r>
              <a:rPr lang="en-US" dirty="0"/>
              <a:t>A virtual private network (VPN) is a mechanism for creating a secure connection between a computing device and a computer network, or between two networks, using an insecure communication medium such as the public Internet.</a:t>
            </a:r>
          </a:p>
          <a:p>
            <a:pPr marL="0" indent="0">
              <a:buNone/>
            </a:pPr>
            <a:endParaRPr lang="en-US" dirty="0"/>
          </a:p>
          <a:p>
            <a:r>
              <a:rPr lang="en-US" dirty="0"/>
              <a:t>Unauthenticated remote attacker with network access via HTTPS can send a specially crafted URI to perform an arbitrary file reading vulnerability.</a:t>
            </a:r>
          </a:p>
          <a:p>
            <a:pPr marL="0" indent="0">
              <a:buNone/>
            </a:pPr>
            <a:endParaRPr lang="en-US" dirty="0"/>
          </a:p>
          <a:p>
            <a:r>
              <a:rPr lang="en-US" dirty="0"/>
              <a:t>Pulse Secure SSL VPN contains multiple vulnerabilities that can allow remote unauthenticated remote attacker to compromise the VPN server and connected clients.</a:t>
            </a:r>
            <a:endParaRPr lang="en-IL" dirty="0"/>
          </a:p>
        </p:txBody>
      </p:sp>
    </p:spTree>
    <p:extLst>
      <p:ext uri="{BB962C8B-B14F-4D97-AF65-F5344CB8AC3E}">
        <p14:creationId xmlns:p14="http://schemas.microsoft.com/office/powerpoint/2010/main" val="86328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37FDEC-A307-F8C7-6A97-62C574876F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225" y="861135"/>
            <a:ext cx="8063549" cy="5463466"/>
          </a:xfrm>
        </p:spPr>
      </p:pic>
    </p:spTree>
    <p:extLst>
      <p:ext uri="{BB962C8B-B14F-4D97-AF65-F5344CB8AC3E}">
        <p14:creationId xmlns:p14="http://schemas.microsoft.com/office/powerpoint/2010/main" val="17699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a:t>
            </a:r>
          </a:p>
        </p:txBody>
      </p:sp>
      <p:sp>
        <p:nvSpPr>
          <p:cNvPr id="2" name="Content Placeholder 1"/>
          <p:cNvSpPr>
            <a:spLocks noGrp="1"/>
          </p:cNvSpPr>
          <p:nvPr>
            <p:ph idx="1"/>
          </p:nvPr>
        </p:nvSpPr>
        <p:spPr>
          <a:xfrm>
            <a:off x="609600" y="1997626"/>
            <a:ext cx="10972800" cy="4389120"/>
          </a:xfrm>
        </p:spPr>
        <p:txBody>
          <a:bodyPr>
            <a:normAutofit lnSpcReduction="10000"/>
          </a:bodyPr>
          <a:lstStyle/>
          <a:p>
            <a:r>
              <a:rPr lang="en-US" dirty="0"/>
              <a:t>Exploitation, by Advanced Persistent Threat (APT 29) actor, of known vulnerabilities affecting Virtual Private Network (VPN) products from vendor Pulse Secure.</a:t>
            </a:r>
          </a:p>
          <a:p>
            <a:pPr marL="0" indent="0">
              <a:buNone/>
            </a:pPr>
            <a:endParaRPr lang="en-US" dirty="0"/>
          </a:p>
          <a:p>
            <a:r>
              <a:rPr lang="en-US" dirty="0"/>
              <a:t>Pulse Secure released an out-of-cycle advisory along with software patches for the various affected products on April 24, 2019. This addressed a number of vulnerabilities including a Remote Code Execution (RCE) vulnerability with pre-authentication access. This vulnerability has no viable workarounds except for applying the patches provided by the vendor and performing required system updates. The CVE-2019-11510 has a CVSS score of 10.</a:t>
            </a: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Indicator of Compromise</a:t>
            </a:r>
          </a:p>
        </p:txBody>
      </p:sp>
      <p:sp>
        <p:nvSpPr>
          <p:cNvPr id="2" name="Content Placeholder 1"/>
          <p:cNvSpPr>
            <a:spLocks noGrp="1"/>
          </p:cNvSpPr>
          <p:nvPr>
            <p:ph idx="1"/>
          </p:nvPr>
        </p:nvSpPr>
        <p:spPr>
          <a:xfrm>
            <a:off x="609600" y="2352739"/>
            <a:ext cx="10972800" cy="4389120"/>
          </a:xfrm>
        </p:spPr>
        <p:txBody>
          <a:bodyPr/>
          <a:lstStyle/>
          <a:p>
            <a:r>
              <a:rPr lang="en-US" dirty="0"/>
              <a:t>Search logs for URLs containing ? and ending with /dana/html5acc/guacamole/ (Regular Expression: ?.*dana/html5acc/guacamole/ )</a:t>
            </a:r>
          </a:p>
          <a:p>
            <a:pPr marL="0" indent="0">
              <a:buNone/>
            </a:pPr>
            <a:endParaRPr lang="en-US" dirty="0"/>
          </a:p>
          <a:p>
            <a:r>
              <a:rPr lang="en-US" dirty="0"/>
              <a:t>Linux command: curl --path-as-is -s -k "$URL/dana-</a:t>
            </a:r>
            <a:r>
              <a:rPr lang="en-US" dirty="0" err="1"/>
              <a:t>na</a:t>
            </a:r>
            <a:r>
              <a:rPr lang="en-US" dirty="0"/>
              <a:t>/../dana/html5acc/guacamole/../../../../../../../data/runtime/</a:t>
            </a:r>
            <a:r>
              <a:rPr lang="en-US" dirty="0" err="1"/>
              <a:t>mtmp</a:t>
            </a:r>
            <a:r>
              <a:rPr lang="en-US" dirty="0"/>
              <a:t>/</a:t>
            </a:r>
            <a:r>
              <a:rPr lang="en-US" dirty="0" err="1"/>
              <a:t>lmdb</a:t>
            </a:r>
            <a:r>
              <a:rPr lang="en-US" dirty="0"/>
              <a:t>/</a:t>
            </a:r>
            <a:r>
              <a:rPr lang="en-US" dirty="0" err="1"/>
              <a:t>randomVal</a:t>
            </a:r>
            <a:r>
              <a:rPr lang="en-US" dirty="0"/>
              <a:t>/data.mdb?/dana/html5acc/guacamole/"</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Impact</a:t>
            </a:r>
          </a:p>
        </p:txBody>
      </p:sp>
      <p:sp>
        <p:nvSpPr>
          <p:cNvPr id="2" name="Content Placeholder 1"/>
          <p:cNvSpPr>
            <a:spLocks noGrp="1"/>
          </p:cNvSpPr>
          <p:nvPr>
            <p:ph idx="1"/>
          </p:nvPr>
        </p:nvSpPr>
        <p:spPr>
          <a:xfrm>
            <a:off x="609600" y="2192935"/>
            <a:ext cx="10972800" cy="4389120"/>
          </a:xfrm>
        </p:spPr>
        <p:txBody>
          <a:bodyPr/>
          <a:lstStyle/>
          <a:p>
            <a:r>
              <a:rPr lang="en-US" dirty="0"/>
              <a:t>A remote, unauthenticated attacker may be able to compromise a vulnerable VPN server. The attacker may be able to gain access to all active users and their plain-text credentials. It may also be possible for the attacker to execute arbitrary commands on each VPN client as it successfully connects to the VPN server.</a:t>
            </a:r>
          </a:p>
          <a:p>
            <a:endParaRPr lang="en-US"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92F935-ED56-C2A5-2B74-3036281C0A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638" y="1074202"/>
            <a:ext cx="10851660" cy="5143870"/>
          </a:xfrm>
        </p:spPr>
      </p:pic>
    </p:spTree>
    <p:extLst>
      <p:ext uri="{BB962C8B-B14F-4D97-AF65-F5344CB8AC3E}">
        <p14:creationId xmlns:p14="http://schemas.microsoft.com/office/powerpoint/2010/main" val="29760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7CF3-3625-B3CC-A48D-DB7EE3DBA956}"/>
              </a:ext>
            </a:extLst>
          </p:cNvPr>
          <p:cNvSpPr>
            <a:spLocks noGrp="1"/>
          </p:cNvSpPr>
          <p:nvPr>
            <p:ph type="title"/>
          </p:nvPr>
        </p:nvSpPr>
        <p:spPr>
          <a:xfrm>
            <a:off x="609600" y="464382"/>
            <a:ext cx="10972800" cy="1143000"/>
          </a:xfrm>
        </p:spPr>
        <p:txBody>
          <a:bodyPr/>
          <a:lstStyle/>
          <a:p>
            <a:r>
              <a:rPr lang="en-US" dirty="0"/>
              <a:t>Case Study</a:t>
            </a:r>
            <a:endParaRPr lang="en-IL" dirty="0"/>
          </a:p>
        </p:txBody>
      </p:sp>
      <p:sp>
        <p:nvSpPr>
          <p:cNvPr id="3" name="Content Placeholder 2">
            <a:extLst>
              <a:ext uri="{FF2B5EF4-FFF2-40B4-BE49-F238E27FC236}">
                <a16:creationId xmlns:a16="http://schemas.microsoft.com/office/drawing/2014/main" id="{B5A1C2CA-37BC-2AD9-AA48-40DC0493FA82}"/>
              </a:ext>
            </a:extLst>
          </p:cNvPr>
          <p:cNvSpPr>
            <a:spLocks noGrp="1"/>
          </p:cNvSpPr>
          <p:nvPr>
            <p:ph idx="1"/>
          </p:nvPr>
        </p:nvSpPr>
        <p:spPr>
          <a:xfrm>
            <a:off x="609600" y="1757928"/>
            <a:ext cx="11153314" cy="4742224"/>
          </a:xfrm>
        </p:spPr>
        <p:txBody>
          <a:bodyPr>
            <a:normAutofit fontScale="85000" lnSpcReduction="20000"/>
          </a:bodyPr>
          <a:lstStyle/>
          <a:p>
            <a:r>
              <a:rPr lang="en-US" dirty="0"/>
              <a:t>KELA discovered five recent ransomware victims in the Pulse Secure lists, indicating that these victims’ initial infection vector could be credentials obtained either from the lists or independently through the same vulnerability. Victims were attacked by different ransomware gangs: Egregor, LockBit, </a:t>
            </a:r>
            <a:r>
              <a:rPr lang="en-US" dirty="0" err="1"/>
              <a:t>Sodinokibi</a:t>
            </a:r>
            <a:r>
              <a:rPr lang="en-US" dirty="0"/>
              <a:t>, Maze, and an unknown group. The incidents illustrate how an unpatched Pulse Secure flaw can result in successful, lucrative ransomware attacks.</a:t>
            </a:r>
          </a:p>
          <a:p>
            <a:pPr marL="0" indent="0">
              <a:buNone/>
            </a:pPr>
            <a:endParaRPr lang="en-US" dirty="0"/>
          </a:p>
          <a:p>
            <a:r>
              <a:rPr lang="en-US" dirty="0"/>
              <a:t>On August 30, an initial access broker and a known collaborator of the </a:t>
            </a:r>
            <a:r>
              <a:rPr lang="en-US" dirty="0" err="1"/>
              <a:t>Sodinokibi</a:t>
            </a:r>
            <a:r>
              <a:rPr lang="en-US" dirty="0"/>
              <a:t> ransomware gang listed a new victim on their Twitter account: an American video delivery solutions provider.</a:t>
            </a:r>
          </a:p>
          <a:p>
            <a:pPr marL="0" indent="0">
              <a:buNone/>
            </a:pPr>
            <a:endParaRPr lang="en-US" dirty="0"/>
          </a:p>
          <a:p>
            <a:r>
              <a:rPr lang="en-US" dirty="0"/>
              <a:t>LockBit ransomware operators launched an attack against this Japanese manufacturing company. The gang first exposed the victim in a thread on a Russian-speaking underground forum, listing a domain, indicating the target was a Chinese branch. A few days later, LockBit listed the victim on their blog without mentioning any domain names.</a:t>
            </a:r>
          </a:p>
          <a:p>
            <a:endParaRPr lang="en-US" dirty="0"/>
          </a:p>
          <a:p>
            <a:endParaRPr lang="en-IL" dirty="0"/>
          </a:p>
        </p:txBody>
      </p:sp>
    </p:spTree>
    <p:extLst>
      <p:ext uri="{BB962C8B-B14F-4D97-AF65-F5344CB8AC3E}">
        <p14:creationId xmlns:p14="http://schemas.microsoft.com/office/powerpoint/2010/main" val="304012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7CF3-3625-B3CC-A48D-DB7EE3DBA956}"/>
              </a:ext>
            </a:extLst>
          </p:cNvPr>
          <p:cNvSpPr>
            <a:spLocks noGrp="1"/>
          </p:cNvSpPr>
          <p:nvPr>
            <p:ph type="title"/>
          </p:nvPr>
        </p:nvSpPr>
        <p:spPr>
          <a:xfrm>
            <a:off x="609600" y="464382"/>
            <a:ext cx="10972800" cy="1143000"/>
          </a:xfrm>
        </p:spPr>
        <p:txBody>
          <a:bodyPr/>
          <a:lstStyle/>
          <a:p>
            <a:r>
              <a:rPr lang="en-US" dirty="0"/>
              <a:t>Case Study</a:t>
            </a:r>
            <a:endParaRPr lang="en-IL" dirty="0"/>
          </a:p>
        </p:txBody>
      </p:sp>
      <p:pic>
        <p:nvPicPr>
          <p:cNvPr id="4" name="Picture 3">
            <a:extLst>
              <a:ext uri="{FF2B5EF4-FFF2-40B4-BE49-F238E27FC236}">
                <a16:creationId xmlns:a16="http://schemas.microsoft.com/office/drawing/2014/main" id="{2BCFAA78-706E-C4D6-6568-55BA5651AD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7130" y="2166151"/>
            <a:ext cx="5943600" cy="2245995"/>
          </a:xfrm>
          <a:prstGeom prst="rect">
            <a:avLst/>
          </a:prstGeom>
          <a:noFill/>
          <a:ln>
            <a:noFill/>
          </a:ln>
        </p:spPr>
      </p:pic>
      <p:pic>
        <p:nvPicPr>
          <p:cNvPr id="8" name="Picture 7">
            <a:extLst>
              <a:ext uri="{FF2B5EF4-FFF2-40B4-BE49-F238E27FC236}">
                <a16:creationId xmlns:a16="http://schemas.microsoft.com/office/drawing/2014/main" id="{79EF2A3B-7A13-1FF4-EA8C-2DB099D1E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513" y="1450578"/>
            <a:ext cx="3826240" cy="5191621"/>
          </a:xfrm>
          <a:prstGeom prst="rect">
            <a:avLst/>
          </a:prstGeom>
        </p:spPr>
      </p:pic>
    </p:spTree>
    <p:extLst>
      <p:ext uri="{BB962C8B-B14F-4D97-AF65-F5344CB8AC3E}">
        <p14:creationId xmlns:p14="http://schemas.microsoft.com/office/powerpoint/2010/main" val="221879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83</TotalTime>
  <Words>782</Words>
  <Application>Microsoft Office PowerPoint</Application>
  <PresentationFormat>Widescreen</PresentationFormat>
  <Paragraphs>49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Century Gothic</vt:lpstr>
      <vt:lpstr>Palatino Linotype</vt:lpstr>
      <vt:lpstr>Wingdings 2</vt:lpstr>
      <vt:lpstr>Presentation on brainstorming</vt:lpstr>
      <vt:lpstr>CVE-2019-11510</vt:lpstr>
      <vt:lpstr>Overview</vt:lpstr>
      <vt:lpstr>PowerPoint Presentation</vt:lpstr>
      <vt:lpstr>Description</vt:lpstr>
      <vt:lpstr>Indicator of Compromise</vt:lpstr>
      <vt:lpstr>Impact</vt:lpstr>
      <vt:lpstr>PowerPoint Presentation</vt:lpstr>
      <vt:lpstr>Case Study</vt:lpstr>
      <vt:lpstr>Case Study</vt:lpstr>
      <vt:lpstr>Demo</vt:lpstr>
      <vt:lpstr>Mitigation</vt:lpstr>
      <vt:lpstr>Recommendation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CVE-2019-11510</dc:title>
  <dc:creator>Asher Misao</dc:creator>
  <cp:lastModifiedBy>Asher Misao</cp:lastModifiedBy>
  <cp:revision>33</cp:revision>
  <dcterms:created xsi:type="dcterms:W3CDTF">2023-04-18T11:33:21Z</dcterms:created>
  <dcterms:modified xsi:type="dcterms:W3CDTF">2023-04-18T12:57:18Z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