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3" r:id="rId3"/>
    <p:sldId id="526" r:id="rId5"/>
    <p:sldId id="528" r:id="rId6"/>
    <p:sldId id="530" r:id="rId7"/>
    <p:sldId id="532" r:id="rId8"/>
    <p:sldId id="534" r:id="rId9"/>
    <p:sldId id="519" r:id="rId10"/>
    <p:sldId id="522" r:id="rId11"/>
    <p:sldId id="524" r:id="rId12"/>
    <p:sldId id="541" r:id="rId13"/>
    <p:sldId id="540" r:id="rId14"/>
    <p:sldId id="539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0" r:id="rId23"/>
    <p:sldId id="551" r:id="rId24"/>
    <p:sldId id="552" r:id="rId25"/>
    <p:sldId id="54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4695" y="1720850"/>
            <a:ext cx="10338435" cy="2900680"/>
          </a:xfrm>
        </p:spPr>
        <p:txBody>
          <a:bodyPr lIns="91440" tIns="45720" rIns="91440" bIns="45720" anchor="t">
            <a:noAutofit/>
          </a:bodyPr>
          <a:lstStyle/>
          <a:p>
            <a:pPr marL="0" indent="0" algn="ctr">
              <a:buNone/>
            </a:pPr>
            <a:r>
              <a:rPr lang="en-US" altLang="en-GB" sz="43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Image Segmentation and Quantification of Lysosomes</a:t>
            </a:r>
            <a:endParaRPr lang="en-US" altLang="en-GB" sz="43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en-GB" sz="43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20/10/2025</a:t>
            </a:r>
            <a:endParaRPr lang="en-US" altLang="en-GB" sz="43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en-GB" sz="43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Airy scan_40A_UAS-TMEM-HA_CB_0h_2_051222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Airy scan_40A_UAS-TMEM-HA_CB_0h_2_051222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Airy scan_40A_UAS-TMEM-HA_CB_4h_1_051222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Airy scan_40A_UAS-TMEM-HA_CB_4h_1_051222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Airy scan_40A_UAS-TMEM-HA_CB_4h_2_051222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Airy scan_40A_UAS-TMEM-HA_CB_4h_2_051222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667385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40A_UAS-TMEM192-3xHA x 40A 71G10 MARCM_around 12h - for quantification_3 Airy-CBs_300425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688975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40A_UAS-TMEM192-3xHA x 40A 71G10 MARCM_around 12h - for quantification_3 Airy-CBs_300425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805815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40A_UAS-TMEM192-3xHA x 40A 71G10 MARCM_around 12h - for quantification_4 Airy-CBs_300425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95250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40A_UAS-TMEM192-3xHA x 40A 71G10 MARCM_around 12h - for quantification_4 Airy-CBs_300425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468C"/>
                </a:solidFill>
              </a:defRPr>
            </a:pPr>
            <a:r>
              <a:t>3D Image Segmentation of Lysosomes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11400790" cy="47999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323232"/>
                </a:solidFill>
              </a:defRPr>
            </a:pPr>
            <a:r>
              <a:rPr sz="4800"/>
              <a:t>🧫 Identify and measure lysosomes </a:t>
            </a:r>
            <a:endParaRPr sz="48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4800"/>
              <a:t>in 3D cell images</a:t>
            </a:r>
            <a:r>
              <a:rPr lang="en-US" sz="4800"/>
              <a:t>.</a:t>
            </a:r>
            <a:endParaRPr sz="48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4800"/>
              <a:t>📊 Quantify number, size, and localization</a:t>
            </a:r>
            <a:endParaRPr sz="48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4800"/>
              <a:t> per cell</a:t>
            </a:r>
            <a:r>
              <a:rPr lang="en-US" sz="4800"/>
              <a:t>.</a:t>
            </a:r>
            <a:endParaRPr sz="48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4800"/>
              <a:t>🎯 Assign each lysosome to a cell </a:t>
            </a:r>
            <a:endParaRPr sz="48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4800"/>
              <a:t>territory using</a:t>
            </a:r>
            <a:r>
              <a:rPr lang="en-US" sz="4800"/>
              <a:t> </a:t>
            </a:r>
            <a:r>
              <a:rPr sz="4800"/>
              <a:t>watershed mapping</a:t>
            </a:r>
            <a:r>
              <a:rPr lang="en-US" sz="4800"/>
              <a:t>.</a:t>
            </a:r>
            <a:endParaRPr lang="en-US"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7277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40A_UAS-TMEM1923x-HA x 71G10 40A MARCM_L3_1_Airy_010724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55118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40A_UAS-TMEM1923x-HA x 71G10 40A MARCM_L3_1_Airy_010724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8768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40A_UAS-TMEM1923x-HA x 71G10 40A MARCM_L3_2_Airy_010724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1133475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40A_UAS-TMEM1923x-HA x 71G10 40A MARCM_L3_2_Airy_010724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468C"/>
                </a:solidFill>
              </a:defRPr>
            </a:pPr>
            <a:r>
              <a:t>How We Measure Lysosome Size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59700" cy="3384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</a:p>
          <a:p>
            <a:pPr algn="l">
              <a:defRPr sz="2800">
                <a:solidFill>
                  <a:srgbClr val="323232"/>
                </a:solidFill>
              </a:defRPr>
            </a:pPr>
            <a:r>
              <a:t>1️Detect bright spots → potential lysosomes</a:t>
            </a:r>
            <a:r>
              <a:rPr lang="en-US"/>
              <a:t>.</a:t>
            </a:r>
          </a:p>
          <a:p>
            <a:pPr algn="l">
              <a:defRPr sz="2800">
                <a:solidFill>
                  <a:srgbClr val="323232"/>
                </a:solidFill>
              </a:defRPr>
            </a:pPr>
            <a:r>
              <a:t>2</a:t>
            </a:r>
            <a:r>
              <a:rPr lang="en-US"/>
              <a:t>   </a:t>
            </a:r>
            <a:r>
              <a:t>Find best-fit scale (sigma) per spot</a:t>
            </a:r>
            <a:r>
              <a:rPr lang="en-US"/>
              <a:t>.</a:t>
            </a:r>
          </a:p>
          <a:p>
            <a:pPr algn="l">
              <a:defRPr sz="2800">
                <a:solidFill>
                  <a:srgbClr val="323232"/>
                </a:solidFill>
              </a:defRPr>
            </a:pPr>
            <a:r>
              <a:t>3</a:t>
            </a:r>
            <a:r>
              <a:rPr lang="en-US"/>
              <a:t>  </a:t>
            </a:r>
            <a:r>
              <a:t>Convert to radius: radius ≈ </a:t>
            </a:r>
            <a:r>
              <a:rPr lang="en-US"/>
              <a:t>FACTOR</a:t>
            </a:r>
            <a:r>
              <a:t> × scale</a:t>
            </a:r>
            <a:r>
              <a:rPr lang="en-US"/>
              <a:t>.</a:t>
            </a:r>
            <a:endParaRPr lang="en-US"/>
          </a:p>
          <a:p>
            <a:pPr algn="l">
              <a:defRPr sz="2800">
                <a:solidFill>
                  <a:srgbClr val="323232"/>
                </a:solidFill>
              </a:defRPr>
            </a:pPr>
            <a:endParaRPr lang="en-US"/>
          </a:p>
          <a:p>
            <a:pPr algn="l">
              <a:defRPr sz="2800">
                <a:solidFill>
                  <a:srgbClr val="323232"/>
                </a:solidFill>
              </a:defRPr>
            </a:pPr>
          </a:p>
          <a:p>
            <a:pPr algn="l">
              <a:defRPr sz="2800">
                <a:solidFill>
                  <a:srgbClr val="323232"/>
                </a:solidFill>
              </a:defRPr>
            </a:pPr>
          </a:p>
          <a:p>
            <a:pPr algn="l">
              <a:defRPr sz="2800">
                <a:solidFill>
                  <a:srgbClr val="323232"/>
                </a:solidFill>
              </a:defRPr>
            </a:pPr>
            <a:r>
              <a:t>4</a:t>
            </a:r>
            <a:r>
              <a:rPr lang="en-US"/>
              <a:t> </a:t>
            </a:r>
            <a:r>
              <a:t>Calculate diameter and volume</a:t>
            </a:r>
            <a:r>
              <a:rPr lang="en-US"/>
              <a:t>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95985" y="2959735"/>
            <a:ext cx="10974070" cy="93853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rtlCol="0">
            <a:noAutofit/>
          </a:bodyPr>
          <a:p>
            <a:r>
              <a:rPr lang="en-US" altLang="en-GB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It is a factor comes from how spot detection algorithms in 3D microscopy (such as the Laplacian of Gaussian or Difference of Gaussians filters) relate the detected “scale” (σ) of a spot to its physical radius in voxel or micrometer units.</a:t>
            </a:r>
            <a:endParaRPr lang="en-US" altLang="en-GB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GB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6340" y="4032250"/>
            <a:ext cx="3171825" cy="2389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468C"/>
                </a:solidFill>
              </a:defRPr>
            </a:pPr>
            <a:r>
              <a:t>How We Find the Cells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325360" cy="40614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323232"/>
                </a:solidFill>
              </a:defRPr>
            </a:pPr>
            <a:r>
              <a:rPr sz="4000"/>
              <a:t>🔍</a:t>
            </a:r>
            <a:r>
              <a:rPr sz="4000" b="1">
                <a:solidFill>
                  <a:srgbClr val="00B050"/>
                </a:solidFill>
              </a:rPr>
              <a:t> </a:t>
            </a:r>
            <a:r>
              <a:rPr lang="en-US" sz="4000" b="1">
                <a:solidFill>
                  <a:srgbClr val="00B050"/>
                </a:solidFill>
              </a:rPr>
              <a:t>Filter</a:t>
            </a:r>
            <a:r>
              <a:rPr sz="4000" b="1">
                <a:solidFill>
                  <a:srgbClr val="00B050"/>
                </a:solidFill>
              </a:rPr>
              <a:t>:</a:t>
            </a:r>
            <a:r>
              <a:rPr sz="4000"/>
              <a:t> highlights neurite-like </a:t>
            </a:r>
            <a:endParaRPr sz="40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4000"/>
              <a:t>structures</a:t>
            </a:r>
            <a:r>
              <a:rPr lang="en-US" sz="4000"/>
              <a:t>.</a:t>
            </a:r>
            <a:endParaRPr sz="40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4000"/>
              <a:t>⚙</a:t>
            </a:r>
            <a:r>
              <a:rPr sz="4000" b="1">
                <a:solidFill>
                  <a:srgbClr val="00B050"/>
                </a:solidFill>
              </a:rPr>
              <a:t>Local thresholding:</a:t>
            </a:r>
            <a:r>
              <a:rPr sz="4000"/>
              <a:t> adapts </a:t>
            </a:r>
            <a:endParaRPr sz="40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4000"/>
              <a:t>to brightness variation</a:t>
            </a:r>
            <a:r>
              <a:rPr lang="en-US" sz="4000"/>
              <a:t>.</a:t>
            </a:r>
            <a:endParaRPr sz="40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4000"/>
              <a:t>🧹 </a:t>
            </a:r>
            <a:r>
              <a:rPr sz="4000" b="1">
                <a:solidFill>
                  <a:srgbClr val="00B050"/>
                </a:solidFill>
              </a:rPr>
              <a:t>Cleanup: </a:t>
            </a:r>
            <a:r>
              <a:rPr sz="4000"/>
              <a:t>remove noise and </a:t>
            </a:r>
            <a:endParaRPr sz="40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4000"/>
              <a:t>fill gaps for continuous cells</a:t>
            </a:r>
            <a:r>
              <a:rPr lang="en-US" sz="4000"/>
              <a:t>.</a:t>
            </a:r>
            <a:endParaRPr lang="en-US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468C"/>
                </a:solidFill>
              </a:defRPr>
            </a:pPr>
            <a:r>
              <a:t>Topographic Map: Watershed Segmentation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580" y="1371600"/>
            <a:ext cx="12043410" cy="28301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323232"/>
                </a:solidFill>
              </a:defRPr>
            </a:pPr>
            <a:r>
              <a:rPr sz="3200"/>
              <a:t>🏔 Bright regions = hills (cell bodies), dark = valleys (background)</a:t>
            </a:r>
            <a:r>
              <a:rPr lang="en-US" sz="3200"/>
              <a:t>.</a:t>
            </a:r>
            <a:endParaRPr sz="3200"/>
          </a:p>
          <a:p>
            <a:pPr>
              <a:defRPr sz="2800">
                <a:solidFill>
                  <a:srgbClr val="323232"/>
                </a:solidFill>
              </a:defRPr>
            </a:pPr>
            <a:endParaRPr sz="32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3200"/>
              <a:t>💧 Flood from each cell center until borders meet</a:t>
            </a:r>
            <a:r>
              <a:rPr lang="en-US" sz="3200"/>
              <a:t>.</a:t>
            </a:r>
            <a:endParaRPr sz="3200"/>
          </a:p>
          <a:p>
            <a:pPr>
              <a:defRPr sz="2800">
                <a:solidFill>
                  <a:srgbClr val="323232"/>
                </a:solidFill>
              </a:defRPr>
            </a:pPr>
            <a:endParaRPr sz="32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3200"/>
              <a:t>📍 Each pixel assigned to one cell → lysosomes labeled by cell ID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00468C"/>
                </a:solidFill>
              </a:defRPr>
            </a:pPr>
            <a:r>
              <a:t>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88720"/>
            <a:ext cx="11771630" cy="33229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>
                <a:solidFill>
                  <a:srgbClr val="323232"/>
                </a:solidFill>
              </a:defRPr>
            </a:pPr>
            <a:r>
              <a:rPr sz="3200"/>
              <a:t>✨ Pipeline overview: spot detection → cell segmentation</a:t>
            </a:r>
            <a:endParaRPr sz="3200"/>
          </a:p>
          <a:p>
            <a:pPr marL="3200400" lvl="7" indent="457200">
              <a:defRPr sz="2800">
                <a:solidFill>
                  <a:srgbClr val="323232"/>
                </a:solidFill>
              </a:defRPr>
            </a:pPr>
            <a:r>
              <a:rPr sz="3200"/>
              <a:t> → labeling</a:t>
            </a:r>
            <a:r>
              <a:rPr lang="en-US" sz="3200"/>
              <a:t>.</a:t>
            </a:r>
            <a:endParaRPr lang="en-US" sz="3200"/>
          </a:p>
          <a:p>
            <a:pPr>
              <a:defRPr sz="2800">
                <a:solidFill>
                  <a:srgbClr val="323232"/>
                </a:solidFill>
              </a:defRPr>
            </a:pPr>
            <a:endParaRPr sz="32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3200"/>
              <a:t>📈 Extract metrics: lysosome count, size, and spatial distribution</a:t>
            </a:r>
            <a:r>
              <a:rPr lang="en-US" sz="3200"/>
              <a:t>.</a:t>
            </a:r>
            <a:endParaRPr lang="en-US" sz="3200"/>
          </a:p>
          <a:p>
            <a:pPr>
              <a:defRPr sz="2800">
                <a:solidFill>
                  <a:srgbClr val="323232"/>
                </a:solidFill>
              </a:defRPr>
            </a:pPr>
            <a:endParaRPr sz="3200"/>
          </a:p>
          <a:p>
            <a:pPr>
              <a:defRPr sz="2800">
                <a:solidFill>
                  <a:srgbClr val="323232"/>
                </a:solidFill>
              </a:defRPr>
            </a:pPr>
            <a:r>
              <a:rPr sz="3200"/>
              <a:t>💡 Visualization-ready for 3D cell analysis and comparison</a:t>
            </a:r>
            <a:r>
              <a:rPr lang="en-US" sz="3200"/>
              <a:t>.</a:t>
            </a:r>
            <a:endParaRPr 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  <a:endParaRPr lang="en-US" altLang="en-GB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 sz="2800"/>
              <a:t>Airy scan_40A_UAS-TMEM-HA_CB_0h_1_051222</a:t>
            </a:r>
            <a:endParaRPr lang="en-US" altLang="en-GB" sz="2800"/>
          </a:p>
          <a:p>
            <a:r>
              <a:rPr lang="en-US" altLang="en-GB" sz="2800"/>
              <a:t>Airy scan_40A_UAS-TMEM-HA_CB_0h_2_051222</a:t>
            </a:r>
            <a:endParaRPr lang="en-US" altLang="en-GB" sz="2800"/>
          </a:p>
          <a:p>
            <a:r>
              <a:rPr lang="en-US" altLang="en-GB" sz="2800"/>
              <a:t>Airy scan_40A_UAS-TMEM-HA_CB_4h_1_051222</a:t>
            </a:r>
            <a:endParaRPr lang="en-US" altLang="en-GB" sz="2800"/>
          </a:p>
          <a:p>
            <a:r>
              <a:rPr lang="en-US" altLang="en-GB" sz="2800"/>
              <a:t>Airy scan_40A_UAS-TMEM-HA_CB_4h_2_051222</a:t>
            </a:r>
            <a:endParaRPr lang="en-US" altLang="en-GB" sz="2800"/>
          </a:p>
          <a:p>
            <a:r>
              <a:rPr lang="en-US" altLang="en-GB" sz="2800"/>
              <a:t>40A_UAS-TMEM192-3xHA x 40A 71G10 MARCM_around 12h - for quantification_3 Airy-CBs_300425</a:t>
            </a:r>
            <a:endParaRPr lang="en-US" altLang="en-GB" sz="2800"/>
          </a:p>
          <a:p>
            <a:r>
              <a:rPr lang="en-US" altLang="en-GB" sz="2800"/>
              <a:t>40A_UAS-TMEM192-3xHA x 40A 71G10 MARCM_around 12h - for quantification_4 Airy-CBs_300425</a:t>
            </a:r>
            <a:endParaRPr lang="en-US" altLang="en-GB" sz="2800"/>
          </a:p>
          <a:p>
            <a:r>
              <a:rPr lang="en-US" altLang="en-GB" sz="2800"/>
              <a:t>40A_UAS-TMEM1923x-HA x 71G10 40A MARCM_L3_1_Airy_010724</a:t>
            </a:r>
            <a:endParaRPr lang="en-US" altLang="en-GB" sz="2800"/>
          </a:p>
          <a:p>
            <a:r>
              <a:rPr lang="en-US" altLang="en-GB" sz="2800"/>
              <a:t>40A_UAS-TMEM1923x-HA x 71G10 40A MARCM_L3_2_Airy_010724</a:t>
            </a:r>
            <a:endParaRPr lang="en-US" altLang="en-GB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Airy scan_40A_UAS-TMEM-HA_CB_0h_1_051222</a:t>
            </a:r>
            <a:endParaRPr lang="en-US" altLang="en-GB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Airy scan_40A_UAS-TMEM-HA_CB_0h_1_051222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een Color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00206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2668</Words>
  <Application>WPS Presentation</Application>
  <PresentationFormat>Panorámica</PresentationFormat>
  <Paragraphs>95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Arial</vt:lpstr>
      <vt:lpstr>Wingdings</vt:lpstr>
      <vt:lpstr>Microsoft YaHei</vt:lpstr>
      <vt:lpstr>Arial Unicode MS</vt:lpstr>
      <vt:lpstr>Calibri</vt:lpstr>
      <vt:lpstr>1_Green Color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How we measure lysosome size?</vt:lpstr>
      <vt:lpstr>How we find the cells (what the filters do)?</vt:lpstr>
      <vt:lpstr>“Topographic map” (how we split cells and assign territories)</vt:lpstr>
      <vt:lpstr>Airy scan_40A_UAS-TMEM-HA_CB_0h_2_051222 </vt:lpstr>
      <vt:lpstr>Airy scan_40A_UAS-TMEM-HA_CB_0h_2_051222 </vt:lpstr>
      <vt:lpstr>Airy scan_40A_UAS-TMEM-HA_CB_0h_2_051222 </vt:lpstr>
      <vt:lpstr>Airy scan_40A_UAS-TMEM-HA_CB_0h_2_051222 </vt:lpstr>
      <vt:lpstr>Airy scan_40A_UAS-TMEM-HA_CB_0h_2_051222 </vt:lpstr>
      <vt:lpstr>Airy scan_40A_UAS-TMEM-HA_CB_0h_2_051222 </vt:lpstr>
      <vt:lpstr>Airy scan_40A_UAS-TMEM-HA_CB_0h_2_051222 </vt:lpstr>
      <vt:lpstr>Airy scan_40A_UAS-TMEM-HA_CB_0h_2_051222 </vt:lpstr>
      <vt:lpstr>Airy scan_40A_UAS-TMEM-HA_CB_0h_2_051222 </vt:lpstr>
      <vt:lpstr>Airy scan_40A_UAS-TMEM-HA_CB_0h_2_051222 </vt:lpstr>
      <vt:lpstr>Airy scan_40A_UAS-TMEM-HA_CB_0h_2_051222 </vt:lpstr>
      <vt:lpstr>Airy scan_40A_UAS-TMEM-HA_CB_0h_2_051222 </vt:lpstr>
      <vt:lpstr>Airy scan_40A_UAS-TMEM-HA_CB_0h_2_051222 </vt:lpstr>
      <vt:lpstr>Airy scan_40A_UAS-TMEM-HA_CB_0h_2_051222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Nahuel-Hernan Ramos</dc:creator>
  <cp:lastModifiedBy>nahue</cp:lastModifiedBy>
  <cp:revision>620</cp:revision>
  <dcterms:created xsi:type="dcterms:W3CDTF">2024-11-18T13:41:00Z</dcterms:created>
  <dcterms:modified xsi:type="dcterms:W3CDTF">2025-10-18T20:02:05Z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FC60D32A20EC43EDA74E0B6F78246835_13</vt:lpwstr>
  </property>
  <property fmtid="{D5CDD505-2E9C-101B-9397-08002B2CF9AE}" pid="3" name="KSOProductBuildVer">
    <vt:lpwstr>2057-12.2.0.22549</vt:lpwstr>
  </property>
</Properties>
</file>