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3" r:id="rId3"/>
    <p:sldId id="471" r:id="rId4"/>
    <p:sldId id="482" r:id="rId5"/>
    <p:sldId id="502" r:id="rId6"/>
    <p:sldId id="484" r:id="rId7"/>
    <p:sldId id="475" r:id="rId8"/>
    <p:sldId id="505" r:id="rId9"/>
    <p:sldId id="508" r:id="rId10"/>
    <p:sldId id="507" r:id="rId11"/>
    <p:sldId id="473" r:id="rId12"/>
    <p:sldId id="509" r:id="rId13"/>
    <p:sldId id="409" r:id="rId14"/>
    <p:sldId id="511" r:id="rId15"/>
    <p:sldId id="3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695" y="1720850"/>
            <a:ext cx="10338435" cy="2900680"/>
          </a:xfrm>
        </p:spPr>
        <p:txBody>
          <a:bodyPr lIns="91440" tIns="45720" rIns="91440" bIns="45720" anchor="t">
            <a:noAutofit/>
          </a:bodyPr>
          <a:lstStyle/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Image Segmentation and Quantification of Lysosome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Biological Interpretation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59815" y="1045845"/>
            <a:ext cx="9740900" cy="4963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400" b="1"/>
              <a:t>Spatial relationship insights.</a:t>
            </a:r>
            <a:endParaRPr lang="en-US" altLang="en-GB" sz="34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400" b="1"/>
              <a:t>Distribution patterns and biological meaning.</a:t>
            </a:r>
            <a:endParaRPr lang="en-US" altLang="en-GB" sz="34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400" b="1"/>
              <a:t>Potential implications in autophagy or remodeling.</a:t>
            </a:r>
            <a:endParaRPr lang="en-US" altLang="en-GB" sz="34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400" b="1"/>
              <a:t>Connection to broader biological hypotheses.</a:t>
            </a:r>
            <a:endParaRPr lang="en-GB" altLang="en-US" sz="3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en-US" altLang="en-GB" b="1"/>
              <a:t>Preprocessing:</a:t>
            </a:r>
            <a:endParaRPr lang="en-US" altLang="en-GB" b="1"/>
          </a:p>
          <a:p>
            <a:pPr lvl="1"/>
            <a:r>
              <a:rPr lang="en-US" altLang="en-GB" b="1"/>
              <a:t>Scipy, SimpleITK, Scikit-image, OpenCV, PyTorch / TensorFlow</a:t>
            </a:r>
            <a:endParaRPr lang="en-US" altLang="en-GB" b="1"/>
          </a:p>
          <a:p>
            <a:r>
              <a:rPr lang="en-US" altLang="en-GB" b="1"/>
              <a:t>Segmentation:</a:t>
            </a:r>
            <a:endParaRPr lang="en-US" altLang="en-GB" b="1"/>
          </a:p>
          <a:p>
            <a:pPr lvl="1"/>
            <a:r>
              <a:rPr lang="en-US" altLang="en-GB" b="1"/>
              <a:t>Scikit-image, SimpleITK, MorphoLibJ (via imagej or pyimagej), PyTorch, TensorFlow + Keras</a:t>
            </a:r>
            <a:endParaRPr lang="en-US" altLang="en-GB" b="1"/>
          </a:p>
          <a:p>
            <a:r>
              <a:rPr lang="en-US" altLang="en-GB" b="1"/>
              <a:t>Post-processing:</a:t>
            </a:r>
            <a:endParaRPr lang="en-US" altLang="en-GB" b="1"/>
          </a:p>
          <a:p>
            <a:pPr lvl="1"/>
            <a:r>
              <a:rPr lang="en-US" altLang="en-GB" b="1"/>
              <a:t>Scikit-image, Scipy, </a:t>
            </a:r>
            <a:r>
              <a:rPr lang="en-US" altLang="en-GB" b="1">
                <a:sym typeface="+mn-ea"/>
              </a:rPr>
              <a:t>SimpleITK, Napari</a:t>
            </a:r>
            <a:endParaRPr lang="en-US" altLang="en-GB" b="1"/>
          </a:p>
          <a:p>
            <a:r>
              <a:rPr lang="en-US" altLang="en-GB" b="1"/>
              <a:t>Quantification:</a:t>
            </a:r>
            <a:endParaRPr lang="en-US" altLang="en-GB" b="1"/>
          </a:p>
          <a:p>
            <a:r>
              <a:rPr lang="en-US" altLang="en-GB" b="1">
                <a:sym typeface="+mn-ea"/>
              </a:rPr>
              <a:t>Scikit-image, Scipy, </a:t>
            </a:r>
            <a:r>
              <a:rPr lang="en-US" altLang="en-GB" b="1">
                <a:sym typeface="+mn-ea"/>
              </a:rPr>
              <a:t>SimpleITK, Pandas, </a:t>
            </a:r>
            <a:r>
              <a:rPr lang="en-US" altLang="en-GB" b="1"/>
              <a:t>3D Slicer / ImageJ</a:t>
            </a:r>
            <a:endParaRPr lang="en-US" altLang="en-GB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6045"/>
            <a:ext cx="10972800" cy="582613"/>
          </a:xfrm>
        </p:spPr>
        <p:txBody>
          <a:bodyPr lIns="91440" tIns="45720" rIns="91440" bIns="45720" anchor="ctr" anchorCtr="0"/>
          <a:lstStyle/>
          <a:p>
            <a:r>
              <a:rPr lang="en-US" altLang="es-ES" b="1" dirty="0">
                <a:solidFill>
                  <a:srgbClr val="FF0000"/>
                </a:solidFill>
                <a:ea typeface="SimSun" panose="02010600030101010101" pitchFamily="2" charset="-122"/>
                <a:cs typeface="+mj-lt"/>
                <a:sym typeface="+mn-ea"/>
              </a:rPr>
              <a:t>EXAMPLE</a:t>
            </a:r>
            <a:endParaRPr lang="en-US" altLang="es-ES" b="1" dirty="0">
              <a:solidFill>
                <a:srgbClr val="FF0000"/>
              </a:solidFill>
              <a:ea typeface="SimSun" panose="02010600030101010101" pitchFamily="2" charset="-122"/>
              <a:cs typeface="+mj-lt"/>
              <a:sym typeface="+mn-ea"/>
            </a:endParaRPr>
          </a:p>
        </p:txBody>
      </p:sp>
      <p:pic>
        <p:nvPicPr>
          <p:cNvPr id="6" name="Picture 5" descr="segmentation_st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678815"/>
            <a:ext cx="6179185" cy="61791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6045"/>
            <a:ext cx="10972800" cy="582613"/>
          </a:xfrm>
        </p:spPr>
        <p:txBody>
          <a:bodyPr lIns="91440" tIns="45720" rIns="91440" bIns="45720" anchor="ctr" anchorCtr="0"/>
          <a:lstStyle/>
          <a:p>
            <a:r>
              <a:rPr lang="en-US" altLang="es-ES" b="1" dirty="0">
                <a:solidFill>
                  <a:srgbClr val="FF0000"/>
                </a:solidFill>
                <a:ea typeface="SimSun" panose="02010600030101010101" pitchFamily="2" charset="-122"/>
                <a:cs typeface="+mj-lt"/>
                <a:sym typeface="+mn-ea"/>
              </a:rPr>
              <a:t>EXAMPLE</a:t>
            </a:r>
            <a:endParaRPr lang="en-US" altLang="es-ES" b="1" dirty="0">
              <a:solidFill>
                <a:srgbClr val="FF0000"/>
              </a:solidFill>
              <a:ea typeface="SimSun" panose="02010600030101010101" pitchFamily="2" charset="-122"/>
              <a:cs typeface="+mj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8235" y="688975"/>
            <a:ext cx="7416165" cy="5833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0615" y="2660015"/>
            <a:ext cx="5040630" cy="768985"/>
          </a:xfrm>
        </p:spPr>
        <p:txBody>
          <a:bodyPr lIns="91440" tIns="45720" rIns="91440" bIns="45720" anchor="ctr" anchorCtr="0">
            <a:noAutofit/>
          </a:bodyPr>
          <a:lstStyle/>
          <a:p>
            <a:pPr algn="ctr"/>
            <a:r>
              <a:rPr lang="es-ES" altLang="en-US" sz="8000" i="1" dirty="0">
                <a:solidFill>
                  <a:srgbClr val="FF0000"/>
                </a:solidFill>
                <a:sym typeface="+mn-ea"/>
              </a:rPr>
              <a:t>Questions? </a:t>
            </a:r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INTRODUCCION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3000" b="1"/>
              <a:t>This project will aims to process and analyze 3D images to segment biological structures, specifically membrane and components(pancta). </a:t>
            </a:r>
            <a:endParaRPr lang="en-US" altLang="en-GB" sz="3000" b="1"/>
          </a:p>
          <a:p>
            <a:pPr marL="0" indent="0">
              <a:buNone/>
            </a:pPr>
            <a:r>
              <a:rPr lang="en-US" altLang="en-GB" sz="3000" b="1"/>
              <a:t>The objective is to develop a pipeline that quantifies spatial relationships between these elements, for example calculating the percentage of panctas area within membranes or the amount of panctas in the membrane.</a:t>
            </a:r>
            <a:endParaRPr lang="en-US" altLang="en-GB" sz="3000" b="1"/>
          </a:p>
          <a:p>
            <a:pPr marL="0" indent="0">
              <a:buNone/>
            </a:pPr>
            <a:endParaRPr lang="en-US" altLang="en-GB" sz="3000" b="1"/>
          </a:p>
          <a:p>
            <a:pPr marL="0" indent="0">
              <a:buNone/>
            </a:pPr>
            <a:r>
              <a:rPr lang="en-US" altLang="en-GB" sz="3000" b="1"/>
              <a:t>New objectives will be added to the research later.</a:t>
            </a:r>
            <a:endParaRPr lang="en-US" altLang="en-GB" sz="3000" b="1"/>
          </a:p>
          <a:p>
            <a:endParaRPr lang="en-US" altLang="en-GB"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Research STAGES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 altLang="en-GB" sz="2800" b="1"/>
              <a:t>Preprocess and prepare 3D images for analysis.</a:t>
            </a:r>
            <a:endParaRPr lang="en-US" altLang="en-GB" sz="2800" b="1"/>
          </a:p>
          <a:p>
            <a:pPr>
              <a:buFont typeface="Wingdings" panose="05000000000000000000" charset="0"/>
              <a:buChar char="ü"/>
            </a:pPr>
            <a:endParaRPr lang="en-US" altLang="en-GB" sz="2800" b="1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 b="1"/>
              <a:t>Segment membranes and lysosome-like structures in 3D.</a:t>
            </a:r>
            <a:endParaRPr lang="en-US" altLang="en-GB" sz="2800" b="1"/>
          </a:p>
          <a:p>
            <a:pPr>
              <a:buFont typeface="Wingdings" panose="05000000000000000000" charset="0"/>
              <a:buChar char="ü"/>
            </a:pPr>
            <a:endParaRPr lang="en-US" altLang="en-GB" sz="2800" b="1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 b="1"/>
              <a:t>Quantify volumes and spatial relationships.</a:t>
            </a:r>
            <a:endParaRPr lang="en-US" altLang="en-GB" sz="2800" b="1"/>
          </a:p>
          <a:p>
            <a:pPr>
              <a:buFont typeface="Wingdings" panose="05000000000000000000" charset="0"/>
              <a:buChar char="ü"/>
            </a:pPr>
            <a:endParaRPr lang="en-US" altLang="en-GB" sz="2800" b="1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 b="1"/>
              <a:t>Generate statistical summaries per sample.</a:t>
            </a:r>
            <a:endParaRPr lang="en-US" altLang="en-GB" sz="2800" b="1"/>
          </a:p>
          <a:p>
            <a:pPr>
              <a:buFont typeface="Wingdings" panose="05000000000000000000" charset="0"/>
              <a:buChar char="ü"/>
            </a:pPr>
            <a:endParaRPr lang="en-US" altLang="en-GB" sz="2800" b="1"/>
          </a:p>
          <a:p>
            <a:pPr>
              <a:buFont typeface="Wingdings" panose="05000000000000000000" charset="0"/>
              <a:buChar char="ü"/>
            </a:pPr>
            <a:r>
              <a:rPr lang="en-US" altLang="en-GB" sz="2800" b="1"/>
              <a:t>Produce visual overlays and plots for clear communication.</a:t>
            </a:r>
            <a:endParaRPr lang="en-US" altLang="en-GB" sz="2800" b="1"/>
          </a:p>
          <a:p>
            <a:pPr marL="0" indent="0">
              <a:buNone/>
            </a:pPr>
            <a:endParaRPr lang="en-US" altLang="en-GB" sz="6600"/>
          </a:p>
          <a:p>
            <a:pPr marL="0" indent="0">
              <a:buNone/>
            </a:pPr>
            <a:endParaRPr lang="en-US" altLang="en-GB" sz="6600"/>
          </a:p>
          <a:p>
            <a:endParaRPr lang="en-US" altLang="en-GB"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Dataset Description</a:t>
            </a:r>
            <a:endParaRPr lang="en-US" alt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/>
              <a:sym typeface="+mn-ea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sz="4800" b="1">
                <a:sym typeface="+mn-ea"/>
              </a:rPr>
              <a:t>3D .</a:t>
            </a:r>
            <a:r>
              <a:rPr lang="en-US" sz="4800" b="1">
                <a:sym typeface="+mn-ea"/>
              </a:rPr>
              <a:t>czi </a:t>
            </a:r>
            <a:r>
              <a:rPr sz="4800" b="1">
                <a:sym typeface="+mn-ea"/>
              </a:rPr>
              <a:t>image stacks from microscopy</a:t>
            </a:r>
            <a:r>
              <a:rPr lang="en-US" altLang="en-GB" sz="4800" b="1"/>
              <a:t>.</a:t>
            </a:r>
            <a:endParaRPr lang="en-US" altLang="en-GB" sz="4800" b="1"/>
          </a:p>
          <a:p>
            <a:pPr>
              <a:buFont typeface="Wingdings" panose="05000000000000000000" charset="0"/>
              <a:buChar char="ü"/>
            </a:pPr>
            <a:r>
              <a:rPr lang="en-US" altLang="en-GB" sz="4800" b="1"/>
              <a:t>High-resolution, multi-slice datasets.</a:t>
            </a:r>
            <a:endParaRPr lang="en-US" altLang="en-GB" sz="4800" b="1"/>
          </a:p>
          <a:p>
            <a:pPr>
              <a:buFont typeface="Wingdings" panose="05000000000000000000" charset="0"/>
              <a:buChar char="ü"/>
            </a:pPr>
            <a:r>
              <a:rPr lang="en-US" altLang="en-GB" sz="4800" b="1"/>
              <a:t>Structures include membrane regions and lysosome-like objects.</a:t>
            </a:r>
            <a:endParaRPr lang="en-US" altLang="en-GB" sz="4800" b="1"/>
          </a:p>
          <a:p>
            <a:pPr marL="0" indent="0">
              <a:buFont typeface="Wingdings" panose="05000000000000000000" charset="0"/>
              <a:buNone/>
            </a:pPr>
            <a:endParaRPr lang="en-US" altLang="en-GB" sz="4800" b="1"/>
          </a:p>
          <a:p>
            <a:pPr marL="0" indent="0">
              <a:buNone/>
            </a:pPr>
            <a:endParaRPr lang="en-US" altLang="en-GB" sz="4800"/>
          </a:p>
          <a:p>
            <a:pPr marL="0" indent="0">
              <a:buNone/>
            </a:pPr>
            <a:endParaRPr lang="en-US" altLang="en-GB" sz="4800"/>
          </a:p>
          <a:p>
            <a:endParaRPr lang="en-US" altLang="en-GB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Workflow Diagram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87045" y="1080770"/>
            <a:ext cx="2715895" cy="9759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IMAGE PREPARATION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213100" y="2453005"/>
            <a:ext cx="2795905" cy="9759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SEGMENTATION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009005" y="3846195"/>
            <a:ext cx="3098800" cy="9759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SPATIAL QUANTIFICATION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9107805" y="5292725"/>
            <a:ext cx="2802255" cy="9759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STATISTICAL ANALYSIS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1773555" y="1691640"/>
            <a:ext cx="1007745" cy="1850390"/>
          </a:xfrm>
          <a:prstGeom prst="bent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Bent-Up Arrow 12"/>
          <p:cNvSpPr/>
          <p:nvPr/>
        </p:nvSpPr>
        <p:spPr>
          <a:xfrm rot="5400000">
            <a:off x="4629785" y="3141980"/>
            <a:ext cx="1007745" cy="1750060"/>
          </a:xfrm>
          <a:prstGeom prst="bent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Bent-Up Arrow 13"/>
          <p:cNvSpPr/>
          <p:nvPr/>
        </p:nvSpPr>
        <p:spPr>
          <a:xfrm rot="5400000">
            <a:off x="7728585" y="4521835"/>
            <a:ext cx="1007745" cy="1750060"/>
          </a:xfrm>
          <a:prstGeom prst="bent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IMAGE PREPARATION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09600" y="1174750"/>
            <a:ext cx="10972800" cy="1266825"/>
          </a:xfrm>
        </p:spPr>
        <p:txBody>
          <a:bodyPr/>
          <a:p>
            <a:endParaRPr lang="en-US" altLang="en-GB">
              <a:sym typeface="+mn-ea"/>
            </a:endParaRPr>
          </a:p>
          <a:p>
            <a:endParaRPr lang="en-US" altLang="en-GB"/>
          </a:p>
          <a:p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3462020" y="1811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92175" y="1031875"/>
            <a:ext cx="10436225" cy="304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400" b="1"/>
              <a:t>Data Preparation</a:t>
            </a:r>
            <a:endParaRPr lang="en-US" altLang="en-GB" sz="2400" b="1"/>
          </a:p>
          <a:p>
            <a:pPr indent="0">
              <a:buFont typeface="Arial" panose="020B0604020202020204" pitchFamily="34" charset="0"/>
              <a:buNone/>
            </a:pPr>
            <a:endParaRPr lang="en-US" altLang="en-GB" sz="2400" b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GB" sz="2400" b="1"/>
              <a:t>- Input: 3D .CIZ images.</a:t>
            </a:r>
            <a:endParaRPr lang="en-US" altLang="en-GB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400" b="1"/>
              <a:t>Preprocessing:</a:t>
            </a:r>
            <a:endParaRPr lang="en-US" altLang="en-GB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400" b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GB" sz="2400" b="1"/>
              <a:t>- Convert .ttif to a standard 3D format if needed (e.g., .tiff, .nii, .npy).</a:t>
            </a:r>
            <a:endParaRPr lang="en-US" altLang="en-GB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400" b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GB" sz="2400" b="1"/>
              <a:t>- Normalize intensity and remove noise using 3D Gaussian or median filtering.</a:t>
            </a:r>
            <a:endParaRPr lang="en-US" altLang="en-GB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400" b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GB" sz="2400" b="1"/>
              <a:t>- Slice visualization to inspect Z-stack quality and signal distribution.</a:t>
            </a:r>
            <a:endParaRPr lang="en-US" altLang="en-GB" sz="2400" b="1"/>
          </a:p>
          <a:p>
            <a:endParaRPr lang="en-US" altLang="en-GB"/>
          </a:p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SEGMENTATION 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76300" y="773430"/>
            <a:ext cx="10440035" cy="340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b="1"/>
              <a:t>Membrane segmentation:</a:t>
            </a:r>
            <a:endParaRPr lang="en-US" altLang="en-GB" sz="2400" b="1"/>
          </a:p>
          <a:p>
            <a:endParaRPr lang="en-US" altLang="en-GB" sz="2400" b="1"/>
          </a:p>
          <a:p>
            <a:pPr indent="457200"/>
            <a:r>
              <a:rPr lang="en-US" altLang="en-GB" sz="2400" b="1"/>
              <a:t>-Use 3D edge detection or thresholding (e.g., Otsu) on membrane-rich channels.</a:t>
            </a:r>
            <a:endParaRPr lang="en-US" altLang="en-GB" sz="2400" b="1"/>
          </a:p>
          <a:p>
            <a:endParaRPr lang="en-US" altLang="en-GB" sz="2400" b="1"/>
          </a:p>
          <a:p>
            <a:pPr indent="457200"/>
            <a:r>
              <a:rPr lang="en-US" altLang="en-GB" sz="2400" b="1"/>
              <a:t>-Morphological operations: 3D dilation/closing to connect fragments.</a:t>
            </a:r>
            <a:endParaRPr lang="en-US" altLang="en-GB" sz="2400" b="1"/>
          </a:p>
          <a:p>
            <a:endParaRPr lang="en-US" altLang="en-GB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b="1"/>
              <a:t>Lysosome-like object detection:</a:t>
            </a:r>
            <a:endParaRPr lang="en-US" altLang="en-GB" sz="2400" b="1"/>
          </a:p>
          <a:p>
            <a:endParaRPr lang="en-US" altLang="en-GB" sz="2400" b="1"/>
          </a:p>
          <a:p>
            <a:pPr indent="457200"/>
            <a:r>
              <a:rPr lang="en-US" altLang="en-GB" sz="2400" b="1"/>
              <a:t>-3D blob detection or Laplacian of Gaussian filtering.</a:t>
            </a:r>
            <a:endParaRPr lang="en-US" altLang="en-GB" sz="2400" b="1"/>
          </a:p>
          <a:p>
            <a:endParaRPr lang="en-US" altLang="en-GB" sz="2400" b="1"/>
          </a:p>
          <a:p>
            <a:pPr indent="457200"/>
            <a:r>
              <a:rPr lang="en-US" altLang="en-GB" sz="2400" b="1"/>
              <a:t>-Size filtering: Retain compact, spheroid structures.</a:t>
            </a:r>
            <a:endParaRPr lang="en-US" altLang="en-GB" sz="2400" b="1"/>
          </a:p>
          <a:p>
            <a:endParaRPr lang="en-US" altLang="en-GB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b="1"/>
              <a:t>Tools:</a:t>
            </a:r>
            <a:endParaRPr lang="en-US" altLang="en-GB" sz="2400" b="1"/>
          </a:p>
          <a:p>
            <a:pPr indent="457200"/>
            <a:r>
              <a:rPr lang="en-US" altLang="en-GB" sz="2400" b="1"/>
              <a:t>-napari, scikit-image, Cellpose, Ilastik, 3D Slicer.</a:t>
            </a:r>
            <a:endParaRPr lang="en-GB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SPATIAL QUANTIFICATION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 altLang="en-GB" sz="2400" b="1"/>
              <a:t>Compute:</a:t>
            </a:r>
            <a:endParaRPr lang="en-US" altLang="en-GB" sz="2400" b="1"/>
          </a:p>
          <a:p>
            <a:endParaRPr lang="en-US" altLang="en-GB" sz="2400" b="1"/>
          </a:p>
          <a:p>
            <a:pPr lvl="1"/>
            <a:r>
              <a:rPr lang="en-US" altLang="en-GB" sz="2100" b="1"/>
              <a:t>Volume of membranes and lysosome-like objects.</a:t>
            </a:r>
            <a:endParaRPr lang="en-US" altLang="en-GB" sz="2100" b="1"/>
          </a:p>
          <a:p>
            <a:endParaRPr lang="en-US" altLang="en-GB" sz="2400" b="1"/>
          </a:p>
          <a:p>
            <a:pPr lvl="1"/>
            <a:r>
              <a:rPr lang="en-US" altLang="en-GB" sz="2100" b="1"/>
              <a:t>Intersection mask: lysosome voxels overlapping with membranes.</a:t>
            </a:r>
            <a:endParaRPr lang="en-US" altLang="en-GB" sz="2100" b="1"/>
          </a:p>
          <a:p>
            <a:pPr marL="457200" lvl="1" indent="0">
              <a:buNone/>
            </a:pPr>
            <a:endParaRPr lang="en-US" altLang="en-GB" sz="2100" b="1"/>
          </a:p>
          <a:p>
            <a:pPr lvl="1"/>
            <a:r>
              <a:rPr lang="en-US" altLang="en-GB" sz="2100" b="1"/>
              <a:t>% overlap = (intersecting lysosome volume / total membrane volume) </a:t>
            </a:r>
            <a:r>
              <a:rPr lang="en-US" altLang="en-US" sz="2100" b="1"/>
              <a:t>×</a:t>
            </a:r>
            <a:r>
              <a:rPr lang="en-US" altLang="en-GB" sz="2100" b="1"/>
              <a:t> 100.</a:t>
            </a:r>
            <a:endParaRPr lang="en-US" altLang="en-GB" sz="2100" b="1"/>
          </a:p>
          <a:p>
            <a:endParaRPr lang="en-US" altLang="en-GB" sz="2400" b="1"/>
          </a:p>
          <a:p>
            <a:pPr lvl="1"/>
            <a:r>
              <a:rPr lang="en-US" altLang="en-GB" sz="2100" b="1"/>
              <a:t>Measure distance of lysosomes from membrane center or boundaries.</a:t>
            </a:r>
            <a:endParaRPr lang="en-US" altLang="en-GB" sz="2100" b="1"/>
          </a:p>
          <a:p>
            <a:endParaRPr lang="en-US" altLang="en-GB" sz="2400" b="1"/>
          </a:p>
          <a:p>
            <a:pPr lvl="1"/>
            <a:r>
              <a:rPr lang="en-US" altLang="en-GB" sz="2100" b="1"/>
              <a:t>Count lysosomes per cell region.</a:t>
            </a:r>
            <a:endParaRPr lang="en-US" altLang="en-GB" sz="21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STATISTICAL ANALYSIS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3800" b="1"/>
              <a:t>Each sample:</a:t>
            </a:r>
            <a:endParaRPr lang="en-US" altLang="en-GB" sz="3800" b="1"/>
          </a:p>
          <a:p>
            <a:pPr lvl="1"/>
            <a:r>
              <a:rPr lang="en-US" altLang="en-GB" sz="3000" b="1"/>
              <a:t>Total membrane volume (</a:t>
            </a:r>
            <a:r>
              <a:rPr lang="en-US" altLang="en-US" sz="3000" b="1"/>
              <a:t>µ</a:t>
            </a:r>
            <a:r>
              <a:rPr lang="en-US" altLang="en-GB" sz="3000" b="1"/>
              <a:t>m</a:t>
            </a:r>
            <a:r>
              <a:rPr lang="en-US" altLang="en-US" sz="3000" b="1"/>
              <a:t>³</a:t>
            </a:r>
            <a:r>
              <a:rPr lang="en-US" altLang="en-GB" sz="3000" b="1"/>
              <a:t>)</a:t>
            </a:r>
            <a:endParaRPr lang="en-US" altLang="en-GB" sz="3000" b="1"/>
          </a:p>
          <a:p>
            <a:pPr lvl="1"/>
            <a:r>
              <a:rPr lang="en-US" altLang="en-GB" sz="3000" b="1"/>
              <a:t>Total lysosome volume</a:t>
            </a:r>
            <a:endParaRPr lang="en-US" altLang="en-GB" sz="3000" b="1"/>
          </a:p>
          <a:p>
            <a:pPr lvl="1"/>
            <a:r>
              <a:rPr lang="en-US" altLang="en-GB" sz="3000" b="1"/>
              <a:t>Overlapping volume</a:t>
            </a:r>
            <a:endParaRPr lang="en-US" altLang="en-GB" sz="3000" b="1"/>
          </a:p>
          <a:p>
            <a:pPr lvl="1"/>
            <a:r>
              <a:rPr lang="en-US" altLang="en-GB" sz="3000" b="1"/>
              <a:t>Number of lysosomes</a:t>
            </a:r>
            <a:endParaRPr lang="en-US" altLang="en-GB" sz="3000" b="1"/>
          </a:p>
          <a:p>
            <a:pPr lvl="1"/>
            <a:r>
              <a:rPr lang="en-US" altLang="en-GB" sz="3000" b="1"/>
              <a:t>Lysosome size distribution (boxplot or histogram)</a:t>
            </a:r>
            <a:endParaRPr lang="en-US" altLang="en-GB" sz="3000" b="1"/>
          </a:p>
          <a:p>
            <a:pPr lvl="1"/>
            <a:r>
              <a:rPr lang="en-US" altLang="en-GB" sz="3000" b="1"/>
              <a:t>Boxplot: Volume distribution</a:t>
            </a:r>
            <a:endParaRPr lang="en-US" altLang="en-GB" sz="3000" b="1"/>
          </a:p>
          <a:p>
            <a:pPr lvl="1"/>
            <a:r>
              <a:rPr lang="en-US" altLang="en-GB" sz="3000" b="1"/>
              <a:t>Other metrics: shape, eccentricity, count</a:t>
            </a:r>
            <a:endParaRPr lang="en-US" altLang="en-GB" sz="3000" b="1"/>
          </a:p>
          <a:p>
            <a:pPr lvl="1"/>
            <a:r>
              <a:rPr lang="en-US" altLang="en-GB" sz="3000" b="1"/>
              <a:t>Membrane coverage trends</a:t>
            </a:r>
            <a:endParaRPr lang="en-US" altLang="en-GB" sz="3000" b="1"/>
          </a:p>
          <a:p>
            <a:pPr lvl="1"/>
            <a:endParaRPr lang="en-US" altLang="en-GB" sz="3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reen 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00206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2735</Words>
  <Application>WPS Presentation</Application>
  <PresentationFormat>Panorámica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Wingdings</vt:lpstr>
      <vt:lpstr>Microsoft YaHei</vt:lpstr>
      <vt:lpstr>Arial Unicode MS</vt:lpstr>
      <vt:lpstr>Calibri</vt:lpstr>
      <vt:lpstr>1_Green Color</vt:lpstr>
      <vt:lpstr>PowerPoint 演示文稿</vt:lpstr>
      <vt:lpstr> INTRODUCCION</vt:lpstr>
      <vt:lpstr>Research STAGES</vt:lpstr>
      <vt:lpstr>Dataset Description</vt:lpstr>
      <vt:lpstr>Workflow Diagram</vt:lpstr>
      <vt:lpstr>IMAGE PREPARATION</vt:lpstr>
      <vt:lpstr>SEGMENTATION </vt:lpstr>
      <vt:lpstr>SPATIAL QUANTIFICATION</vt:lpstr>
      <vt:lpstr>STATISTICAL ANALYSIS</vt:lpstr>
      <vt:lpstr>TOOLS</vt:lpstr>
      <vt:lpstr>PowerPoint 演示文稿</vt:lpstr>
      <vt:lpstr>SEGMENTATION IMAGE BF</vt:lpstr>
      <vt:lpstr>EXAMPLE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Nahuel-Hernan Ramos</dc:creator>
  <cp:lastModifiedBy>nahue</cp:lastModifiedBy>
  <cp:revision>581</cp:revision>
  <dcterms:created xsi:type="dcterms:W3CDTF">2024-11-18T13:41:00Z</dcterms:created>
  <dcterms:modified xsi:type="dcterms:W3CDTF">2025-08-10T09:24:27Z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EDE44265E55041AE8DA8F08BC97D3C67_13</vt:lpwstr>
  </property>
  <property fmtid="{D5CDD505-2E9C-101B-9397-08002B2CF9AE}" pid="3" name="KSOProductBuildVer">
    <vt:lpwstr>2057-12.2.0.21931</vt:lpwstr>
  </property>
</Properties>
</file>