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3" r:id="rId3"/>
    <p:sldId id="502" r:id="rId5"/>
    <p:sldId id="519" r:id="rId6"/>
    <p:sldId id="522" r:id="rId7"/>
    <p:sldId id="524" r:id="rId8"/>
    <p:sldId id="513" r:id="rId9"/>
    <p:sldId id="516" r:id="rId10"/>
    <p:sldId id="475" r:id="rId11"/>
    <p:sldId id="528" r:id="rId12"/>
    <p:sldId id="527" r:id="rId13"/>
    <p:sldId id="3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51" d="100"/>
          <a:sy n="151" d="100"/>
        </p:scale>
        <p:origin x="62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E351CED-465B-40B5-ADCE-957C918F227B}"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A33CB2A-1702-4C1D-9CC4-8D472D39F19E}"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E351CED-465B-40B5-ADCE-957C918F227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E351CED-465B-40B5-ADCE-957C918F227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E351CED-465B-40B5-ADCE-957C918F227B}"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A33CB2A-1702-4C1D-9CC4-8D472D39F1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34695" y="1720850"/>
            <a:ext cx="10338435" cy="2900680"/>
          </a:xfrm>
        </p:spPr>
        <p:txBody>
          <a:bodyPr lIns="91440" tIns="45720" rIns="91440" bIns="45720" anchor="t">
            <a:noAutofit/>
          </a:bodyPr>
          <a:lstStyle/>
          <a:p>
            <a:pPr marL="0" indent="0" algn="ctr">
              <a:buNone/>
            </a:pPr>
            <a:r>
              <a:rPr lang="en-US" altLang="en-GB" sz="4300" b="1" i="1" dirty="0">
                <a:solidFill>
                  <a:srgbClr val="C00000"/>
                </a:solidFill>
                <a:effectLst>
                  <a:outerShdw blurRad="38100" dist="38100" dir="2700000" algn="tl">
                    <a:srgbClr val="000000">
                      <a:alpha val="43137"/>
                    </a:srgbClr>
                  </a:outerShdw>
                </a:effectLst>
              </a:rPr>
              <a:t>3D Image Segmentation and Quantification of Lysosomes</a:t>
            </a:r>
            <a:endParaRPr lang="en-US" altLang="en-GB" sz="4300" b="1" i="1" dirty="0">
              <a:solidFill>
                <a:srgbClr val="C00000"/>
              </a:solidFill>
              <a:effectLst>
                <a:outerShdw blurRad="38100" dist="38100" dir="2700000" algn="tl">
                  <a:srgbClr val="000000">
                    <a:alpha val="43137"/>
                  </a:srgbClr>
                </a:outerShdw>
              </a:effectLst>
            </a:endParaRPr>
          </a:p>
          <a:p>
            <a:pPr marL="0" indent="0" algn="ctr">
              <a:buNone/>
            </a:pPr>
            <a:r>
              <a:rPr lang="en-US" altLang="en-GB" sz="4300" b="1" i="1" dirty="0">
                <a:solidFill>
                  <a:srgbClr val="C00000"/>
                </a:solidFill>
                <a:effectLst>
                  <a:outerShdw blurRad="38100" dist="38100" dir="2700000" algn="tl">
                    <a:srgbClr val="000000">
                      <a:alpha val="43137"/>
                    </a:srgbClr>
                  </a:outerShdw>
                </a:effectLst>
              </a:rPr>
              <a:t>2nd meeting 15/09/2025</a:t>
            </a:r>
            <a:endParaRPr lang="en-US" altLang="en-GB" sz="4300" b="1" i="1" dirty="0">
              <a:solidFill>
                <a:srgbClr val="C00000"/>
              </a:solidFill>
              <a:effectLst>
                <a:outerShdw blurRad="38100" dist="38100" dir="2700000" algn="tl">
                  <a:srgbClr val="000000">
                    <a:alpha val="43137"/>
                  </a:srgbClr>
                </a:outerShdw>
              </a:effectLst>
            </a:endParaRPr>
          </a:p>
          <a:p>
            <a:pPr marL="0" indent="0" algn="ctr">
              <a:buNone/>
            </a:pPr>
            <a:endParaRPr lang="en-US" altLang="en-GB" sz="4300" b="1" i="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91440" tIns="45720" rIns="91440" bIns="45720" anchor="ctr" anchorCtr="0"/>
          <a:lstStyle/>
          <a:p>
            <a:r>
              <a:rPr lang="en-US" altLang="en-GB" b="1" dirty="0">
                <a:solidFill>
                  <a:srgbClr val="FF0000"/>
                </a:solidFill>
                <a:cs typeface="Arial" panose="020B0604020202020204"/>
              </a:rPr>
              <a:t>NEXT STAGES</a:t>
            </a:r>
            <a:endParaRPr lang="en-US" altLang="en-GB" b="1" dirty="0">
              <a:solidFill>
                <a:srgbClr val="FF0000"/>
              </a:solidFill>
              <a:cs typeface="Arial" panose="020B0604020202020204"/>
            </a:endParaRPr>
          </a:p>
        </p:txBody>
      </p:sp>
      <p:sp>
        <p:nvSpPr>
          <p:cNvPr id="3" name="Text Box 2"/>
          <p:cNvSpPr txBox="1"/>
          <p:nvPr/>
        </p:nvSpPr>
        <p:spPr>
          <a:xfrm>
            <a:off x="3462020" y="1811020"/>
            <a:ext cx="4064000" cy="368300"/>
          </a:xfrm>
          <a:prstGeom prst="rect">
            <a:avLst/>
          </a:prstGeom>
          <a:noFill/>
        </p:spPr>
        <p:txBody>
          <a:bodyPr wrap="square" rtlCol="0">
            <a:spAutoFit/>
          </a:bodyPr>
          <a:p>
            <a:endParaRPr lang="en-GB" altLang="en-US"/>
          </a:p>
        </p:txBody>
      </p:sp>
      <p:sp>
        <p:nvSpPr>
          <p:cNvPr id="6" name="Content Placeholder 5"/>
          <p:cNvSpPr/>
          <p:nvPr>
            <p:ph idx="1"/>
          </p:nvPr>
        </p:nvSpPr>
        <p:spPr/>
        <p:txBody>
          <a:bodyPr/>
          <a:p>
            <a:pPr>
              <a:buFont typeface="Wingdings" panose="05000000000000000000" charset="0"/>
              <a:buChar char="ü"/>
            </a:pPr>
            <a:r>
              <a:rPr lang="en-US" altLang="en-GB" sz="4400" b="1"/>
              <a:t>Continue improving cell segmentation.</a:t>
            </a:r>
            <a:endParaRPr lang="en-US" altLang="en-GB" sz="4400" b="1"/>
          </a:p>
          <a:p>
            <a:pPr>
              <a:buFont typeface="Wingdings" panose="05000000000000000000" charset="0"/>
              <a:buChar char="ü"/>
            </a:pPr>
            <a:r>
              <a:rPr lang="en-US" altLang="en-GB" sz="4400" b="1"/>
              <a:t>Continue improving the signal fit to determine the real dimensions of cell bodies, cell axes, and lysosomes.</a:t>
            </a:r>
            <a:endParaRPr lang="en-US" altLang="en-GB" sz="4400" b="1"/>
          </a:p>
          <a:p>
            <a:pPr>
              <a:buFont typeface="Wingdings" panose="05000000000000000000" charset="0"/>
              <a:buChar char="ü"/>
            </a:pPr>
            <a:r>
              <a:rPr lang="en-US" altLang="en-GB" sz="4400" b="1"/>
              <a:t> Converting pixel measurements to nanometers.</a:t>
            </a:r>
            <a:endParaRPr lang="en-US" altLang="en-GB" sz="4400" b="1"/>
          </a:p>
          <a:p>
            <a:pPr marL="0" indent="0">
              <a:buFont typeface="Wingdings" panose="05000000000000000000" charset="0"/>
              <a:buNone/>
            </a:pPr>
            <a:endParaRPr lang="en-US" altLang="en-GB" sz="4800" b="1"/>
          </a:p>
          <a:p>
            <a:pPr marL="0" indent="0">
              <a:buNone/>
            </a:pPr>
            <a:endParaRPr lang="en-US" altLang="en-GB" sz="4800"/>
          </a:p>
          <a:p>
            <a:pPr marL="0" indent="0">
              <a:buNone/>
            </a:pPr>
            <a:endParaRPr lang="en-US" altLang="en-GB" sz="4800"/>
          </a:p>
          <a:p>
            <a:endParaRPr lang="en-US" altLang="en-GB" sz="4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50615" y="2660015"/>
            <a:ext cx="5040630" cy="768985"/>
          </a:xfrm>
        </p:spPr>
        <p:txBody>
          <a:bodyPr lIns="91440" tIns="45720" rIns="91440" bIns="45720" anchor="ctr" anchorCtr="0">
            <a:noAutofit/>
          </a:bodyPr>
          <a:lstStyle/>
          <a:p>
            <a:pPr algn="ctr"/>
            <a:r>
              <a:rPr lang="es-ES" altLang="en-US" sz="8000" i="1" dirty="0">
                <a:solidFill>
                  <a:srgbClr val="FF0000"/>
                </a:solidFill>
                <a:sym typeface="+mn-ea"/>
              </a:rPr>
              <a:t>Questions? </a:t>
            </a:r>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91440" tIns="45720" rIns="91440" bIns="45720" anchor="ctr" anchorCtr="0"/>
          <a:lstStyle/>
          <a:p>
            <a:r>
              <a:rPr lang="en-US" altLang="en-GB" b="1" dirty="0">
                <a:solidFill>
                  <a:srgbClr val="FF0000"/>
                </a:solidFill>
                <a:effectLst>
                  <a:outerShdw blurRad="38100" dist="38100" dir="2700000" algn="tl">
                    <a:srgbClr val="000000">
                      <a:alpha val="43137"/>
                    </a:srgbClr>
                  </a:outerShdw>
                </a:effectLst>
                <a:cs typeface="Arial" panose="020B0604020202020204"/>
                <a:sym typeface="+mn-ea"/>
              </a:rPr>
              <a:t>OUTPUT</a:t>
            </a:r>
            <a:endParaRPr lang="en-US" altLang="en-GB" b="1" dirty="0">
              <a:solidFill>
                <a:srgbClr val="FF0000"/>
              </a:solidFill>
              <a:effectLst>
                <a:outerShdw blurRad="38100" dist="38100" dir="2700000" algn="tl">
                  <a:srgbClr val="000000">
                    <a:alpha val="43137"/>
                  </a:srgbClr>
                </a:outerShdw>
              </a:effectLst>
              <a:cs typeface="Arial" panose="020B0604020202020204"/>
              <a:sym typeface="+mn-ea"/>
            </a:endParaRPr>
          </a:p>
        </p:txBody>
      </p:sp>
      <p:sp>
        <p:nvSpPr>
          <p:cNvPr id="4" name="Content Placeholder 3"/>
          <p:cNvSpPr/>
          <p:nvPr>
            <p:ph idx="1"/>
          </p:nvPr>
        </p:nvSpPr>
        <p:spPr/>
        <p:txBody>
          <a:bodyPr/>
          <a:p>
            <a:pPr>
              <a:buFont typeface="Wingdings" panose="05000000000000000000" charset="0"/>
              <a:buChar char="ü"/>
            </a:pPr>
            <a:r>
              <a:rPr lang="en-US" altLang="en-GB" sz="5400" b="1">
                <a:sym typeface="+mn-ea"/>
              </a:rPr>
              <a:t>Metrics-lysosomes</a:t>
            </a:r>
            <a:endParaRPr lang="en-US" altLang="en-GB" sz="5400" b="1">
              <a:sym typeface="+mn-ea"/>
            </a:endParaRPr>
          </a:p>
          <a:p>
            <a:pPr>
              <a:buFont typeface="Wingdings" panose="05000000000000000000" charset="0"/>
              <a:buChar char="ü"/>
            </a:pPr>
            <a:r>
              <a:rPr lang="en-US" altLang="en-GB" sz="5400" b="1">
                <a:sym typeface="+mn-ea"/>
              </a:rPr>
              <a:t>Segmentation</a:t>
            </a:r>
            <a:endParaRPr lang="en-US" altLang="en-GB" sz="5400" b="1">
              <a:sym typeface="+mn-ea"/>
            </a:endParaRPr>
          </a:p>
          <a:p>
            <a:pPr>
              <a:buFont typeface="Wingdings" panose="05000000000000000000" charset="0"/>
              <a:buChar char="ü"/>
            </a:pPr>
            <a:r>
              <a:rPr lang="en-US" altLang="en-GB" sz="5400" b="1">
                <a:sym typeface="+mn-ea"/>
              </a:rPr>
              <a:t>DATASETS</a:t>
            </a:r>
            <a:endParaRPr lang="en-US" altLang="en-GB" sz="5400" b="1">
              <a:sym typeface="+mn-ea"/>
            </a:endParaRPr>
          </a:p>
          <a:p>
            <a:pPr lvl="1">
              <a:buFont typeface="Wingdings" panose="05000000000000000000" charset="0"/>
              <a:buChar char="ü"/>
            </a:pPr>
            <a:r>
              <a:rPr lang="en-US" altLang="en-GB" sz="4400" b="1"/>
              <a:t>Size</a:t>
            </a:r>
            <a:endParaRPr lang="en-US" altLang="en-GB" sz="4400" b="1"/>
          </a:p>
          <a:p>
            <a:pPr lvl="1">
              <a:buFont typeface="Wingdings" panose="05000000000000000000" charset="0"/>
              <a:buChar char="ü"/>
            </a:pPr>
            <a:r>
              <a:rPr lang="en-US" altLang="en-GB" sz="4400" b="1"/>
              <a:t>Number of lysosomes.</a:t>
            </a:r>
            <a:endParaRPr lang="en-US" altLang="en-GB" sz="4400" b="1"/>
          </a:p>
          <a:p>
            <a:pPr lvl="1">
              <a:buFont typeface="Wingdings" panose="05000000000000000000" charset="0"/>
              <a:buChar char="ü"/>
            </a:pPr>
            <a:r>
              <a:rPr lang="en-US" altLang="en-GB" sz="4400" b="1"/>
              <a:t>Localization of lysosomes in the cell.</a:t>
            </a:r>
            <a:r>
              <a:rPr lang="en-US" altLang="en-GB" sz="5775" b="1"/>
              <a:t> </a:t>
            </a:r>
            <a:endParaRPr lang="en-US" altLang="en-GB" sz="5775" b="1"/>
          </a:p>
          <a:p>
            <a:pPr marL="0" indent="0">
              <a:buFont typeface="Wingdings" panose="05000000000000000000" charset="0"/>
              <a:buNone/>
            </a:pPr>
            <a:endParaRPr lang="en-US" altLang="en-GB" sz="4800" b="1"/>
          </a:p>
          <a:p>
            <a:pPr marL="0" indent="0">
              <a:buNone/>
            </a:pPr>
            <a:endParaRPr lang="en-US" altLang="en-GB" sz="4800"/>
          </a:p>
          <a:p>
            <a:pPr marL="0" indent="0">
              <a:buNone/>
            </a:pPr>
            <a:endParaRPr lang="en-US" altLang="en-GB" sz="4800"/>
          </a:p>
          <a:p>
            <a:endParaRPr lang="en-US" altLang="en-GB"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solidFill>
                  <a:srgbClr val="FF0000"/>
                </a:solidFill>
                <a:effectLst>
                  <a:outerShdw blurRad="38100" dist="38100" dir="2700000" algn="tl">
                    <a:srgbClr val="000000">
                      <a:alpha val="43137"/>
                    </a:srgbClr>
                  </a:outerShdw>
                </a:effectLst>
              </a:rPr>
              <a:t>How does the code calculate the radius, diameter and volume?</a:t>
            </a:r>
            <a:endParaRPr lang="en-US" altLang="en-GB"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r>
              <a:rPr lang="en-US" altLang="en-GB" sz="2800" b="1" i="1"/>
              <a:t>Method Blob log</a:t>
            </a:r>
            <a:endParaRPr lang="en-US" altLang="en-GB" sz="2800" b="1" i="1"/>
          </a:p>
          <a:p>
            <a:pPr marL="0" indent="0">
              <a:buNone/>
            </a:pPr>
            <a:r>
              <a:rPr lang="en-US" altLang="en-GB" sz="2800"/>
              <a:t>Blobs are found using the Laplacian of Gaussian (LoG) method .For each blob found, the method returns its coordinates and the standard deviation of the Gaussian kernel that detected the blob.Searches for roughly bright, roughly spherical spots across scales.</a:t>
            </a:r>
            <a:endParaRPr lang="en-US" altLang="en-GB" sz="2800"/>
          </a:p>
          <a:p>
            <a:r>
              <a:rPr lang="en-US" altLang="en-GB" sz="2800" b="1" i="1"/>
              <a:t>Laplacian of Gaussian (LoG)</a:t>
            </a:r>
            <a:endParaRPr lang="en-US" altLang="en-GB" sz="2800" b="1" i="1"/>
          </a:p>
          <a:p>
            <a:pPr marL="0" indent="0">
              <a:buNone/>
            </a:pPr>
            <a:r>
              <a:rPr lang="en-US" altLang="en-GB" sz="2800"/>
              <a:t>It computes the Laplacian of Gaussian images with successively increasing standard deviation and stacks them up in a cube. Blobs are local maximas in this cube. </a:t>
            </a:r>
            <a:endParaRPr lang="en-US" altLang="en-GB" sz="2800"/>
          </a:p>
          <a:p>
            <a:r>
              <a:rPr lang="en-US" altLang="en-GB" sz="2800"/>
              <a:t>For a 3D image </a:t>
            </a:r>
            <a:r>
              <a:rPr lang="en-US" altLang="en-US" sz="2800"/>
              <a:t>→</a:t>
            </a:r>
            <a:r>
              <a:rPr lang="en-US" altLang="en-GB" sz="2800"/>
              <a:t> blobs.shape = (N, 4) with columns (z, y, x, sigma).</a:t>
            </a:r>
            <a:endParaRPr lang="en-US" altLang="en-GB"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solidFill>
                  <a:srgbClr val="FF0000"/>
                </a:solidFill>
                <a:effectLst>
                  <a:outerShdw blurRad="38100" dist="38100" dir="2700000" algn="tl">
                    <a:srgbClr val="000000">
                      <a:alpha val="43137"/>
                    </a:srgbClr>
                  </a:outerShdw>
                </a:effectLst>
              </a:rPr>
              <a:t>How does the code calculate the radius, diameter and volume?</a:t>
            </a:r>
            <a:endParaRPr lang="en-US" altLang="en-GB"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1010" y="913130"/>
            <a:ext cx="10972800" cy="3801110"/>
          </a:xfrm>
        </p:spPr>
        <p:txBody>
          <a:bodyPr/>
          <a:p>
            <a:r>
              <a:rPr lang="en-US" altLang="en-GB" sz="2400"/>
              <a:t>Only if any blobs found, convert scale to an approximate radius.</a:t>
            </a:r>
            <a:endParaRPr lang="en-US" altLang="en-GB" sz="2400"/>
          </a:p>
          <a:p>
            <a:r>
              <a:rPr lang="en-US" altLang="en-GB" sz="2400"/>
              <a:t>For a 3D image </a:t>
            </a:r>
            <a:r>
              <a:rPr lang="en-US" altLang="en-US" sz="2400"/>
              <a:t>→</a:t>
            </a:r>
            <a:r>
              <a:rPr lang="en-US" altLang="en-GB" sz="2400"/>
              <a:t> blobs.shape = (N, 4) with columns (z, y, x, sigma).</a:t>
            </a:r>
            <a:endParaRPr lang="en-US" altLang="en-GB" sz="2400"/>
          </a:p>
          <a:p>
            <a:r>
              <a:rPr lang="en-US" altLang="en-GB" sz="2400">
                <a:sym typeface="+mn-ea"/>
              </a:rPr>
              <a:t>σ (sigma) in the Gaussian kernel controls the amount of smoothing before applying the Laplacian operator.</a:t>
            </a:r>
            <a:endParaRPr lang="en-US" altLang="en-GB" sz="2400"/>
          </a:p>
          <a:p>
            <a:pPr marL="0" indent="0">
              <a:buNone/>
            </a:pPr>
            <a:endParaRPr lang="en-US" altLang="en-GB" sz="2400"/>
          </a:p>
          <a:p>
            <a:r>
              <a:rPr lang="en-US" altLang="en-GB" sz="2400">
                <a:sym typeface="+mn-ea"/>
              </a:rPr>
              <a:t>A blob of radius r will be detected best when σ ≈ r / √d, where d = dimension (2 for 2D, 3 for 3D).</a:t>
            </a:r>
            <a:endParaRPr lang="en-US" altLang="en-GB" sz="2400"/>
          </a:p>
          <a:p>
            <a:pPr lvl="1"/>
            <a:r>
              <a:rPr lang="en-US" altLang="en-GB" sz="2400">
                <a:sym typeface="+mn-ea"/>
              </a:rPr>
              <a:t>In 3D, radius ≈ √3 </a:t>
            </a:r>
            <a:r>
              <a:rPr lang="en-US" altLang="en-US" sz="2400">
                <a:sym typeface="+mn-ea"/>
              </a:rPr>
              <a:t>×</a:t>
            </a:r>
            <a:r>
              <a:rPr lang="en-US" altLang="en-GB" sz="2400">
                <a:sym typeface="+mn-ea"/>
              </a:rPr>
              <a:t> σ</a:t>
            </a:r>
            <a:endParaRPr lang="en-US" altLang="en-GB" sz="2400"/>
          </a:p>
          <a:p>
            <a:pPr lvl="1"/>
            <a:r>
              <a:rPr lang="en-US" altLang="en-GB" sz="2400">
                <a:sym typeface="+mn-ea"/>
              </a:rPr>
              <a:t>It get an estimate of the blob radius in voxels.</a:t>
            </a:r>
            <a:endParaRPr lang="en-US" altLang="en-GB" sz="2400"/>
          </a:p>
          <a:p>
            <a:endParaRPr lang="en-US" altLang="en-GB" sz="2800"/>
          </a:p>
          <a:p>
            <a:endParaRPr lang="en-US" altLang="en-GB" sz="2800"/>
          </a:p>
          <a:p>
            <a:endParaRPr lang="en-US" altLang="en-GB" sz="2800"/>
          </a:p>
        </p:txBody>
      </p:sp>
      <p:pic>
        <p:nvPicPr>
          <p:cNvPr id="8" name="Picture 7"/>
          <p:cNvPicPr>
            <a:picLocks noChangeAspect="1"/>
          </p:cNvPicPr>
          <p:nvPr/>
        </p:nvPicPr>
        <p:blipFill>
          <a:blip r:embed="rId1"/>
          <a:stretch>
            <a:fillRect/>
          </a:stretch>
        </p:blipFill>
        <p:spPr>
          <a:xfrm>
            <a:off x="4004310" y="2626995"/>
            <a:ext cx="3213735" cy="374015"/>
          </a:xfrm>
          <a:prstGeom prst="rect">
            <a:avLst/>
          </a:prstGeom>
          <a:ln w="19050">
            <a:solidFill>
              <a:schemeClr val="accent1"/>
            </a:solidFill>
          </a:ln>
        </p:spPr>
      </p:pic>
      <p:pic>
        <p:nvPicPr>
          <p:cNvPr id="9" name="Picture 8"/>
          <p:cNvPicPr>
            <a:picLocks noChangeAspect="1"/>
          </p:cNvPicPr>
          <p:nvPr/>
        </p:nvPicPr>
        <p:blipFill>
          <a:blip r:embed="rId2"/>
          <a:stretch>
            <a:fillRect/>
          </a:stretch>
        </p:blipFill>
        <p:spPr>
          <a:xfrm>
            <a:off x="2078990" y="4714240"/>
            <a:ext cx="8627745" cy="423545"/>
          </a:xfrm>
          <a:prstGeom prst="rect">
            <a:avLst/>
          </a:prstGeom>
          <a:ln w="12700">
            <a:solidFill>
              <a:srgbClr val="FF0000"/>
            </a:solidFill>
          </a:ln>
        </p:spPr>
      </p:pic>
      <p:pic>
        <p:nvPicPr>
          <p:cNvPr id="11" name="Picture 10"/>
          <p:cNvPicPr>
            <a:picLocks noChangeAspect="1"/>
          </p:cNvPicPr>
          <p:nvPr/>
        </p:nvPicPr>
        <p:blipFill>
          <a:blip r:embed="rId3"/>
          <a:stretch>
            <a:fillRect/>
          </a:stretch>
        </p:blipFill>
        <p:spPr>
          <a:xfrm>
            <a:off x="2074545" y="5278120"/>
            <a:ext cx="8632190" cy="581025"/>
          </a:xfrm>
          <a:prstGeom prst="rect">
            <a:avLst/>
          </a:prstGeom>
          <a:ln w="19050">
            <a:solidFill>
              <a:srgbClr val="002060"/>
            </a:solidFill>
          </a:ln>
        </p:spPr>
      </p:pic>
      <p:pic>
        <p:nvPicPr>
          <p:cNvPr id="12" name="Picture 11"/>
          <p:cNvPicPr>
            <a:picLocks noChangeAspect="1"/>
          </p:cNvPicPr>
          <p:nvPr/>
        </p:nvPicPr>
        <p:blipFill>
          <a:blip r:embed="rId4"/>
          <a:stretch>
            <a:fillRect/>
          </a:stretch>
        </p:blipFill>
        <p:spPr>
          <a:xfrm>
            <a:off x="2160905" y="6044565"/>
            <a:ext cx="8459470" cy="688340"/>
          </a:xfrm>
          <a:prstGeom prst="rect">
            <a:avLst/>
          </a:prstGeom>
          <a:ln w="19050">
            <a:solidFill>
              <a:srgbClr val="FFC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91440" tIns="45720" rIns="91440" bIns="45720" anchor="ctr" anchorCtr="0"/>
          <a:lstStyle/>
          <a:p>
            <a:r>
              <a:rPr lang="en-US" altLang="en-GB" b="1" dirty="0">
                <a:solidFill>
                  <a:srgbClr val="FF0000"/>
                </a:solidFill>
                <a:cs typeface="Arial" panose="020B0604020202020204"/>
              </a:rPr>
              <a:t>Segmentation of cells</a:t>
            </a:r>
            <a:endParaRPr lang="en-US" altLang="en-GB" b="1" dirty="0">
              <a:solidFill>
                <a:srgbClr val="FF0000"/>
              </a:solidFill>
              <a:cs typeface="Arial" panose="020B0604020202020204"/>
            </a:endParaRPr>
          </a:p>
        </p:txBody>
      </p:sp>
      <p:sp>
        <p:nvSpPr>
          <p:cNvPr id="3" name="Content Placeholder 2"/>
          <p:cNvSpPr>
            <a:spLocks noGrp="1"/>
          </p:cNvSpPr>
          <p:nvPr>
            <p:ph idx="1"/>
          </p:nvPr>
        </p:nvSpPr>
        <p:spPr>
          <a:xfrm>
            <a:off x="609600" y="952500"/>
            <a:ext cx="10972800" cy="4953000"/>
          </a:xfrm>
        </p:spPr>
        <p:txBody>
          <a:bodyPr/>
          <a:p>
            <a:r>
              <a:rPr lang="en-US" altLang="en-GB" sz="2000" b="1">
                <a:solidFill>
                  <a:srgbClr val="002060"/>
                </a:solidFill>
                <a:effectLst>
                  <a:outerShdw blurRad="38100" dist="38100" dir="2700000" algn="tl">
                    <a:srgbClr val="000000">
                      <a:alpha val="43137"/>
                    </a:srgbClr>
                  </a:outerShdw>
                </a:effectLst>
              </a:rPr>
              <a:t>Meijering filter</a:t>
            </a:r>
            <a:endParaRPr lang="en-US" altLang="en-GB" sz="2000" b="1">
              <a:solidFill>
                <a:srgbClr val="002060"/>
              </a:solidFill>
              <a:effectLst>
                <a:outerShdw blurRad="38100" dist="38100" dir="2700000" algn="tl">
                  <a:srgbClr val="000000">
                    <a:alpha val="43137"/>
                  </a:srgbClr>
                </a:outerShdw>
              </a:effectLst>
            </a:endParaRPr>
          </a:p>
          <a:p>
            <a:pPr lvl="1"/>
            <a:r>
              <a:rPr lang="en-US" altLang="en-GB" sz="2000"/>
              <a:t>This filter can be used to detect continuous ridges, e.g. neurons, neurites, wrinkles, rivers. It can be used to calculate the fraction of the whole image containing such objects.</a:t>
            </a:r>
            <a:endParaRPr lang="en-US" altLang="en-GB" sz="2000"/>
          </a:p>
          <a:p>
            <a:pPr lvl="1"/>
            <a:r>
              <a:rPr lang="en-US" altLang="en-GB" sz="2000"/>
              <a:t>Calculates the eigenvalues of the Hessian to compute the similarity of an image region to neurons.</a:t>
            </a:r>
            <a:endParaRPr lang="en-US" altLang="en-GB" sz="2000"/>
          </a:p>
          <a:p>
            <a:pPr marL="457200" lvl="1" indent="0">
              <a:buNone/>
            </a:pPr>
            <a:r>
              <a:rPr lang="en-US" altLang="en-GB" sz="2000" b="1"/>
              <a:t>https://scikit-image.org/docs/0.23.x/api/skimage.filters.html#skimage.filters.meijering</a:t>
            </a:r>
            <a:endParaRPr lang="en-US" altLang="en-GB" sz="2000" b="1"/>
          </a:p>
          <a:p>
            <a:r>
              <a:rPr lang="en-US" altLang="en-GB" sz="2000" b="1">
                <a:solidFill>
                  <a:srgbClr val="002060"/>
                </a:solidFill>
                <a:effectLst>
                  <a:outerShdw blurRad="38100" dist="38100" dir="2700000" algn="tl">
                    <a:srgbClr val="000000">
                      <a:alpha val="43137"/>
                    </a:srgbClr>
                  </a:outerShdw>
                </a:effectLst>
              </a:rPr>
              <a:t>Ridge operators</a:t>
            </a:r>
            <a:endParaRPr lang="en-US" altLang="en-GB" sz="2000" b="1">
              <a:solidFill>
                <a:srgbClr val="002060"/>
              </a:solidFill>
              <a:effectLst>
                <a:outerShdw blurRad="38100" dist="38100" dir="2700000" algn="tl">
                  <a:srgbClr val="000000">
                    <a:alpha val="43137"/>
                  </a:srgbClr>
                </a:outerShdw>
              </a:effectLst>
            </a:endParaRPr>
          </a:p>
          <a:p>
            <a:pPr lvl="1"/>
            <a:r>
              <a:rPr lang="en-US" altLang="en-GB" sz="2000"/>
              <a:t>It can be used to detect ridge-like structures, such as neurons, neurites,tubes, vessels, wrinkles or rivers.</a:t>
            </a:r>
            <a:endParaRPr lang="en-US" altLang="en-GB" sz="2000"/>
          </a:p>
          <a:p>
            <a:pPr lvl="1"/>
            <a:r>
              <a:rPr lang="en-US" altLang="en-GB" sz="2000"/>
              <a:t>Different ridge filters may be suited for detecting different structures, e.g., depending on contrast or noise level.</a:t>
            </a:r>
            <a:endParaRPr lang="en-US" altLang="en-GB" sz="2000"/>
          </a:p>
          <a:p>
            <a:pPr lvl="1"/>
            <a:r>
              <a:rPr lang="en-US" altLang="en-GB" sz="2000"/>
              <a:t>The present class of ridge filters relies on the eigenvalues of the Hessian matrix of image intensities to detect ridge structures where the intensity changes perpendicular but not along the structure.</a:t>
            </a:r>
            <a:endParaRPr lang="en-US" altLang="en-GB" sz="2000"/>
          </a:p>
          <a:p>
            <a:pPr marL="457200" lvl="1" indent="0">
              <a:buNone/>
            </a:pPr>
            <a:r>
              <a:rPr lang="en-US" altLang="en-GB" sz="2000" b="1"/>
              <a:t>https://scikit-image.org/docs/0.23.x/auto_examples/edges/plot_ridge_filter.html#id5</a:t>
            </a:r>
            <a:endParaRPr lang="en-US" altLang="en-GB" sz="2000" b="1"/>
          </a:p>
          <a:p>
            <a:r>
              <a:rPr lang="en-US" altLang="en-GB" sz="2000" b="1">
                <a:solidFill>
                  <a:srgbClr val="002060"/>
                </a:solidFill>
                <a:effectLst>
                  <a:outerShdw blurRad="38100" dist="38100" dir="2700000" algn="tl">
                    <a:srgbClr val="000000">
                      <a:alpha val="43137"/>
                    </a:srgbClr>
                  </a:outerShdw>
                </a:effectLst>
              </a:rPr>
              <a:t>Threshold local</a:t>
            </a:r>
            <a:endParaRPr lang="en-US" altLang="en-GB" sz="2000" b="1">
              <a:solidFill>
                <a:srgbClr val="002060"/>
              </a:solidFill>
              <a:effectLst>
                <a:outerShdw blurRad="38100" dist="38100" dir="2700000" algn="tl">
                  <a:srgbClr val="000000">
                    <a:alpha val="43137"/>
                  </a:srgbClr>
                </a:outerShdw>
              </a:effectLst>
            </a:endParaRPr>
          </a:p>
          <a:p>
            <a:pPr lvl="1"/>
            <a:r>
              <a:rPr lang="en-US" altLang="en-GB" sz="2000"/>
              <a:t>Compute an adaptive (local) threshold for this slice.</a:t>
            </a:r>
            <a:endParaRPr lang="en-US" altLang="en-GB"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91440" tIns="45720" rIns="91440" bIns="45720" anchor="ctr" anchorCtr="0"/>
          <a:lstStyle/>
          <a:p>
            <a:r>
              <a:rPr lang="en-US" altLang="en-GB" b="1" dirty="0">
                <a:solidFill>
                  <a:srgbClr val="FF0000"/>
                </a:solidFill>
                <a:cs typeface="Arial" panose="020B0604020202020204"/>
              </a:rPr>
              <a:t>SEGMENTATION</a:t>
            </a:r>
            <a:endParaRPr lang="en-US" altLang="en-GB" b="1" dirty="0">
              <a:solidFill>
                <a:srgbClr val="FF0000"/>
              </a:solidFill>
              <a:cs typeface="Arial" panose="020B0604020202020204"/>
            </a:endParaRPr>
          </a:p>
        </p:txBody>
      </p:sp>
      <p:pic>
        <p:nvPicPr>
          <p:cNvPr id="3" name="ch2_fused_axon_cellbody">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144145" y="689610"/>
            <a:ext cx="5730240" cy="5730240"/>
          </a:xfrm>
          <a:prstGeom prst="rect">
            <a:avLst/>
          </a:prstGeom>
        </p:spPr>
      </p:pic>
      <p:pic>
        <p:nvPicPr>
          <p:cNvPr id="4" name="Picture 3"/>
          <p:cNvPicPr>
            <a:picLocks noChangeAspect="1"/>
          </p:cNvPicPr>
          <p:nvPr/>
        </p:nvPicPr>
        <p:blipFill>
          <a:blip r:embed="rId5"/>
          <a:stretch>
            <a:fillRect/>
          </a:stretch>
        </p:blipFill>
        <p:spPr>
          <a:xfrm>
            <a:off x="6117590" y="1076960"/>
            <a:ext cx="5928995" cy="495554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91440" tIns="45720" rIns="91440" bIns="45720" anchor="ctr" anchorCtr="0"/>
          <a:lstStyle/>
          <a:p>
            <a:r>
              <a:rPr lang="en-US" altLang="en-GB" b="1" dirty="0">
                <a:solidFill>
                  <a:srgbClr val="FF0000"/>
                </a:solidFill>
                <a:cs typeface="Arial" panose="020B0604020202020204"/>
              </a:rPr>
              <a:t>Topographic map</a:t>
            </a:r>
            <a:endParaRPr lang="en-US" altLang="en-GB" b="1" dirty="0">
              <a:solidFill>
                <a:srgbClr val="FF0000"/>
              </a:solidFill>
              <a:cs typeface="Arial" panose="020B0604020202020204"/>
            </a:endParaRPr>
          </a:p>
        </p:txBody>
      </p:sp>
      <p:pic>
        <p:nvPicPr>
          <p:cNvPr id="4" name="Picture 3"/>
          <p:cNvPicPr>
            <a:picLocks noChangeAspect="1"/>
          </p:cNvPicPr>
          <p:nvPr/>
        </p:nvPicPr>
        <p:blipFill>
          <a:blip r:embed="rId1"/>
          <a:stretch>
            <a:fillRect/>
          </a:stretch>
        </p:blipFill>
        <p:spPr>
          <a:xfrm>
            <a:off x="10698480" y="0"/>
            <a:ext cx="1349375" cy="6884670"/>
          </a:xfrm>
          <a:prstGeom prst="rect">
            <a:avLst/>
          </a:prstGeom>
        </p:spPr>
      </p:pic>
      <p:pic>
        <p:nvPicPr>
          <p:cNvPr id="5" name="Picture 4"/>
          <p:cNvPicPr>
            <a:picLocks noChangeAspect="1"/>
          </p:cNvPicPr>
          <p:nvPr/>
        </p:nvPicPr>
        <p:blipFill>
          <a:blip r:embed="rId2"/>
          <a:stretch>
            <a:fillRect/>
          </a:stretch>
        </p:blipFill>
        <p:spPr>
          <a:xfrm>
            <a:off x="144780" y="949960"/>
            <a:ext cx="7793355" cy="1578610"/>
          </a:xfrm>
          <a:prstGeom prst="rect">
            <a:avLst/>
          </a:prstGeom>
        </p:spPr>
      </p:pic>
      <p:pic>
        <p:nvPicPr>
          <p:cNvPr id="6" name="Picture 5"/>
          <p:cNvPicPr>
            <a:picLocks noChangeAspect="1"/>
          </p:cNvPicPr>
          <p:nvPr/>
        </p:nvPicPr>
        <p:blipFill>
          <a:blip r:embed="rId3"/>
          <a:stretch>
            <a:fillRect/>
          </a:stretch>
        </p:blipFill>
        <p:spPr>
          <a:xfrm>
            <a:off x="8382000" y="64770"/>
            <a:ext cx="1466850" cy="6819900"/>
          </a:xfrm>
          <a:prstGeom prst="rect">
            <a:avLst/>
          </a:prstGeom>
        </p:spPr>
      </p:pic>
      <p:pic>
        <p:nvPicPr>
          <p:cNvPr id="7" name="Picture 6"/>
          <p:cNvPicPr>
            <a:picLocks noChangeAspect="1"/>
          </p:cNvPicPr>
          <p:nvPr/>
        </p:nvPicPr>
        <p:blipFill>
          <a:blip r:embed="rId4"/>
          <a:stretch>
            <a:fillRect/>
          </a:stretch>
        </p:blipFill>
        <p:spPr>
          <a:xfrm>
            <a:off x="2190750" y="2634615"/>
            <a:ext cx="3905250" cy="43230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424180"/>
            <a:ext cx="10972800" cy="371475"/>
          </a:xfrm>
        </p:spPr>
        <p:txBody>
          <a:bodyPr lIns="91440" tIns="45720" rIns="91440" bIns="45720" anchor="ctr" anchorCtr="0"/>
          <a:lstStyle/>
          <a:p>
            <a:r>
              <a:rPr lang="en-US" altLang="en-GB" b="1" dirty="0">
                <a:solidFill>
                  <a:srgbClr val="FF0000"/>
                </a:solidFill>
                <a:cs typeface="Arial" panose="020B0604020202020204"/>
              </a:rPr>
              <a:t>DATASETS(Metrics-lysosomes)</a:t>
            </a:r>
            <a:br>
              <a:rPr lang="en-US" altLang="en-GB" b="1" dirty="0">
                <a:solidFill>
                  <a:srgbClr val="FF0000"/>
                </a:solidFill>
                <a:cs typeface="Arial" panose="020B0604020202020204"/>
              </a:rPr>
            </a:br>
            <a:endParaRPr lang="en-US" altLang="en-GB" b="1" dirty="0">
              <a:solidFill>
                <a:srgbClr val="FF0000"/>
              </a:solidFill>
              <a:cs typeface="Arial" panose="020B0604020202020204"/>
            </a:endParaRPr>
          </a:p>
        </p:txBody>
      </p:sp>
      <p:sp>
        <p:nvSpPr>
          <p:cNvPr id="3" name="Text Box 2"/>
          <p:cNvSpPr txBox="1"/>
          <p:nvPr/>
        </p:nvSpPr>
        <p:spPr>
          <a:xfrm>
            <a:off x="3462020" y="1811020"/>
            <a:ext cx="4064000" cy="368300"/>
          </a:xfrm>
          <a:prstGeom prst="rect">
            <a:avLst/>
          </a:prstGeom>
          <a:noFill/>
        </p:spPr>
        <p:txBody>
          <a:bodyPr wrap="square" rtlCol="0">
            <a:spAutoFit/>
          </a:bodyPr>
          <a:p>
            <a:endParaRPr lang="en-GB" altLang="en-US"/>
          </a:p>
        </p:txBody>
      </p:sp>
      <p:pic>
        <p:nvPicPr>
          <p:cNvPr id="4" name="Picture 3"/>
          <p:cNvPicPr>
            <a:picLocks noChangeAspect="1"/>
          </p:cNvPicPr>
          <p:nvPr/>
        </p:nvPicPr>
        <p:blipFill>
          <a:blip r:embed="rId1"/>
          <a:stretch>
            <a:fillRect/>
          </a:stretch>
        </p:blipFill>
        <p:spPr>
          <a:xfrm>
            <a:off x="449580" y="911225"/>
            <a:ext cx="7459345" cy="5565140"/>
          </a:xfrm>
          <a:prstGeom prst="rect">
            <a:avLst/>
          </a:prstGeom>
        </p:spPr>
      </p:pic>
      <p:sp>
        <p:nvSpPr>
          <p:cNvPr id="9" name="Text Box 8"/>
          <p:cNvSpPr txBox="1"/>
          <p:nvPr/>
        </p:nvSpPr>
        <p:spPr>
          <a:xfrm>
            <a:off x="8211185" y="2179320"/>
            <a:ext cx="3300730" cy="1118870"/>
          </a:xfrm>
          <a:prstGeom prst="rect">
            <a:avLst/>
          </a:prstGeom>
          <a:noFill/>
        </p:spPr>
        <p:txBody>
          <a:bodyPr wrap="square" rtlCol="0">
            <a:noAutofit/>
          </a:bodyPr>
          <a:p>
            <a:pPr algn="ctr"/>
            <a:r>
              <a:rPr lang="en-US" altLang="en-GB" sz="2800" b="1">
                <a:solidFill>
                  <a:srgbClr val="FF0000"/>
                </a:solidFill>
                <a:effectLst>
                  <a:outerShdw blurRad="38100" dist="38100" dir="2700000" algn="tl">
                    <a:srgbClr val="000000">
                      <a:alpha val="43137"/>
                    </a:srgbClr>
                  </a:outerShdw>
                </a:effectLst>
              </a:rPr>
              <a:t>NUMBER OF LYSOSOMES</a:t>
            </a:r>
            <a:endParaRPr lang="en-US" altLang="en-GB" sz="2800" b="1">
              <a:solidFill>
                <a:srgbClr val="FF0000"/>
              </a:solidFill>
              <a:effectLst>
                <a:outerShdw blurRad="38100" dist="38100" dir="2700000" algn="tl">
                  <a:srgbClr val="000000">
                    <a:alpha val="43137"/>
                  </a:srgbClr>
                </a:outerShdw>
              </a:effectLst>
            </a:endParaRPr>
          </a:p>
          <a:p>
            <a:pPr algn="ctr"/>
            <a:endParaRPr lang="en-US" altLang="en-GB" sz="2800" b="1">
              <a:solidFill>
                <a:srgbClr val="FF0000"/>
              </a:solidFill>
              <a:effectLst>
                <a:outerShdw blurRad="38100" dist="38100" dir="2700000" algn="tl">
                  <a:srgbClr val="000000">
                    <a:alpha val="43137"/>
                  </a:srgbClr>
                </a:outerShdw>
              </a:effectLst>
            </a:endParaRPr>
          </a:p>
          <a:p>
            <a:pPr algn="ctr"/>
            <a:r>
              <a:rPr lang="en-US" altLang="en-GB" sz="2800" b="1">
                <a:solidFill>
                  <a:srgbClr val="FF0000"/>
                </a:solidFill>
                <a:effectLst>
                  <a:outerShdw blurRad="38100" dist="38100" dir="2700000" algn="tl">
                    <a:srgbClr val="000000">
                      <a:alpha val="43137"/>
                    </a:srgbClr>
                  </a:outerShdw>
                </a:effectLst>
              </a:rPr>
              <a:t>26</a:t>
            </a:r>
            <a:endParaRPr lang="en-US" altLang="en-GB" sz="2800"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91440" tIns="45720" rIns="91440" bIns="45720" anchor="ctr" anchorCtr="0"/>
          <a:lstStyle/>
          <a:p>
            <a:r>
              <a:rPr lang="en-US" altLang="en-GB" b="1" dirty="0">
                <a:solidFill>
                  <a:srgbClr val="FF0000"/>
                </a:solidFill>
                <a:cs typeface="Arial" panose="020B0604020202020204"/>
              </a:rPr>
              <a:t>DATASETS(Localization of lysosomes in the cell)</a:t>
            </a:r>
            <a:endParaRPr lang="en-US" altLang="en-GB" b="1" dirty="0">
              <a:solidFill>
                <a:srgbClr val="FF0000"/>
              </a:solidFill>
              <a:cs typeface="Arial" panose="020B0604020202020204"/>
            </a:endParaRPr>
          </a:p>
        </p:txBody>
      </p:sp>
      <p:sp>
        <p:nvSpPr>
          <p:cNvPr id="3" name="Text Box 2"/>
          <p:cNvSpPr txBox="1"/>
          <p:nvPr/>
        </p:nvSpPr>
        <p:spPr>
          <a:xfrm>
            <a:off x="3462020" y="1811020"/>
            <a:ext cx="4064000" cy="368300"/>
          </a:xfrm>
          <a:prstGeom prst="rect">
            <a:avLst/>
          </a:prstGeom>
          <a:noFill/>
        </p:spPr>
        <p:txBody>
          <a:bodyPr wrap="square" rtlCol="0">
            <a:spAutoFit/>
          </a:bodyPr>
          <a:p>
            <a:endParaRPr lang="en-GB" altLang="en-US"/>
          </a:p>
        </p:txBody>
      </p:sp>
      <p:pic>
        <p:nvPicPr>
          <p:cNvPr id="4" name="Picture 3"/>
          <p:cNvPicPr>
            <a:picLocks noChangeAspect="1"/>
          </p:cNvPicPr>
          <p:nvPr/>
        </p:nvPicPr>
        <p:blipFill>
          <a:blip r:embed="rId1"/>
          <a:stretch>
            <a:fillRect/>
          </a:stretch>
        </p:blipFill>
        <p:spPr>
          <a:xfrm>
            <a:off x="9327515" y="1200150"/>
            <a:ext cx="2600960" cy="1199515"/>
          </a:xfrm>
          <a:prstGeom prst="rect">
            <a:avLst/>
          </a:prstGeom>
        </p:spPr>
      </p:pic>
      <p:pic>
        <p:nvPicPr>
          <p:cNvPr id="5" name="Picture 4"/>
          <p:cNvPicPr>
            <a:picLocks noChangeAspect="1"/>
          </p:cNvPicPr>
          <p:nvPr/>
        </p:nvPicPr>
        <p:blipFill>
          <a:blip r:embed="rId2"/>
          <a:stretch>
            <a:fillRect/>
          </a:stretch>
        </p:blipFill>
        <p:spPr>
          <a:xfrm>
            <a:off x="9327515" y="2919095"/>
            <a:ext cx="2562860" cy="1425575"/>
          </a:xfrm>
          <a:prstGeom prst="rect">
            <a:avLst/>
          </a:prstGeom>
        </p:spPr>
      </p:pic>
      <p:pic>
        <p:nvPicPr>
          <p:cNvPr id="7" name="Picture 6"/>
          <p:cNvPicPr>
            <a:picLocks noChangeAspect="1"/>
          </p:cNvPicPr>
          <p:nvPr/>
        </p:nvPicPr>
        <p:blipFill>
          <a:blip r:embed="rId3"/>
          <a:stretch>
            <a:fillRect/>
          </a:stretch>
        </p:blipFill>
        <p:spPr>
          <a:xfrm>
            <a:off x="318770" y="773430"/>
            <a:ext cx="8830310" cy="5747385"/>
          </a:xfrm>
          <a:prstGeom prst="rect">
            <a:avLst/>
          </a:prstGeom>
        </p:spPr>
      </p:pic>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1_Green Color">
  <a:themeElements>
    <a:clrScheme name="">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00206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2565</Words>
  <Application>WPS Presentation</Application>
  <PresentationFormat>Panorámica</PresentationFormat>
  <Paragraphs>76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Wingdings</vt:lpstr>
      <vt:lpstr>Microsoft YaHei</vt:lpstr>
      <vt:lpstr>Arial Unicode MS</vt:lpstr>
      <vt:lpstr>Calibri</vt:lpstr>
      <vt:lpstr>1_Green Color</vt:lpstr>
      <vt:lpstr>PowerPoint 演示文稿</vt:lpstr>
      <vt:lpstr>OUTPUT</vt:lpstr>
      <vt:lpstr>How does the code calculate the radius, diameter and volume?</vt:lpstr>
      <vt:lpstr>How does the code calculate the radius, diameter and volume?</vt:lpstr>
      <vt:lpstr>Segmentation of cells</vt:lpstr>
      <vt:lpstr>SEGMENTATION</vt:lpstr>
      <vt:lpstr>Topographic map</vt:lpstr>
      <vt:lpstr>DATASETS(Metrics-lysosomes) </vt:lpstr>
      <vt:lpstr>DATASETS(Localization of lysosomes in the cell)</vt:lpstr>
      <vt:lpstr>NEXT STAGES</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Nahuel-Hernan Ramos</dc:creator>
  <cp:lastModifiedBy>nahue</cp:lastModifiedBy>
  <cp:revision>606</cp:revision>
  <dcterms:created xsi:type="dcterms:W3CDTF">2024-11-18T13:41:00Z</dcterms:created>
  <dcterms:modified xsi:type="dcterms:W3CDTF">2025-09-15T08:32:38Z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9B141AF722DC455FAE56EF84D25E668C_13</vt:lpwstr>
  </property>
  <property fmtid="{D5CDD505-2E9C-101B-9397-08002B2CF9AE}" pid="3" name="KSOProductBuildVer">
    <vt:lpwstr>2057-12.2.0.22549</vt:lpwstr>
  </property>
</Properties>
</file>