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502" r:id="rId5"/>
    <p:sldId id="519" r:id="rId6"/>
    <p:sldId id="522" r:id="rId7"/>
    <p:sldId id="524" r:id="rId8"/>
    <p:sldId id="513" r:id="rId9"/>
    <p:sldId id="516" r:id="rId10"/>
    <p:sldId id="475" r:id="rId11"/>
    <p:sldId id="528" r:id="rId12"/>
    <p:sldId id="527" r:id="rId13"/>
    <p:sldId id="3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tags" Target="../tags/tag1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Lysosomes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2nd meeting 15/09/2025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NEXT STAGES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62020" y="181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4400" b="1"/>
              <a:t>Continue improving cell segmentation.</a:t>
            </a:r>
            <a:endParaRPr lang="en-US" altLang="en-GB" sz="44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4400" b="1"/>
              <a:t>Continue improving the signal fit to determine the real dimensions of cell bodies, cell axes, and lysosomes.</a:t>
            </a:r>
            <a:endParaRPr lang="en-US" altLang="en-GB" sz="4400" b="1"/>
          </a:p>
          <a:p>
            <a:pPr>
              <a:buFont typeface="Wingdings" panose="05000000000000000000" charset="0"/>
              <a:buChar char="ü"/>
            </a:pPr>
            <a:r>
              <a:rPr lang="en-US" altLang="en-GB" sz="4400" b="1"/>
              <a:t> Converting pixel measurements to nanometers.</a:t>
            </a:r>
            <a:endParaRPr lang="en-US" altLang="en-GB" sz="4400" b="1"/>
          </a:p>
          <a:p>
            <a:pPr marL="0" indent="0">
              <a:buFont typeface="Wingdings" panose="05000000000000000000" charset="0"/>
              <a:buNone/>
            </a:pPr>
            <a:endParaRPr lang="en-US" altLang="en-GB" sz="4800" b="1"/>
          </a:p>
          <a:p>
            <a:pPr marL="0" indent="0">
              <a:buNone/>
            </a:pPr>
            <a:endParaRPr lang="en-US" altLang="en-GB" sz="4800"/>
          </a:p>
          <a:p>
            <a:pPr marL="0" indent="0">
              <a:buNone/>
            </a:pPr>
            <a:endParaRPr lang="en-US" altLang="en-GB" sz="4800"/>
          </a:p>
          <a:p>
            <a:endParaRPr lang="en-US" altLang="en-GB" sz="4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650615" y="2660015"/>
            <a:ext cx="5040630" cy="768985"/>
          </a:xfrm>
        </p:spPr>
        <p:txBody>
          <a:bodyPr lIns="91440" tIns="45720" rIns="91440" bIns="45720" anchor="ctr" anchorCtr="0">
            <a:noAutofit/>
          </a:bodyPr>
          <a:lstStyle/>
          <a:p>
            <a:pPr algn="ctr"/>
            <a:r>
              <a:rPr lang="es-ES" altLang="en-US" sz="8000" i="1" dirty="0">
                <a:solidFill>
                  <a:srgbClr val="FF0000"/>
                </a:solidFill>
                <a:sym typeface="+mn-ea"/>
              </a:rPr>
              <a:t>Questions? </a:t>
            </a:r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/>
                <a:sym typeface="+mn-ea"/>
              </a:rPr>
              <a:t>OUTPUT</a:t>
            </a:r>
            <a:endParaRPr lang="en-US" altLang="en-GB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/>
              <a:sym typeface="+mn-ea"/>
            </a:endParaRPr>
          </a:p>
        </p:txBody>
      </p:sp>
      <p:sp>
        <p:nvSpPr>
          <p:cNvPr id="4" name="Content Placeholder 3"/>
          <p:cNvSpPr/>
          <p:nvPr>
            <p:ph idx="1"/>
          </p:nvPr>
        </p:nvSpPr>
        <p:spPr/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5400" b="1">
                <a:sym typeface="+mn-ea"/>
              </a:rPr>
              <a:t>Metrics-lysosomes</a:t>
            </a:r>
            <a:endParaRPr lang="en-US" altLang="en-GB" sz="5400" b="1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5400" b="1">
                <a:sym typeface="+mn-ea"/>
              </a:rPr>
              <a:t>Segmentation</a:t>
            </a:r>
            <a:endParaRPr lang="en-US" altLang="en-GB" sz="5400" b="1">
              <a:sym typeface="+mn-ea"/>
            </a:endParaRPr>
          </a:p>
          <a:p>
            <a:pPr>
              <a:buFont typeface="Wingdings" panose="05000000000000000000" charset="0"/>
              <a:buChar char="ü"/>
            </a:pPr>
            <a:r>
              <a:rPr lang="en-US" altLang="en-GB" sz="5400" b="1">
                <a:sym typeface="+mn-ea"/>
              </a:rPr>
              <a:t>DATASETS</a:t>
            </a:r>
            <a:endParaRPr lang="en-US" altLang="en-GB" sz="5400" b="1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en-US" altLang="en-GB" sz="4400" b="1"/>
              <a:t>Size</a:t>
            </a:r>
            <a:endParaRPr lang="en-US" altLang="en-GB" sz="4400" b="1"/>
          </a:p>
          <a:p>
            <a:pPr lvl="1">
              <a:buFont typeface="Wingdings" panose="05000000000000000000" charset="0"/>
              <a:buChar char="ü"/>
            </a:pPr>
            <a:r>
              <a:rPr lang="en-US" altLang="en-GB" sz="4400" b="1"/>
              <a:t>Number of lysosomes.</a:t>
            </a:r>
            <a:endParaRPr lang="en-US" altLang="en-GB" sz="4400" b="1"/>
          </a:p>
          <a:p>
            <a:pPr lvl="1">
              <a:buFont typeface="Wingdings" panose="05000000000000000000" charset="0"/>
              <a:buChar char="ü"/>
            </a:pPr>
            <a:r>
              <a:rPr lang="en-US" altLang="en-GB" sz="4400" b="1"/>
              <a:t>Localization of lysosomes in the cell.</a:t>
            </a:r>
            <a:r>
              <a:rPr lang="en-US" altLang="en-GB" sz="5775" b="1"/>
              <a:t> </a:t>
            </a:r>
            <a:endParaRPr lang="en-US" altLang="en-GB" sz="5775" b="1"/>
          </a:p>
          <a:p>
            <a:pPr marL="0" indent="0">
              <a:buFont typeface="Wingdings" panose="05000000000000000000" charset="0"/>
              <a:buNone/>
            </a:pPr>
            <a:endParaRPr lang="en-US" altLang="en-GB" sz="4800" b="1"/>
          </a:p>
          <a:p>
            <a:pPr marL="0" indent="0">
              <a:buNone/>
            </a:pPr>
            <a:endParaRPr lang="en-US" altLang="en-GB" sz="4800"/>
          </a:p>
          <a:p>
            <a:pPr marL="0" indent="0">
              <a:buNone/>
            </a:pPr>
            <a:endParaRPr lang="en-US" altLang="en-GB" sz="4800"/>
          </a:p>
          <a:p>
            <a:endParaRPr lang="en-US" altLang="en-GB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measure lysosome size?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800"/>
              <a:t>We look for bright little spots (lysosomes) at several zoom levels.</a:t>
            </a:r>
            <a:endParaRPr lang="en-US" altLang="en-GB" sz="2800"/>
          </a:p>
          <a:p>
            <a:r>
              <a:rPr lang="en-US" altLang="en-GB" sz="2800"/>
              <a:t>For each spot, the computer finds the zoom level that fits it best; that number (called sigma) is basically the spot’s scale.</a:t>
            </a:r>
            <a:endParaRPr lang="en-US" altLang="en-GB" sz="2800"/>
          </a:p>
          <a:p>
            <a:r>
              <a:rPr lang="en-US" altLang="en-GB" sz="2800"/>
              <a:t>We turn that scale into a radius with a fixed conversion (about “radius ≈ 1.7 </a:t>
            </a:r>
            <a:r>
              <a:rPr lang="en-US" altLang="en-US" sz="2800"/>
              <a:t>×</a:t>
            </a:r>
            <a:r>
              <a:rPr lang="en-US" altLang="en-GB" sz="2800"/>
              <a:t> scale” in 3D).</a:t>
            </a:r>
            <a:endParaRPr lang="en-US" altLang="en-GB" sz="2800"/>
          </a:p>
          <a:p>
            <a:r>
              <a:rPr lang="en-US" altLang="en-GB" sz="2800"/>
              <a:t>Then: diameter = 2 </a:t>
            </a:r>
            <a:r>
              <a:rPr lang="en-US" altLang="en-US" sz="2800"/>
              <a:t>×</a:t>
            </a:r>
            <a:r>
              <a:rPr lang="en-US" altLang="en-GB" sz="2800"/>
              <a:t> radius, and volume = “how much space a little sphere with that radius would take.”</a:t>
            </a:r>
            <a:endParaRPr lang="en-US" altLang="en-GB" sz="2800"/>
          </a:p>
          <a:p>
            <a:r>
              <a:rPr lang="en-US" altLang="en-GB" sz="2800"/>
              <a:t>Bottom line: find spot </a:t>
            </a:r>
            <a:r>
              <a:rPr lang="en-US" altLang="en-US" sz="2800"/>
              <a:t>→</a:t>
            </a:r>
            <a:r>
              <a:rPr lang="en-US" altLang="en-GB" sz="2800"/>
              <a:t> get its scale </a:t>
            </a:r>
            <a:r>
              <a:rPr lang="en-US" altLang="en-US" sz="2800"/>
              <a:t>→</a:t>
            </a:r>
            <a:r>
              <a:rPr lang="en-US" altLang="en-GB" sz="2800"/>
              <a:t> convert to radius </a:t>
            </a:r>
            <a:r>
              <a:rPr lang="en-US" altLang="en-US" sz="2800"/>
              <a:t>→</a:t>
            </a:r>
            <a:r>
              <a:rPr lang="en-US" altLang="en-GB" sz="2800"/>
              <a:t> compute diameter &amp; volume.</a:t>
            </a:r>
            <a:endParaRPr lang="en-US" altLang="en-GB" sz="2800"/>
          </a:p>
          <a:p>
            <a:r>
              <a:rPr lang="en-US" altLang="en-GB" sz="2800"/>
              <a:t>“We detect bright dots, grab their best-fit size, convert that to radius, then get diameter and volume.”</a:t>
            </a:r>
            <a:endParaRPr lang="en-US" altLang="en-GB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 find the cells (what the filters do)?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913130"/>
            <a:ext cx="10972800" cy="3801110"/>
          </a:xfrm>
        </p:spPr>
        <p:txBody>
          <a:bodyPr/>
          <a:p>
            <a:r>
              <a:rPr lang="en-US" altLang="en-GB" sz="2800"/>
              <a:t>Think of the image like a dark map with thin, bright roads (neurites) and brighter neighborhoods (cell bodies).</a:t>
            </a:r>
            <a:endParaRPr lang="en-US" altLang="en-GB" sz="2800"/>
          </a:p>
          <a:p>
            <a:r>
              <a:rPr lang="en-US" altLang="en-GB" sz="2800"/>
              <a:t>The Meijering filter acts like a highlighter for thin roads—it lights up neurite-like lines.</a:t>
            </a:r>
            <a:endParaRPr lang="en-US" altLang="en-GB" sz="2800"/>
          </a:p>
          <a:p>
            <a:r>
              <a:rPr lang="en-US" altLang="en-GB" sz="2800"/>
              <a:t>Local thresholding lets each small neighborhood auto-decide what is “cell” vs “background,” so changing brightness doesn’t fool it.</a:t>
            </a:r>
            <a:endParaRPr lang="en-US" altLang="en-GB" sz="2800"/>
          </a:p>
          <a:p>
            <a:r>
              <a:rPr lang="en-US" altLang="en-GB" sz="2800"/>
              <a:t>After that, we do a quick cleanup: remove tiny specks and close small gaps so the cells look continuous. </a:t>
            </a:r>
            <a:endParaRPr lang="en-US" altLang="en-GB" sz="2800"/>
          </a:p>
          <a:p>
            <a:r>
              <a:rPr lang="en-US" altLang="en-GB" sz="2800"/>
              <a:t>“A road-highlighter filter plus local auto-thresholding finds cells even when brightness changes.”</a:t>
            </a:r>
            <a:endParaRPr lang="en-US" altLang="en-GB" sz="2800"/>
          </a:p>
          <a:p>
            <a:endParaRPr lang="en-US" altLang="en-GB" sz="2800"/>
          </a:p>
          <a:p>
            <a:pPr marL="0" indent="0">
              <a:buNone/>
            </a:pPr>
            <a:endParaRPr lang="en-US" altLang="en-GB" sz="2800"/>
          </a:p>
          <a:p>
            <a:endParaRPr lang="en-US" altLang="en-GB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“Topographic map” (how we split cells and assign territories)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0"/>
            <a:ext cx="10972800" cy="4953000"/>
          </a:xfrm>
        </p:spPr>
        <p:txBody>
          <a:bodyPr/>
          <a:p>
            <a:r>
              <a:rPr lang="en-US" altLang="en-GB"/>
              <a:t>Imagine the image as a landscape: bright areas are hills, dark areas are valleys.</a:t>
            </a:r>
            <a:endParaRPr lang="en-US" altLang="en-GB"/>
          </a:p>
          <a:p>
            <a:r>
              <a:rPr lang="en-US" altLang="en-GB"/>
              <a:t>We drop seeds inside each cell body (the safe centers).</a:t>
            </a:r>
            <a:endParaRPr lang="en-US" altLang="en-GB"/>
          </a:p>
          <a:p>
            <a:r>
              <a:rPr lang="en-US" altLang="en-GB"/>
              <a:t>Then we “flood” from those seeds until waters meet—the meeting lines become the borders between cells (this is the watershed idea).</a:t>
            </a:r>
            <a:endParaRPr lang="en-US" altLang="en-GB"/>
          </a:p>
          <a:p>
            <a:r>
              <a:rPr lang="en-US" altLang="en-GB"/>
              <a:t>Now every pixel belongs to one cell territory, so each lysosome can be labeled “inside cell #X” or “outside.”</a:t>
            </a:r>
            <a:endParaRPr lang="en-US" altLang="en-GB"/>
          </a:p>
          <a:p>
            <a:r>
              <a:rPr lang="en-US" altLang="en-GB"/>
              <a:t>“Treat brightness as terrain; flood from each cell center so borders form where floods meet.”</a:t>
            </a:r>
            <a:endParaRPr lang="en-US" alt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SEGMENTATION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pic>
        <p:nvPicPr>
          <p:cNvPr id="3" name="ch2_fused_axon_cellbody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4145" y="689610"/>
            <a:ext cx="5730240" cy="57302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590" y="1076960"/>
            <a:ext cx="5928995" cy="49555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Topographic map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98480" y="0"/>
            <a:ext cx="1349375" cy="68846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" y="949960"/>
            <a:ext cx="7793355" cy="1578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64770"/>
            <a:ext cx="1466850" cy="6819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0" y="2634615"/>
            <a:ext cx="3905250" cy="432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424180"/>
            <a:ext cx="10972800" cy="371475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DATASETS(Metrics-lysosomes)</a:t>
            </a:r>
            <a:b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</a:b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62020" y="181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" y="911225"/>
            <a:ext cx="7459345" cy="556514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8211185" y="2179320"/>
            <a:ext cx="3300730" cy="1118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 OF LYSOSOMES</a:t>
            </a:r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en-GB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26</a:t>
            </a:r>
            <a:endParaRPr lang="en-US" altLang="en-GB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DATASETS(Localization of lysosomes in the cell)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462020" y="181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7515" y="1200150"/>
            <a:ext cx="2600960" cy="1199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7515" y="2919095"/>
            <a:ext cx="2562860" cy="1425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70" y="773430"/>
            <a:ext cx="8830310" cy="57473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MEDIACOVER_FLAG" val="1"/>
  <p:tag name="KSO_WM_UNIT_MEDIACOVER_BTN_STATE" val="1"/>
</p:tagLst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2236</Words>
  <Application>WPS Presentation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Wingdings</vt:lpstr>
      <vt:lpstr>Microsoft YaHei</vt:lpstr>
      <vt:lpstr>Arial Unicode MS</vt:lpstr>
      <vt:lpstr>Calibri</vt:lpstr>
      <vt:lpstr>1_Green Color</vt:lpstr>
      <vt:lpstr>PowerPoint 演示文稿</vt:lpstr>
      <vt:lpstr>OUTPUT</vt:lpstr>
      <vt:lpstr>How does the code calculate the radius, diameter and volume?</vt:lpstr>
      <vt:lpstr>How does the code calculate the radius, diameter and volume?</vt:lpstr>
      <vt:lpstr>Segmentation of cells</vt:lpstr>
      <vt:lpstr>SEGMENTATION</vt:lpstr>
      <vt:lpstr>Topographic map</vt:lpstr>
      <vt:lpstr>DATASETS(Metrics-lysosomes) </vt:lpstr>
      <vt:lpstr>DATASETS(Localization of lysosomes in the cell)</vt:lpstr>
      <vt:lpstr>NEXT STAGES</vt:lpstr>
      <vt:lpstr>Questions?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608</cp:revision>
  <dcterms:created xsi:type="dcterms:W3CDTF">2024-11-18T13:41:00Z</dcterms:created>
  <dcterms:modified xsi:type="dcterms:W3CDTF">2025-09-21T09:02:55Z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22B53CD5C3C9420E93F2C75DB86450BE_13</vt:lpwstr>
  </property>
  <property fmtid="{D5CDD505-2E9C-101B-9397-08002B2CF9AE}" pid="3" name="KSOProductBuildVer">
    <vt:lpwstr>2057-12.2.0.22549</vt:lpwstr>
  </property>
</Properties>
</file>