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3" r:id="rId3"/>
    <p:sldId id="526" r:id="rId5"/>
    <p:sldId id="528" r:id="rId6"/>
    <p:sldId id="530" r:id="rId7"/>
    <p:sldId id="532" r:id="rId8"/>
    <p:sldId id="534" r:id="rId9"/>
    <p:sldId id="519" r:id="rId10"/>
    <p:sldId id="522" r:id="rId11"/>
    <p:sldId id="524" r:id="rId12"/>
    <p:sldId id="541" r:id="rId13"/>
    <p:sldId id="540" r:id="rId14"/>
    <p:sldId id="539" r:id="rId15"/>
    <p:sldId id="543" r:id="rId16"/>
    <p:sldId id="544" r:id="rId17"/>
    <p:sldId id="545" r:id="rId18"/>
    <p:sldId id="548" r:id="rId19"/>
    <p:sldId id="549" r:id="rId20"/>
    <p:sldId id="559" r:id="rId21"/>
    <p:sldId id="560" r:id="rId22"/>
    <p:sldId id="552" r:id="rId23"/>
    <p:sldId id="542" r:id="rId24"/>
    <p:sldId id="554" r:id="rId25"/>
    <p:sldId id="5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695" y="1720850"/>
            <a:ext cx="10338435" cy="2900680"/>
          </a:xfrm>
        </p:spPr>
        <p:txBody>
          <a:bodyPr lIns="91440" tIns="45720" rIns="91440" bIns="45720" anchor="t">
            <a:noAutofit/>
          </a:bodyPr>
          <a:lstStyle/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Image Segmentation and Quantification of Lysosomes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3/11/2025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scan_40A_UAS-TMEM-HA_CB_0h_2_051222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scan_40A_UAS-TMEM-HA_CB_0h_2_051222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scan_40A_UAS-TMEM-HA_CB_4h_1_051222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scan_40A_UAS-TMEM-HA_CB_4h_1_051222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scan_40A_UAS-TMEM-HA_CB_4h_2_051222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scan_40A_UAS-TMEM-HA_CB_4h_2_051222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05815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quantification_4 Airy-CBs_300425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952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quantification_4 Airy-CBs_300425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500" y="259715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quantification_3 Airy-CBs_300425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88975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quantification_3 Airy-CBs_300425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rPr>
                <a:solidFill>
                  <a:srgbClr val="FF0000"/>
                </a:solidFill>
              </a:rPr>
              <a:t>3D Image Segmentation of Lysosomes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11400790" cy="4799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🧫 Identify and measure lysosomes 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in 3D cell images</a:t>
            </a:r>
            <a:r>
              <a:rPr lang="en-US" sz="4800"/>
              <a:t>.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📊 Quantify number, size, and localization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 per cell</a:t>
            </a:r>
            <a:r>
              <a:rPr lang="en-US" sz="4800"/>
              <a:t>.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🎯 Assign each lysosome to a cell 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lang="en-US" sz="4800"/>
              <a:t>region.</a:t>
            </a:r>
            <a:endParaRPr lang="en-US"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270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40A_UAS-TMEM1923x-HA x 71G10 40A MARCM_L3_2_Airy_010724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33475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40A_UAS-TMEM1923x-HA x 71G10 40A MARCM_L3_2_Airy_010724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7277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40A_UAS-TMEM1923x-HA x 71G10 40A MARCM_L3_1_Airy_010724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5118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40A_UAS-TMEM1923x-HA x 71G10 40A MARCM_L3_1_Airy_010724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9785" y="66675"/>
            <a:ext cx="7701280" cy="983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rPr>
                <a:solidFill>
                  <a:srgbClr val="FF0000"/>
                </a:solidFill>
              </a:rPr>
              <a:t>How </a:t>
            </a:r>
            <a:r>
              <a:rPr lang="en-GB">
                <a:solidFill>
                  <a:srgbClr val="FF0000"/>
                </a:solidFill>
              </a:rPr>
              <a:t>it</a:t>
            </a:r>
            <a:r>
              <a:rPr>
                <a:solidFill>
                  <a:srgbClr val="FF0000"/>
                </a:solidFill>
              </a:rPr>
              <a:t> Measure Lysosome Size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520" y="934085"/>
            <a:ext cx="9032875" cy="3384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t>1</a:t>
            </a:r>
            <a:r>
              <a:rPr lang="en-US"/>
              <a:t>) </a:t>
            </a:r>
            <a:r>
              <a:t>Detect bright spots → potential lysosomes</a:t>
            </a:r>
            <a:r>
              <a:rPr lang="en-US"/>
              <a:t>.</a:t>
            </a:r>
            <a:endParaRPr lang="en-US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lang="en-US" altLang="en-GB"/>
              <a:t>Spot detection converts brightness scale into 3D volume</a:t>
            </a:r>
            <a:endParaRPr lang="en-US" altLang="en-GB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t>2</a:t>
            </a:r>
            <a:r>
              <a:rPr lang="en-US"/>
              <a:t>) </a:t>
            </a:r>
            <a:r>
              <a:t>Find best-fit scale (sigma) per spot</a:t>
            </a:r>
            <a:r>
              <a:rPr lang="en-US"/>
              <a:t>.</a:t>
            </a:r>
            <a:endParaRPr lang="en-US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t>3</a:t>
            </a:r>
            <a:r>
              <a:rPr lang="en-US"/>
              <a:t> ) </a:t>
            </a:r>
            <a:r>
              <a:t>Convert to radius: radius ≈ </a:t>
            </a:r>
            <a:r>
              <a:rPr lang="en-US"/>
              <a:t>FACTOR</a:t>
            </a:r>
            <a:r>
              <a:t> × scale</a:t>
            </a:r>
            <a:r>
              <a:rPr lang="en-US"/>
              <a:t>.</a:t>
            </a:r>
            <a:endParaRPr lang="en-US"/>
          </a:p>
          <a:p>
            <a:pPr algn="l">
              <a:defRPr sz="2800">
                <a:solidFill>
                  <a:srgbClr val="323232"/>
                </a:solidFill>
              </a:defRPr>
            </a:pPr>
            <a:endParaRPr lang="en-US"/>
          </a:p>
          <a:p>
            <a:pPr algn="l">
              <a:defRPr sz="2800">
                <a:solidFill>
                  <a:srgbClr val="323232"/>
                </a:solidFill>
              </a:defRPr>
            </a:pPr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t>4</a:t>
            </a:r>
            <a:r>
              <a:rPr lang="en-US"/>
              <a:t>) </a:t>
            </a:r>
            <a:r>
              <a:t>Calculate diameter and volume</a:t>
            </a:r>
            <a:r>
              <a:rPr lang="en-US"/>
              <a:t>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95985" y="2959735"/>
            <a:ext cx="10646410" cy="701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p>
            <a:r>
              <a:rPr lang="en-US" altLang="en-GB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It is a factor comes from how spot detection algorithms in 3D microscopy (such as the Laplacian of Gaussian or Difference of Gaussians filters) relate the detected “scale” (σ) of a spot to its physical radius in voxel or micrometer units.</a:t>
            </a:r>
            <a:endParaRPr lang="en-US" altLang="en-GB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1430" y="3898265"/>
            <a:ext cx="3171825" cy="23895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73750" y="6220460"/>
            <a:ext cx="6318250" cy="5530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en-GB" sz="1000" b="1"/>
              <a:t>x-axis </a:t>
            </a:r>
            <a:r>
              <a:rPr lang="en-US" altLang="en-US" sz="1000" b="1"/>
              <a:t>→</a:t>
            </a:r>
            <a:r>
              <a:rPr lang="en-US" altLang="en-GB" sz="1000" b="1"/>
              <a:t> distance (r):</a:t>
            </a:r>
            <a:endParaRPr lang="en-US" altLang="en-GB" sz="1000" b="1"/>
          </a:p>
          <a:p>
            <a:r>
              <a:rPr lang="en-US" altLang="en-GB" sz="1000"/>
              <a:t>This represents how far a point is from the lysosome’s center in the image — measured in micrometers.</a:t>
            </a:r>
            <a:endParaRPr lang="en-US" altLang="en-GB" sz="1000"/>
          </a:p>
          <a:p>
            <a:r>
              <a:rPr lang="en-US" altLang="en-GB" sz="1000"/>
              <a:t>r=0: the lysosome center (brightest point), r=1σ,2σ,3σ: progressively farther from the center</a:t>
            </a:r>
            <a:endParaRPr lang="en-GB" altLang="en-US" sz="1000"/>
          </a:p>
        </p:txBody>
      </p:sp>
      <p:sp>
        <p:nvSpPr>
          <p:cNvPr id="8" name="Text Box 7"/>
          <p:cNvSpPr txBox="1"/>
          <p:nvPr/>
        </p:nvSpPr>
        <p:spPr>
          <a:xfrm>
            <a:off x="1203960" y="4263390"/>
            <a:ext cx="6318250" cy="5530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p>
            <a:r>
              <a:rPr lang="en-US" altLang="en-GB" sz="1000"/>
              <a:t>y-axis </a:t>
            </a:r>
            <a:r>
              <a:rPr lang="en-US" altLang="en-US" sz="1000"/>
              <a:t>→</a:t>
            </a:r>
            <a:r>
              <a:rPr lang="en-US" altLang="en-GB" sz="1000"/>
              <a:t> intensity (I):</a:t>
            </a:r>
            <a:endParaRPr lang="en-US" altLang="en-GB" sz="1000"/>
          </a:p>
          <a:p>
            <a:r>
              <a:rPr lang="en-US" altLang="en-GB" sz="1000"/>
              <a:t>This is the normalized brightness of the image at that distance — how strong the fluorescence or light signal is.</a:t>
            </a:r>
            <a:endParaRPr lang="en-US" altLang="en-GB" sz="1000"/>
          </a:p>
          <a:p>
            <a:endParaRPr lang="en-GB" altLang="en-US" sz="1000"/>
          </a:p>
        </p:txBody>
      </p:sp>
      <p:graphicFrame>
        <p:nvGraphicFramePr>
          <p:cNvPr id="12" name="Table 11"/>
          <p:cNvGraphicFramePr/>
          <p:nvPr>
            <p:custDataLst>
              <p:tags r:id="rId2"/>
            </p:custDataLst>
          </p:nvPr>
        </p:nvGraphicFramePr>
        <p:xfrm>
          <a:off x="1018540" y="5060950"/>
          <a:ext cx="4685030" cy="143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</a:tblGrid>
              <a:tr h="262255">
                <a:tc>
                  <a:txBody>
                    <a:bodyPr/>
                    <a:p>
                      <a:r>
                        <a:rPr sz="1100"/>
                        <a:t>Concept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Meaning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35280">
                <a:tc>
                  <a:txBody>
                    <a:bodyPr/>
                    <a:p>
                      <a:r>
                        <a:rPr sz="1100"/>
                        <a:t>σ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The “spread” of the detected Gaussian spot</a:t>
                      </a:r>
                      <a:r>
                        <a:rPr lang="en-US" sz="1100"/>
                        <a:t>.</a:t>
                      </a:r>
                      <a:endParaRPr lang="en-US" sz="1100"/>
                    </a:p>
                  </a:txBody>
                  <a:tcPr marL="0" marR="0" marT="0" marB="0" anchor="ctr" anchorCtr="0"/>
                </a:tc>
              </a:tr>
              <a:tr h="335280">
                <a:tc>
                  <a:txBody>
                    <a:bodyPr/>
                    <a:p>
                      <a:endParaRPr sz="1100"/>
                    </a:p>
                    <a:p>
                      <a:r>
                        <a:rPr lang="en-US" sz="1100"/>
                        <a:t>FACTOR</a:t>
                      </a:r>
                      <a:r>
                        <a:rPr sz="1100"/>
                        <a:t> × σ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Physical radius of the lysosome (approximate optical boundary)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502920">
                <a:tc>
                  <a:txBody>
                    <a:bodyPr/>
                    <a:p>
                      <a:r>
                        <a:rPr lang="en-US" sz="1100"/>
                        <a:t>For example: FACTOR = 1.7</a:t>
                      </a:r>
                      <a:endParaRPr lang="en-US" sz="1100"/>
                    </a:p>
                    <a:p>
                      <a:r>
                        <a:rPr lang="en-US" sz="1100"/>
                        <a:t>                      Radius = 1.7</a:t>
                      </a:r>
                      <a:r>
                        <a:rPr sz="1100">
                          <a:sym typeface="+mn-ea"/>
                        </a:rPr>
                        <a:t>σ</a:t>
                      </a:r>
                      <a:endParaRPr 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Corresponds to ~20% of the max intensity</a:t>
                      </a:r>
                      <a:r>
                        <a:rPr lang="en-US" sz="1100"/>
                        <a:t>.</a:t>
                      </a:r>
                      <a:endParaRPr lang="en-US"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5177790" cy="983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rPr>
                <a:solidFill>
                  <a:srgbClr val="FF0000"/>
                </a:solidFill>
              </a:rPr>
              <a:t>How </a:t>
            </a:r>
            <a:r>
              <a:rPr lang="en-GB">
                <a:solidFill>
                  <a:srgbClr val="FF0000"/>
                </a:solidFill>
              </a:rPr>
              <a:t>it</a:t>
            </a:r>
            <a:r>
              <a:rPr>
                <a:solidFill>
                  <a:srgbClr val="FF0000"/>
                </a:solidFill>
              </a:rPr>
              <a:t> Find the Cells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9867900" cy="5569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sz="4000"/>
              <a:t>🔍</a:t>
            </a:r>
            <a:r>
              <a:rPr sz="4000" b="1">
                <a:solidFill>
                  <a:srgbClr val="00B050"/>
                </a:solidFill>
              </a:rPr>
              <a:t> </a:t>
            </a:r>
            <a:r>
              <a:rPr lang="en-US" altLang="en-GB" sz="4000" b="1">
                <a:solidFill>
                  <a:srgbClr val="00B050"/>
                </a:solidFill>
              </a:rPr>
              <a:t>Meijering neuriteness filter</a:t>
            </a:r>
            <a:r>
              <a:rPr lang="en-US" sz="4000" b="1">
                <a:solidFill>
                  <a:srgbClr val="00B050"/>
                </a:solidFill>
              </a:rPr>
              <a:t> </a:t>
            </a:r>
            <a:r>
              <a:rPr sz="4000" b="1">
                <a:solidFill>
                  <a:srgbClr val="00B050"/>
                </a:solidFill>
              </a:rPr>
              <a:t>:</a:t>
            </a:r>
            <a:r>
              <a:rPr sz="4000"/>
              <a:t> </a:t>
            </a:r>
            <a:endParaRPr sz="4000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lang="en-US" sz="4000"/>
              <a:t>H</a:t>
            </a:r>
            <a:r>
              <a:rPr sz="4000"/>
              <a:t>ighlights neurite-like structures</a:t>
            </a:r>
            <a:r>
              <a:rPr lang="en-US" sz="4000"/>
              <a:t>.</a:t>
            </a:r>
            <a:endParaRPr lang="en-US" sz="4000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lang="en-US" altLang="en-GB" sz="4000"/>
              <a:t>It can be used to detect continuous ridges, </a:t>
            </a:r>
            <a:endParaRPr lang="en-US" altLang="en-GB" sz="4000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lang="en-US" altLang="en-GB" sz="4000"/>
              <a:t>e.g. neurites, wrinkles, rivers.</a:t>
            </a:r>
            <a:endParaRPr lang="en-US" altLang="en-GB" sz="4000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lang="en-US" altLang="en-GB" sz="18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https://scikit-image.org/docs/0.25.x/api/skimage.filters.html#skimage.filters.meijering</a:t>
            </a:r>
            <a:endParaRPr lang="en-US" altLang="en-GB" sz="18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sz="4000"/>
              <a:t>⚙</a:t>
            </a:r>
            <a:r>
              <a:rPr sz="4000" b="1">
                <a:solidFill>
                  <a:srgbClr val="00B050"/>
                </a:solidFill>
              </a:rPr>
              <a:t>Local thresholding:</a:t>
            </a:r>
            <a:r>
              <a:rPr sz="4000"/>
              <a:t> adapts </a:t>
            </a:r>
            <a:endParaRPr sz="4000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sz="4000"/>
              <a:t>to brightness variation</a:t>
            </a:r>
            <a:r>
              <a:rPr lang="en-US" sz="4000"/>
              <a:t>.</a:t>
            </a:r>
            <a:endParaRPr sz="4000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sz="4000"/>
              <a:t>🧹 </a:t>
            </a:r>
            <a:r>
              <a:rPr sz="4000" b="1">
                <a:solidFill>
                  <a:srgbClr val="00B050"/>
                </a:solidFill>
              </a:rPr>
              <a:t>Cleanup: </a:t>
            </a:r>
            <a:r>
              <a:rPr sz="4000"/>
              <a:t>remove noise and </a:t>
            </a:r>
            <a:endParaRPr sz="4000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rPr sz="4000"/>
              <a:t>fill gaps for continuous cells</a:t>
            </a:r>
            <a:r>
              <a:rPr lang="en-US" sz="4000"/>
              <a:t>.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rPr>
                <a:solidFill>
                  <a:srgbClr val="FF0000"/>
                </a:solidFill>
              </a:rPr>
              <a:t>Topographic Map: Watershed Segmentation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580" y="1371600"/>
            <a:ext cx="12043410" cy="2830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🏔 Bright regions = hills (cell bodies), dark = valleys (background)</a:t>
            </a:r>
            <a:r>
              <a:rPr lang="en-US" sz="3200"/>
              <a:t>.</a:t>
            </a: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💧 Flood from each cell center until borders meet</a:t>
            </a:r>
            <a:r>
              <a:rPr lang="en-US" sz="3200"/>
              <a:t>.</a:t>
            </a: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📍 Each pixel assigned to one cell → lysosomes labeled by cell ID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rPr>
                <a:solidFill>
                  <a:srgbClr val="FF0000"/>
                </a:solidFill>
              </a:rPr>
              <a:t>Summary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88720"/>
            <a:ext cx="11771630" cy="33229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✨ Pipeline overview: spot detection → cell segmentation</a:t>
            </a:r>
            <a:endParaRPr sz="3200"/>
          </a:p>
          <a:p>
            <a:pPr marL="3200400" lvl="7" indent="457200">
              <a:defRPr sz="2800">
                <a:solidFill>
                  <a:srgbClr val="323232"/>
                </a:solidFill>
              </a:defRPr>
            </a:pPr>
            <a:r>
              <a:rPr sz="3200"/>
              <a:t> → labeling</a:t>
            </a:r>
            <a:r>
              <a:rPr lang="en-US" sz="3200"/>
              <a:t>.</a:t>
            </a:r>
            <a:endParaRPr lang="en-US" sz="3200"/>
          </a:p>
          <a:p>
            <a:pPr>
              <a:defRPr sz="2800">
                <a:solidFill>
                  <a:srgbClr val="323232"/>
                </a:solidFill>
              </a:defRPr>
            </a:pP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📈 Extract metrics: lysosome count, size, and spatial distribution</a:t>
            </a:r>
            <a:r>
              <a:rPr lang="en-US" sz="3200"/>
              <a:t>.</a:t>
            </a:r>
            <a:endParaRPr lang="en-US" sz="3200"/>
          </a:p>
          <a:p>
            <a:pPr>
              <a:defRPr sz="2800">
                <a:solidFill>
                  <a:srgbClr val="323232"/>
                </a:solidFill>
              </a:defRPr>
            </a:pP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💡 Visualization-ready for 3D cell analysis and comparison</a:t>
            </a:r>
            <a:r>
              <a:rPr lang="en-US" sz="3200"/>
              <a:t>.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US" altLang="en-GB" sz="2800"/>
              <a:t>Airy scan_40A_UAS-TMEM-HA_CB_0h_1_051222</a:t>
            </a:r>
            <a:endParaRPr lang="en-US" altLang="en-GB" sz="2800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/>
              <a:t>Airy scan_40A_UAS-TMEM-HA_CB_0h_2_051222</a:t>
            </a:r>
            <a:endParaRPr lang="en-US" altLang="en-GB" sz="2800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/>
              <a:t>Airy scan_40A_UAS-TMEM-HA_CB_4h_1_051222</a:t>
            </a:r>
            <a:endParaRPr lang="en-US" altLang="en-GB" sz="2800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/>
              <a:t>Airy scan_40A_UAS-TMEM-HA_CB_4h_2_051222</a:t>
            </a:r>
            <a:endParaRPr lang="en-US" altLang="en-GB" sz="2800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/>
              <a:t>40A_UAS-TMEM192-3xHA x 40A 71G10 MARCM_around 12h - for quantification_4 Airy-CBs_300425</a:t>
            </a:r>
            <a:endParaRPr lang="en-US" altLang="en-GB" sz="2800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>
                <a:solidFill>
                  <a:schemeClr val="tx1"/>
                </a:solidFill>
                <a:effectLst/>
              </a:rPr>
              <a:t>40A_UAS-TMEM192-3xHA x 40A 71G10 MARCM_around 12h - for quantification_3 Airy-CBs_300425</a:t>
            </a:r>
            <a:endParaRPr lang="en-US" altLang="en-GB" sz="280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800">
                <a:solidFill>
                  <a:schemeClr val="tx1"/>
                </a:solidFill>
                <a:effectLst/>
              </a:rPr>
              <a:t>40A_UAS-TMEM1923x-HA x 71G10 40A MARCM_L3_2_Airy_010724</a:t>
            </a:r>
            <a:endParaRPr lang="en-US" altLang="en-GB" sz="280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800">
                <a:solidFill>
                  <a:schemeClr val="tx1"/>
                </a:solidFill>
                <a:effectLst/>
              </a:rPr>
              <a:t>40A_UAS-TMEM1923x-HA x 71G10 40A MARCM_L3_1_Airy_010724</a:t>
            </a:r>
            <a:endParaRPr lang="en-US" altLang="en-GB" sz="28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Airy scan_40A_UAS-TMEM-HA_CB_0h_1_051222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scan_40A_UAS-TMEM-HA_CB_0h_1_051222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368*95"/>
  <p:tag name="TABLE_ENDDRAG_RECT" val="315*394*368*95"/>
</p:tagLst>
</file>

<file path=ppt/theme/theme1.xml><?xml version="1.0" encoding="utf-8"?>
<a:theme xmlns:a="http://schemas.openxmlformats.org/drawingml/2006/main" name="1_Green 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00206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3467</Words>
  <Application>WPS Presentation</Application>
  <PresentationFormat>Panorámica</PresentationFormat>
  <Paragraphs>123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Wingdings</vt:lpstr>
      <vt:lpstr>Arial</vt:lpstr>
      <vt:lpstr>Microsoft YaHei</vt:lpstr>
      <vt:lpstr>Arial Unicode MS</vt:lpstr>
      <vt:lpstr>Calibri</vt:lpstr>
      <vt:lpstr>1_Green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FILES</vt:lpstr>
      <vt:lpstr>Airy scan_40A_UAS-TMEM-HA_CB_0h_1_051222</vt:lpstr>
      <vt:lpstr>Airy scan_40A_UAS-TMEM-HA_CB_0h_1_051222 </vt:lpstr>
      <vt:lpstr>Airy scan_40A_UAS-TMEM-HA_CB_0h_2_051222 </vt:lpstr>
      <vt:lpstr>Airy scan_40A_UAS-TMEM-HA_CB_0h_2_051222 </vt:lpstr>
      <vt:lpstr>Airy scan_40A_UAS-TMEM-HA_CB_4h_1_051222 </vt:lpstr>
      <vt:lpstr>Airy scan_40A_UAS-TMEM-HA_CB_4h_1_051222 </vt:lpstr>
      <vt:lpstr>Airy scan_40A_UAS-TMEM-HA_CB_4h_2_051222 </vt:lpstr>
      <vt:lpstr>Airy scan_40A_UAS-TMEM-HA_CB_4h_2_051222 </vt:lpstr>
      <vt:lpstr>40A_UAS-TMEM192-3xHA x 40A 71G10 MARCM_around 12h - for quantification_4 Airy-CBs_300425 </vt:lpstr>
      <vt:lpstr>40A_UAS-TMEM192-3xHA x 40A 71G10 MARCM_around 12h - for quantification_4 Airy-CBs_300425 </vt:lpstr>
      <vt:lpstr>40A_UAS-TMEM192-3xHA x 40A 71G10 MARCM_around 12h - for quantification_3 Airy-CBs_300425 </vt:lpstr>
      <vt:lpstr>40A_UAS-TMEM192-3xHA x 40A 71G10 MARCM_around 12h - for quantification_3 Airy-CBs_300425 </vt:lpstr>
      <vt:lpstr>40A_UAS-TMEM1923x-HA x 71G10 40A MARCM_L3_2_Airy_010724 </vt:lpstr>
      <vt:lpstr>40A_UAS-TMEM1923x-HA x 71G10 40A MARCM_L3_2_Airy_010724 </vt:lpstr>
      <vt:lpstr>40A_UAS-TMEM1923x-HA x 71G10 40A MARCM_L3_1_Airy_010724 </vt:lpstr>
      <vt:lpstr>40A_UAS-TMEM1923x-HA x 71G10 40A MARCM_L3_1_Airy_010724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Nahuel-Hernan Ramos</dc:creator>
  <cp:lastModifiedBy>nahue</cp:lastModifiedBy>
  <cp:revision>650</cp:revision>
  <dcterms:created xsi:type="dcterms:W3CDTF">2024-11-18T13:41:00Z</dcterms:created>
  <dcterms:modified xsi:type="dcterms:W3CDTF">2025-10-29T15:07:45Z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10B0DDCC318D4A978DA98E7FA9971C74_13</vt:lpwstr>
  </property>
  <property fmtid="{D5CDD505-2E9C-101B-9397-08002B2CF9AE}" pid="3" name="KSOProductBuildVer">
    <vt:lpwstr>2057-12.2.0.23131</vt:lpwstr>
  </property>
</Properties>
</file>