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12193575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5" roundtripDataSignature="AMtx7mgddtnBBN078NorUvyqfPsHSPO1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6BE1C8-702F-4F1E-B6A3-BDA215E256A1}">
  <a:tblStyle styleId="{0B6BE1C8-702F-4F1E-B6A3-BDA215E256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3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6.xml"/><Relationship Id="rId35" Type="http://customschemas.google.com/relationships/presentationmetadata" Target="metadata"/><Relationship Id="rId12" Type="http://schemas.openxmlformats.org/officeDocument/2006/relationships/slide" Target="slides/slide5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9" name="Google Shape;229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5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6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220663" y="812800"/>
            <a:ext cx="710406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220663" y="812800"/>
            <a:ext cx="710406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21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2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23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4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2" type="sldNum"/>
          </p:nvPr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3" name="Google Shape;2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755650" y="5078413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9:notes"/>
          <p:cNvSpPr/>
          <p:nvPr>
            <p:ph idx="2" type="sldImg"/>
          </p:nvPr>
        </p:nvSpPr>
        <p:spPr>
          <a:xfrm>
            <a:off x="1106488" y="812800"/>
            <a:ext cx="5332412" cy="3995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 rot="5400000">
            <a:off x="3833019" y="-1618456"/>
            <a:ext cx="4513262" cy="109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/>
          <p:nvPr>
            <p:ph type="title"/>
          </p:nvPr>
        </p:nvSpPr>
        <p:spPr>
          <a:xfrm rot="5400000">
            <a:off x="7943057" y="2491581"/>
            <a:ext cx="4513262" cy="274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1" type="body"/>
          </p:nvPr>
        </p:nvSpPr>
        <p:spPr>
          <a:xfrm rot="5400000">
            <a:off x="2386807" y="-172243"/>
            <a:ext cx="4513262" cy="806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3" name="Google Shape;173;p40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0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0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1"/>
          <p:cNvSpPr txBox="1"/>
          <p:nvPr>
            <p:ph idx="1" type="body"/>
          </p:nvPr>
        </p:nvSpPr>
        <p:spPr>
          <a:xfrm>
            <a:off x="258921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41"/>
          <p:cNvSpPr txBox="1"/>
          <p:nvPr>
            <p:ph idx="2" type="body"/>
          </p:nvPr>
        </p:nvSpPr>
        <p:spPr>
          <a:xfrm>
            <a:off x="7116763" y="2133600"/>
            <a:ext cx="437515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41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1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4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7" name="Google Shape;187;p4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4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9" name="Google Shape;189;p42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3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3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4" name="Google Shape;204;p4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5" name="Google Shape;205;p4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5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6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6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46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2" name="Google Shape;212;p4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6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7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7"/>
          <p:cNvSpPr txBox="1"/>
          <p:nvPr>
            <p:ph idx="1" type="body"/>
          </p:nvPr>
        </p:nvSpPr>
        <p:spPr>
          <a:xfrm rot="5400000">
            <a:off x="5158582" y="-435769"/>
            <a:ext cx="3763963" cy="8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7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7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7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8"/>
          <p:cNvSpPr txBox="1"/>
          <p:nvPr>
            <p:ph type="title"/>
          </p:nvPr>
        </p:nvSpPr>
        <p:spPr>
          <a:xfrm rot="5400000">
            <a:off x="7742238" y="2147888"/>
            <a:ext cx="5273675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8"/>
          <p:cNvSpPr txBox="1"/>
          <p:nvPr>
            <p:ph idx="1" type="body"/>
          </p:nvPr>
        </p:nvSpPr>
        <p:spPr>
          <a:xfrm rot="5400000">
            <a:off x="3214688" y="-1587"/>
            <a:ext cx="5273675" cy="652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8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8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8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>
            <a:off x="60960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31"/>
          <p:cNvSpPr txBox="1"/>
          <p:nvPr>
            <p:ph idx="2" type="body"/>
          </p:nvPr>
        </p:nvSpPr>
        <p:spPr>
          <a:xfrm>
            <a:off x="6165850" y="1604963"/>
            <a:ext cx="540385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3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3" name="Google Shape;83;p3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3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5" name="Google Shape;85;p32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96" name="Google Shape;96;p34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4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8" name="Google Shape;18;p24"/>
            <p:cNvSpPr/>
            <p:nvPr/>
          </p:nvSpPr>
          <p:spPr>
            <a:xfrm>
              <a:off x="0" y="1622"/>
              <a:ext cx="55" cy="38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81" y="1988"/>
              <a:ext cx="399" cy="145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>
              <a:off x="508" y="3431"/>
              <a:ext cx="376" cy="88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605" y="4097"/>
              <a:ext cx="100" cy="22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63" y="2016"/>
              <a:ext cx="509" cy="208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14" y="144"/>
              <a:ext cx="59" cy="183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49" y="1855"/>
              <a:ext cx="41" cy="30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485" y="3451"/>
              <a:ext cx="112" cy="63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488" y="881"/>
              <a:ext cx="1300" cy="254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581" y="4113"/>
              <a:ext cx="94" cy="20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485" y="3376"/>
              <a:ext cx="15" cy="13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535" y="3934"/>
              <a:ext cx="142" cy="38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4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31" name="Google Shape;31;p24"/>
            <p:cNvSpPr/>
            <p:nvPr/>
          </p:nvSpPr>
          <p:spPr>
            <a:xfrm>
              <a:off x="17" y="0"/>
              <a:ext cx="303" cy="276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347" y="2719"/>
              <a:ext cx="258" cy="9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634" y="3693"/>
              <a:ext cx="263" cy="61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329" y="2749"/>
              <a:ext cx="339" cy="140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>
              <a:off x="295" y="812"/>
              <a:ext cx="102" cy="189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>
              <a:off x="700" y="4139"/>
              <a:ext cx="76" cy="16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>
              <a:off x="317" y="2587"/>
              <a:ext cx="44" cy="31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>
              <a:off x="613" y="1982"/>
              <a:ext cx="880" cy="170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>
              <a:off x="676" y="4158"/>
              <a:ext cx="68" cy="15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>
              <a:off x="613" y="3715"/>
              <a:ext cx="79" cy="41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>
              <a:off x="613" y="3636"/>
              <a:ext cx="16" cy="13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634" y="3983"/>
              <a:ext cx="124" cy="32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24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 txBox="1"/>
          <p:nvPr>
            <p:ph type="title"/>
          </p:nvPr>
        </p:nvSpPr>
        <p:spPr>
          <a:xfrm>
            <a:off x="2589213" y="2514600"/>
            <a:ext cx="8902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4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531813" y="4529138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609600" y="1604963"/>
            <a:ext cx="10960100" cy="4513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6"/>
          <p:cNvGrpSpPr/>
          <p:nvPr/>
        </p:nvGrpSpPr>
        <p:grpSpPr>
          <a:xfrm>
            <a:off x="0" y="228600"/>
            <a:ext cx="2838450" cy="6626225"/>
            <a:chOff x="0" y="144"/>
            <a:chExt cx="1788" cy="4174"/>
          </a:xfrm>
        </p:grpSpPr>
        <p:sp>
          <p:nvSpPr>
            <p:cNvPr id="126" name="Google Shape;126;p26"/>
            <p:cNvSpPr/>
            <p:nvPr/>
          </p:nvSpPr>
          <p:spPr>
            <a:xfrm>
              <a:off x="0" y="1622"/>
              <a:ext cx="55" cy="386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81" y="1988"/>
              <a:ext cx="399" cy="145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508" y="3431"/>
              <a:ext cx="376" cy="886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605" y="4097"/>
              <a:ext cx="100" cy="22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63" y="2016"/>
              <a:ext cx="509" cy="208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14" y="144"/>
              <a:ext cx="59" cy="1836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49" y="1855"/>
              <a:ext cx="41" cy="303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485" y="3451"/>
              <a:ext cx="112" cy="63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488" y="881"/>
              <a:ext cx="1300" cy="2542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581" y="4113"/>
              <a:ext cx="94" cy="204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485" y="3376"/>
              <a:ext cx="15" cy="131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535" y="3934"/>
              <a:ext cx="142" cy="384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6"/>
          <p:cNvGrpSpPr/>
          <p:nvPr/>
        </p:nvGrpSpPr>
        <p:grpSpPr>
          <a:xfrm>
            <a:off x="26988" y="0"/>
            <a:ext cx="2343150" cy="6840538"/>
            <a:chOff x="17" y="0"/>
            <a:chExt cx="1476" cy="4309"/>
          </a:xfrm>
        </p:grpSpPr>
        <p:sp>
          <p:nvSpPr>
            <p:cNvPr id="139" name="Google Shape;139;p26"/>
            <p:cNvSpPr/>
            <p:nvPr/>
          </p:nvSpPr>
          <p:spPr>
            <a:xfrm>
              <a:off x="17" y="0"/>
              <a:ext cx="303" cy="2764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347" y="2719"/>
              <a:ext cx="258" cy="9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634" y="3693"/>
              <a:ext cx="263" cy="616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329" y="2749"/>
              <a:ext cx="339" cy="1400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95" y="812"/>
              <a:ext cx="102" cy="1899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00" y="4139"/>
              <a:ext cx="76" cy="169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17" y="2587"/>
              <a:ext cx="44" cy="314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613" y="1982"/>
              <a:ext cx="880" cy="170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76" y="4158"/>
              <a:ext cx="68" cy="151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13" y="3715"/>
              <a:ext cx="79" cy="417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13" y="3636"/>
              <a:ext cx="16" cy="13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34" y="3983"/>
              <a:ext cx="124" cy="32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2592388" y="623888"/>
            <a:ext cx="889952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589213" y="2133600"/>
            <a:ext cx="89027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10361613" y="6130925"/>
            <a:ext cx="1133475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2589213" y="6135688"/>
            <a:ext cx="76073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6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531813" y="787400"/>
            <a:ext cx="766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Hashing Extensible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10"/>
          <p:cNvGraphicFramePr/>
          <p:nvPr/>
        </p:nvGraphicFramePr>
        <p:xfrm>
          <a:off x="3233738" y="42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47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3" name="Google Shape;323;p10"/>
          <p:cNvGraphicFramePr/>
          <p:nvPr/>
        </p:nvGraphicFramePr>
        <p:xfrm>
          <a:off x="3233738" y="42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24" name="Google Shape;324;p10"/>
          <p:cNvPicPr preferRelativeResize="0"/>
          <p:nvPr/>
        </p:nvPicPr>
        <p:blipFill rotWithShape="1">
          <a:blip r:embed="rId3">
            <a:alphaModFix/>
          </a:blip>
          <a:srcRect b="3522" l="0" r="0" t="0"/>
          <a:stretch/>
        </p:blipFill>
        <p:spPr>
          <a:xfrm>
            <a:off x="1468438" y="1117600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0"/>
          <p:cNvSpPr txBox="1"/>
          <p:nvPr/>
        </p:nvSpPr>
        <p:spPr>
          <a:xfrm>
            <a:off x="1416050" y="260350"/>
            <a:ext cx="8713788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las claves involucradas: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72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6" name="Google Shape;3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475" y="1125538"/>
            <a:ext cx="96393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763" y="1158875"/>
            <a:ext cx="95726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11"/>
          <p:cNvGraphicFramePr/>
          <p:nvPr/>
        </p:nvGraphicFramePr>
        <p:xfrm>
          <a:off x="6456363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34" name="Google Shape;3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6287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1"/>
          <p:cNvSpPr/>
          <p:nvPr/>
        </p:nvSpPr>
        <p:spPr>
          <a:xfrm>
            <a:off x="1704975" y="4941888"/>
            <a:ext cx="10296525" cy="137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Epsilon debe ser almacenado en la cubeta asociada a la celda 0 de la tabla. La misma se encuentra completa lo que genera un nuevo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/>
          <p:nvPr/>
        </p:nvSpPr>
        <p:spPr>
          <a:xfrm>
            <a:off x="1920875" y="333375"/>
            <a:ext cx="45497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Epsilon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1" name="Google Shape;341;p12"/>
          <p:cNvGraphicFramePr/>
          <p:nvPr/>
        </p:nvGraphicFramePr>
        <p:xfrm>
          <a:off x="6456363" y="3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42" name="Google Shape;3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413" y="1412875"/>
            <a:ext cx="95726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2"/>
          <p:cNvSpPr/>
          <p:nvPr/>
        </p:nvSpPr>
        <p:spPr>
          <a:xfrm>
            <a:off x="1776413" y="4718050"/>
            <a:ext cx="10440987" cy="223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no disponer de celdas suficientes en la tabla en memoria principal, se </a:t>
            </a:r>
            <a:r>
              <a:rPr b="1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el espacio disponible, que a partir de este momento necesita </a:t>
            </a:r>
            <a:r>
              <a:rPr b="0" i="0" lang="es-AR" sz="3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bits </a:t>
            </a: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la función de hash para poder direccionar un registro.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3"/>
          <p:cNvSpPr/>
          <p:nvPr/>
        </p:nvSpPr>
        <p:spPr>
          <a:xfrm>
            <a:off x="3648075" y="908050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6542088" y="1169988"/>
            <a:ext cx="792162" cy="719137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6529388" y="2781300"/>
            <a:ext cx="792162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1704975" y="4508500"/>
            <a:ext cx="9864725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celda de referencia 00 contiene la dirección de la cubeta saturada, mientras que la celda de referencia 10 contiene la dirección de la nueva cubeta.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775" y="476250"/>
            <a:ext cx="32575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288" y="404813"/>
            <a:ext cx="3714750" cy="3971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0" name="Google Shape;360;p14"/>
          <p:cNvGraphicFramePr/>
          <p:nvPr/>
        </p:nvGraphicFramePr>
        <p:xfrm>
          <a:off x="6313488" y="465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14"/>
          <p:cNvSpPr/>
          <p:nvPr/>
        </p:nvSpPr>
        <p:spPr>
          <a:xfrm>
            <a:off x="1704975" y="4508500"/>
            <a:ext cx="4824413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redispersan </a:t>
            </a:r>
            <a:r>
              <a:rPr b="1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solamente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las claves de las cubetas involucradas: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8300" y="346075"/>
            <a:ext cx="37242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875" y="1268413"/>
            <a:ext cx="8740775" cy="401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5"/>
          <p:cNvSpPr/>
          <p:nvPr/>
        </p:nvSpPr>
        <p:spPr>
          <a:xfrm>
            <a:off x="1920875" y="333375"/>
            <a:ext cx="84201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Epsilon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Google Shape;369;p15"/>
          <p:cNvGraphicFramePr/>
          <p:nvPr/>
        </p:nvGraphicFramePr>
        <p:xfrm>
          <a:off x="1920875" y="558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1704975" y="1125538"/>
            <a:ext cx="10296525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 </a:t>
            </a: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dirección de almacenamiento corresponde a la cubeta asociada a la celda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6" name="Google Shape;376;p16"/>
          <p:cNvCxnSpPr/>
          <p:nvPr/>
        </p:nvCxnSpPr>
        <p:spPr>
          <a:xfrm>
            <a:off x="7969250" y="1916113"/>
            <a:ext cx="647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377" name="Google Shape;377;p16"/>
          <p:cNvSpPr/>
          <p:nvPr/>
        </p:nvSpPr>
        <p:spPr>
          <a:xfrm>
            <a:off x="8545513" y="1628775"/>
            <a:ext cx="3648075" cy="720725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Está completa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1704975" y="3068638"/>
            <a:ext cx="9432925" cy="89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ambas cubetas </a:t>
            </a:r>
            <a:r>
              <a:rPr b="0" i="0" lang="es-AR" sz="2800" u="sng" cap="none" strike="noStrike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coincide</a:t>
            </a: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el valor asociado a la tabla en memoria. Por lo tanto: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1704975" y="2374900"/>
            <a:ext cx="101854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genera desborde y se crea una nueva cubeta.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2784475" y="3960813"/>
            <a:ext cx="8640763" cy="2781300"/>
          </a:xfrm>
          <a:prstGeom prst="ellipse">
            <a:avLst/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4DD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tabla </a:t>
            </a:r>
            <a:r>
              <a:rPr b="1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posee direcciones suficientes para direccionar a la nueva cubeta </a:t>
            </a: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la cantidad de celdas </a:t>
            </a:r>
            <a:r>
              <a:rPr b="1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s-A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 ser duplicada!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17"/>
          <p:cNvGraphicFramePr/>
          <p:nvPr/>
        </p:nvGraphicFramePr>
        <p:xfrm>
          <a:off x="6097588" y="18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86" name="Google Shape;386;p17"/>
          <p:cNvPicPr preferRelativeResize="0"/>
          <p:nvPr/>
        </p:nvPicPr>
        <p:blipFill rotWithShape="1">
          <a:blip r:embed="rId3">
            <a:alphaModFix/>
          </a:blip>
          <a:srcRect b="0" l="0" r="20973" t="0"/>
          <a:stretch/>
        </p:blipFill>
        <p:spPr>
          <a:xfrm>
            <a:off x="1847850" y="1989138"/>
            <a:ext cx="7564438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7"/>
          <p:cNvSpPr/>
          <p:nvPr/>
        </p:nvSpPr>
        <p:spPr>
          <a:xfrm>
            <a:off x="1920875" y="333375"/>
            <a:ext cx="3903663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Rho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4">
            <a:alphaModFix/>
          </a:blip>
          <a:srcRect b="6516" l="0" r="6769" t="5584"/>
          <a:stretch/>
        </p:blipFill>
        <p:spPr>
          <a:xfrm>
            <a:off x="1265238" y="1916113"/>
            <a:ext cx="8459787" cy="493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1704975" y="333375"/>
            <a:ext cx="4699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Pi y Tau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3">
            <a:alphaModFix/>
          </a:blip>
          <a:srcRect b="6516" l="0" r="6769" t="5584"/>
          <a:stretch/>
        </p:blipFill>
        <p:spPr>
          <a:xfrm>
            <a:off x="1344613" y="1773238"/>
            <a:ext cx="8458200" cy="4930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6" name="Google Shape;396;p18"/>
          <p:cNvGraphicFramePr/>
          <p:nvPr/>
        </p:nvGraphicFramePr>
        <p:xfrm>
          <a:off x="6456363" y="2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397" name="Google Shape;397;p18"/>
          <p:cNvPicPr preferRelativeResize="0"/>
          <p:nvPr/>
        </p:nvPicPr>
        <p:blipFill rotWithShape="1">
          <a:blip r:embed="rId4">
            <a:alphaModFix/>
          </a:blip>
          <a:srcRect b="1012" l="0" r="0" t="2025"/>
          <a:stretch/>
        </p:blipFill>
        <p:spPr>
          <a:xfrm>
            <a:off x="1271588" y="1733550"/>
            <a:ext cx="8497887" cy="502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/>
          <p:nvPr/>
        </p:nvSpPr>
        <p:spPr>
          <a:xfrm>
            <a:off x="1704975" y="333375"/>
            <a:ext cx="43338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Psi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4" name="Google Shape;404;p19"/>
          <p:cNvGraphicFramePr/>
          <p:nvPr/>
        </p:nvGraphicFramePr>
        <p:xfrm>
          <a:off x="6456363" y="4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405" name="Google Shape;405;p19"/>
          <p:cNvPicPr preferRelativeResize="0"/>
          <p:nvPr/>
        </p:nvPicPr>
        <p:blipFill rotWithShape="1">
          <a:blip r:embed="rId3">
            <a:alphaModFix/>
          </a:blip>
          <a:srcRect b="1012" l="0" r="0" t="2025"/>
          <a:stretch/>
        </p:blipFill>
        <p:spPr>
          <a:xfrm>
            <a:off x="3432175" y="1628775"/>
            <a:ext cx="8497888" cy="5021263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9"/>
          <p:cNvSpPr/>
          <p:nvPr/>
        </p:nvSpPr>
        <p:spPr>
          <a:xfrm>
            <a:off x="552450" y="36449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01, la cual produce </a:t>
            </a: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4400">
                <a:solidFill>
                  <a:srgbClr val="262626"/>
                </a:solidFill>
              </a:rPr>
              <a:t>Técnica de resoluciones:</a:t>
            </a:r>
            <a:br>
              <a:rPr lang="es-AR" sz="4400">
                <a:solidFill>
                  <a:srgbClr val="262626"/>
                </a:solidFill>
              </a:rPr>
            </a:b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2568575" y="2636838"/>
            <a:ext cx="9288463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dispersión: Retorna 32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para 2 registros por dirección.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341313" marR="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2720"/>
              <a:buFont typeface="Arial"/>
              <a:buChar char="•"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10 claves en total.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2640013" y="2363788"/>
            <a:ext cx="30972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/>
          <p:nvPr/>
        </p:nvSpPr>
        <p:spPr>
          <a:xfrm>
            <a:off x="1631950" y="87313"/>
            <a:ext cx="10440988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Incrementar en uno el valor asociado al nodo con saturación.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una nueva cubeta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AutoNum type="arabicPeriod"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el valor de la cubeta es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mayor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 valor de la tabla, se debe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duplicar</a:t>
            </a: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tabla e incrementar su valor.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3">
            <a:alphaModFix/>
          </a:blip>
          <a:srcRect b="4760" l="0" r="0" t="2855"/>
          <a:stretch/>
        </p:blipFill>
        <p:spPr>
          <a:xfrm>
            <a:off x="7177088" y="3184525"/>
            <a:ext cx="4514850" cy="349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3750" y="3357563"/>
            <a:ext cx="396240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0"/>
          <p:cNvSpPr/>
          <p:nvPr/>
        </p:nvSpPr>
        <p:spPr>
          <a:xfrm>
            <a:off x="4297363" y="3933825"/>
            <a:ext cx="790575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7464425" y="5300663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0"/>
          <p:cNvPicPr preferRelativeResize="0"/>
          <p:nvPr/>
        </p:nvPicPr>
        <p:blipFill rotWithShape="1">
          <a:blip r:embed="rId5">
            <a:alphaModFix/>
          </a:blip>
          <a:srcRect b="4407" l="5061" r="30367" t="11018"/>
          <a:stretch/>
        </p:blipFill>
        <p:spPr>
          <a:xfrm>
            <a:off x="2063750" y="3068638"/>
            <a:ext cx="4279900" cy="3789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0"/>
          <p:cNvSpPr/>
          <p:nvPr/>
        </p:nvSpPr>
        <p:spPr>
          <a:xfrm>
            <a:off x="4297363" y="2997200"/>
            <a:ext cx="790575" cy="71913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908050"/>
            <a:ext cx="8948738" cy="580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1"/>
          <p:cNvSpPr/>
          <p:nvPr/>
        </p:nvSpPr>
        <p:spPr>
          <a:xfrm>
            <a:off x="1920875" y="188913"/>
            <a:ext cx="7324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 luego de insertar Psi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2"/>
          <p:cNvPicPr preferRelativeResize="0"/>
          <p:nvPr/>
        </p:nvPicPr>
        <p:blipFill rotWithShape="1">
          <a:blip r:embed="rId3">
            <a:alphaModFix/>
          </a:blip>
          <a:srcRect b="3004" l="0" r="21456" t="0"/>
          <a:stretch/>
        </p:blipFill>
        <p:spPr>
          <a:xfrm>
            <a:off x="4513263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/>
          <p:nvPr/>
        </p:nvSpPr>
        <p:spPr>
          <a:xfrm>
            <a:off x="1631950" y="188913"/>
            <a:ext cx="47990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Omega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0" name="Google Shape;430;p22"/>
          <p:cNvGraphicFramePr/>
          <p:nvPr/>
        </p:nvGraphicFramePr>
        <p:xfrm>
          <a:off x="6529388" y="16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431" name="Google Shape;431;p22"/>
          <p:cNvSpPr/>
          <p:nvPr/>
        </p:nvSpPr>
        <p:spPr>
          <a:xfrm>
            <a:off x="839788" y="2781300"/>
            <a:ext cx="4968875" cy="2592388"/>
          </a:xfrm>
          <a:prstGeom prst="ellipse">
            <a:avLst/>
          </a:prstGeom>
          <a:gradFill>
            <a:gsLst>
              <a:gs pos="0">
                <a:srgbClr val="9393FF"/>
              </a:gs>
              <a:gs pos="35000">
                <a:srgbClr val="B1B1FF"/>
              </a:gs>
              <a:gs pos="100000">
                <a:srgbClr val="DFDFFF"/>
              </a:gs>
            </a:gsLst>
            <a:lin ang="16200000" scaled="0"/>
          </a:gradFill>
          <a:ln cap="flat" cmpd="sng" w="9525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direcciona a la cubeta correspondiente a la celda 111, la cual produce </a:t>
            </a:r>
            <a:r>
              <a:rPr b="1" i="0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DESBORDE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1167572" y="5715016"/>
            <a:ext cx="6255552" cy="893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800" u="none" cap="none" strike="noStrike">
                <a:solidFill>
                  <a:srgbClr val="2626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deben aplicar los pasos previamente explicados.</a:t>
            </a:r>
            <a:endParaRPr b="0" i="0" sz="2800" u="none" cap="none" strike="noStrike">
              <a:solidFill>
                <a:srgbClr val="2626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/>
          <p:nvPr/>
        </p:nvSpPr>
        <p:spPr>
          <a:xfrm>
            <a:off x="1920875" y="188913"/>
            <a:ext cx="27590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23"/>
          <p:cNvPicPr preferRelativeResize="0"/>
          <p:nvPr/>
        </p:nvPicPr>
        <p:blipFill rotWithShape="1">
          <a:blip r:embed="rId3">
            <a:alphaModFix/>
          </a:blip>
          <a:srcRect b="3004" l="0" r="21456" t="0"/>
          <a:stretch/>
        </p:blipFill>
        <p:spPr>
          <a:xfrm>
            <a:off x="1804988" y="1166813"/>
            <a:ext cx="7027862" cy="5632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9" name="Google Shape;439;p23"/>
          <p:cNvGraphicFramePr/>
          <p:nvPr/>
        </p:nvGraphicFramePr>
        <p:xfrm>
          <a:off x="8326775" y="18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947475"/>
                <a:gridCol w="2652925"/>
              </a:tblGrid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s-AR" sz="1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s-AR" sz="18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s-AR" sz="18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440" name="Google Shape;4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725" y="742338"/>
            <a:ext cx="8999537" cy="591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6" name="Google Shape;256;p3"/>
          <p:cNvGraphicFramePr/>
          <p:nvPr/>
        </p:nvGraphicFramePr>
        <p:xfrm>
          <a:off x="2784475" y="155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Delta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Epsilon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Rho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Tau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00............1101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Psi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00............0001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Omega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00............0111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 txBox="1"/>
          <p:nvPr>
            <p:ph type="title"/>
          </p:nvPr>
        </p:nvSpPr>
        <p:spPr>
          <a:xfrm>
            <a:off x="2619375" y="611188"/>
            <a:ext cx="891222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 sz="4400">
                <a:solidFill>
                  <a:srgbClr val="262626"/>
                </a:solidFill>
              </a:rPr>
              <a:t>Hashing Extensible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2279650" y="4891088"/>
            <a:ext cx="9145588" cy="196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número cero sobre la tabla indica que no es necesario ningún bit de la secuencia obtenida por la función de dispersión.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8F0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2424113" y="1916113"/>
            <a:ext cx="52387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inicial del archivo: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1563" y="2681288"/>
            <a:ext cx="83629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2208213" y="611188"/>
            <a:ext cx="44815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5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Alfa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00............1001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Beta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00............0100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</a:tbl>
          </a:graphicData>
        </a:graphic>
      </p:graphicFrame>
      <p:pic>
        <p:nvPicPr>
          <p:cNvPr id="277" name="Google Shape;2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3357563"/>
            <a:ext cx="916305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050" y="3068638"/>
            <a:ext cx="104965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5688" y="3068638"/>
            <a:ext cx="105632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2208213" y="611188"/>
            <a:ext cx="70850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claves - Desborde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6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6"/>
          <p:cNvSpPr/>
          <p:nvPr/>
        </p:nvSpPr>
        <p:spPr>
          <a:xfrm>
            <a:off x="2159000" y="2806700"/>
            <a:ext cx="10086975" cy="60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inserción de Gamma produce </a:t>
            </a:r>
            <a:r>
              <a:rPr b="1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2063750" y="3644900"/>
            <a:ext cx="9145588" cy="275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Se incrementa en uno el valor asociado a la cubeta saturada.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Times New Roman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Se genera una nueva cubeta con el </a:t>
            </a:r>
            <a:r>
              <a:rPr b="0" i="0" lang="es-AR" sz="36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mismo valor</a:t>
            </a: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asociado a la cubeta saturada.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2208213" y="611188"/>
            <a:ext cx="49371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341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Inserción de Gamma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7"/>
          <p:cNvGraphicFramePr/>
          <p:nvPr/>
        </p:nvGraphicFramePr>
        <p:xfrm>
          <a:off x="2208213" y="145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{0B6BE1C8-702F-4F1E-B6A3-BDA215E256A1}</a:tableStyleId>
              </a:tblPr>
              <a:tblGrid>
                <a:gridCol w="1786200"/>
                <a:gridCol w="3813025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Clave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s-AR" sz="2400" u="none" cap="none" strike="noStrike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f(clave)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3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Gamma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Pts val="2400"/>
                        <a:buFont typeface="Courier New"/>
                        <a:buNone/>
                      </a:pPr>
                      <a:r>
                        <a:rPr b="0" i="0" lang="es-AR" sz="2400" u="none" cap="none" strike="noStrike">
                          <a:solidFill>
                            <a:srgbClr val="00006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00............0010</a:t>
                      </a:r>
                      <a:endParaRPr sz="1400" u="none" cap="none" strike="noStrike"/>
                    </a:p>
                  </a:txBody>
                  <a:tcPr marT="56300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pic>
        <p:nvPicPr>
          <p:cNvPr id="300" name="Google Shape;3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250" y="3068638"/>
            <a:ext cx="106711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913" y="2559050"/>
            <a:ext cx="1121410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/>
          <p:nvPr/>
        </p:nvSpPr>
        <p:spPr>
          <a:xfrm>
            <a:off x="1271588" y="3141663"/>
            <a:ext cx="10874375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compara el valor de la cubeta con el valor asociado a la tabla -&gt; El primero es mayor que el segundo.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</a:t>
            </a: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dispone de entradas suficientes para direccionar a la nueva cubeta.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tabla tiene una celda única, y como se dispone ahora de dos nodos,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hace falta generar más direcciones</a:t>
            </a: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cantidad de celdas de la tabla se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</a:t>
            </a:r>
            <a:r>
              <a:rPr b="0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el valor asociado a la tabla </a:t>
            </a:r>
            <a:r>
              <a:rPr b="1" i="0" lang="es-A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incrementa en uno. </a:t>
            </a:r>
            <a:endParaRPr b="1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Google Shape;307;p8"/>
          <p:cNvPicPr preferRelativeResize="0"/>
          <p:nvPr/>
        </p:nvPicPr>
        <p:blipFill rotWithShape="1">
          <a:blip r:embed="rId3">
            <a:alphaModFix/>
          </a:blip>
          <a:srcRect b="0" l="0" r="703" t="0"/>
          <a:stretch/>
        </p:blipFill>
        <p:spPr>
          <a:xfrm>
            <a:off x="1631950" y="77788"/>
            <a:ext cx="9577388" cy="301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8"/>
          <p:cNvSpPr/>
          <p:nvPr/>
        </p:nvSpPr>
        <p:spPr>
          <a:xfrm>
            <a:off x="3235325" y="555625"/>
            <a:ext cx="720725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6169025" y="1628775"/>
            <a:ext cx="719138" cy="647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4">
            <a:alphaModFix/>
          </a:blip>
          <a:srcRect b="3522" l="0" r="0" t="0"/>
          <a:stretch/>
        </p:blipFill>
        <p:spPr>
          <a:xfrm>
            <a:off x="1704975" y="115888"/>
            <a:ext cx="95250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"/>
          <p:cNvSpPr/>
          <p:nvPr/>
        </p:nvSpPr>
        <p:spPr>
          <a:xfrm>
            <a:off x="3216275" y="976313"/>
            <a:ext cx="792163" cy="72072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9"/>
          <p:cNvPicPr preferRelativeResize="0"/>
          <p:nvPr/>
        </p:nvPicPr>
        <p:blipFill rotWithShape="1">
          <a:blip r:embed="rId3">
            <a:alphaModFix/>
          </a:blip>
          <a:srcRect b="9401" l="4631" r="10187" t="5640"/>
          <a:stretch/>
        </p:blipFill>
        <p:spPr>
          <a:xfrm>
            <a:off x="2324100" y="603250"/>
            <a:ext cx="7419975" cy="299878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9"/>
          <p:cNvSpPr/>
          <p:nvPr/>
        </p:nvSpPr>
        <p:spPr>
          <a:xfrm>
            <a:off x="1560513" y="3829050"/>
            <a:ext cx="10153650" cy="284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valor asociado a la tabla indica la cantidad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bits que es necesario tomar de la función de hash.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s-AR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 primera celda de la tabla direcciona a la cubeta saturada, y la nueva celda apunta a la nueva cubeta generada.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</cp:coreProperties>
</file>