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3588" cy="6858000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mwnAIkTks+suQAOkF+0CvBOIn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12D20F-33D4-4D13-82DE-738697117755}">
  <a:tblStyle styleId="{B312D20F-33D4-4D13-82DE-7386971177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8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9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0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1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2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1000" cy="4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2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1000" cy="4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3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2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3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2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body" idx="3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4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5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6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body" idx="2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body" idx="3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body" idx="2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body" idx="3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5"/>
          <p:cNvSpPr txBox="1">
            <a:spLocks noGrp="1"/>
          </p:cNvSpPr>
          <p:nvPr>
            <p:ph type="body" idx="2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7"/>
          <p:cNvSpPr txBox="1">
            <a:spLocks noGrp="1"/>
          </p:cNvSpPr>
          <p:nvPr>
            <p:ph type="body" idx="2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7"/>
          <p:cNvSpPr txBox="1">
            <a:spLocks noGrp="1"/>
          </p:cNvSpPr>
          <p:nvPr>
            <p:ph type="body" idx="3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7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8"/>
          <p:cNvSpPr txBox="1">
            <a:spLocks noGrp="1"/>
          </p:cNvSpPr>
          <p:nvPr>
            <p:ph type="body" idx="2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body" idx="3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body" idx="4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body" idx="5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body" idx="6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3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2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3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2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0" y="2575080"/>
            <a:ext cx="72720" cy="597960"/>
          </a:xfrm>
          <a:custGeom>
            <a:avLst/>
            <a:gdLst/>
            <a:ahLst/>
            <a:cxnLst/>
            <a:rect l="l" t="t" r="r" b="b"/>
            <a:pathLst>
              <a:path w="22" h="136" extrusionOk="0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3"/>
          <p:cNvSpPr/>
          <p:nvPr/>
        </p:nvSpPr>
        <p:spPr>
          <a:xfrm>
            <a:off x="128520" y="3156120"/>
            <a:ext cx="618840" cy="2295000"/>
          </a:xfrm>
          <a:custGeom>
            <a:avLst/>
            <a:gdLst/>
            <a:ahLst/>
            <a:cxnLst/>
            <a:rect l="l" t="t" r="r" b="b"/>
            <a:pathLst>
              <a:path w="140" h="504" extrusionOk="0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3"/>
          <p:cNvSpPr/>
          <p:nvPr/>
        </p:nvSpPr>
        <p:spPr>
          <a:xfrm>
            <a:off x="806400" y="5446800"/>
            <a:ext cx="582120" cy="1391760"/>
          </a:xfrm>
          <a:custGeom>
            <a:avLst/>
            <a:gdLst/>
            <a:ahLst/>
            <a:cxnLst/>
            <a:rect l="l" t="t" r="r" b="b"/>
            <a:pathLst>
              <a:path w="132" h="308" extrusionOk="0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3"/>
          <p:cNvSpPr/>
          <p:nvPr/>
        </p:nvSpPr>
        <p:spPr>
          <a:xfrm>
            <a:off x="960480" y="6504120"/>
            <a:ext cx="144000" cy="336240"/>
          </a:xfrm>
          <a:custGeom>
            <a:avLst/>
            <a:gdLst/>
            <a:ahLst/>
            <a:cxnLst/>
            <a:rect l="l" t="t" r="r" b="b"/>
            <a:pathLst>
              <a:path w="37" h="79" extrusionOk="0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3"/>
          <p:cNvSpPr/>
          <p:nvPr/>
        </p:nvSpPr>
        <p:spPr>
          <a:xfrm>
            <a:off x="100080" y="3200400"/>
            <a:ext cx="793440" cy="3301560"/>
          </a:xfrm>
          <a:custGeom>
            <a:avLst/>
            <a:gdLst/>
            <a:ahLst/>
            <a:cxnLst/>
            <a:rect l="l" t="t" r="r" b="b"/>
            <a:pathLst>
              <a:path w="178" h="722" extrusionOk="0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3"/>
          <p:cNvSpPr/>
          <p:nvPr/>
        </p:nvSpPr>
        <p:spPr>
          <a:xfrm>
            <a:off x="22320" y="228600"/>
            <a:ext cx="78840" cy="2900160"/>
          </a:xfrm>
          <a:custGeom>
            <a:avLst/>
            <a:gdLst/>
            <a:ahLst/>
            <a:cxnLst/>
            <a:rect l="l" t="t" r="r" b="b"/>
            <a:pathLst>
              <a:path w="23" h="635" extrusionOk="0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77760" y="2944800"/>
            <a:ext cx="50400" cy="466200"/>
          </a:xfrm>
          <a:custGeom>
            <a:avLst/>
            <a:gdLst/>
            <a:ahLst/>
            <a:cxnLst/>
            <a:rect l="l" t="t" r="r" b="b"/>
            <a:pathLst>
              <a:path w="17" h="107" extrusionOk="0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3"/>
          <p:cNvSpPr/>
          <p:nvPr/>
        </p:nvSpPr>
        <p:spPr>
          <a:xfrm>
            <a:off x="770040" y="5478480"/>
            <a:ext cx="163080" cy="996480"/>
          </a:xfrm>
          <a:custGeom>
            <a:avLst/>
            <a:gdLst/>
            <a:ahLst/>
            <a:cxnLst/>
            <a:rect l="l" t="t" r="r" b="b"/>
            <a:pathLst>
              <a:path w="41" h="222" extrusionOk="0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3"/>
          <p:cNvSpPr/>
          <p:nvPr/>
        </p:nvSpPr>
        <p:spPr>
          <a:xfrm>
            <a:off x="774720" y="1398600"/>
            <a:ext cx="2049120" cy="4020840"/>
          </a:xfrm>
          <a:custGeom>
            <a:avLst/>
            <a:gdLst/>
            <a:ahLst/>
            <a:cxnLst/>
            <a:rect l="l" t="t" r="r" b="b"/>
            <a:pathLst>
              <a:path w="450" h="878" extrusionOk="0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922320" y="6529320"/>
            <a:ext cx="134640" cy="309240"/>
          </a:xfrm>
          <a:custGeom>
            <a:avLst/>
            <a:gdLst/>
            <a:ahLst/>
            <a:cxnLst/>
            <a:rect l="l" t="t" r="r" b="b"/>
            <a:pathLst>
              <a:path w="35" h="73" extrusionOk="0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770040" y="5359320"/>
            <a:ext cx="9000" cy="193320"/>
          </a:xfrm>
          <a:custGeom>
            <a:avLst/>
            <a:gdLst/>
            <a:ahLst/>
            <a:cxnLst/>
            <a:rect l="l" t="t" r="r" b="b"/>
            <a:pathLst>
              <a:path w="8" h="48" extrusionOk="0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3"/>
          <p:cNvSpPr/>
          <p:nvPr/>
        </p:nvSpPr>
        <p:spPr>
          <a:xfrm>
            <a:off x="849240" y="6245280"/>
            <a:ext cx="210600" cy="595080"/>
          </a:xfrm>
          <a:custGeom>
            <a:avLst/>
            <a:gdLst/>
            <a:ahLst/>
            <a:cxnLst/>
            <a:rect l="l" t="t" r="r" b="b"/>
            <a:pathLst>
              <a:path w="52" h="135" extrusionOk="0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27000" y="0"/>
            <a:ext cx="466200" cy="4373280"/>
          </a:xfrm>
          <a:custGeom>
            <a:avLst/>
            <a:gdLst/>
            <a:ahLst/>
            <a:cxnLst/>
            <a:rect l="l" t="t" r="r" b="b"/>
            <a:pathLst>
              <a:path w="103" h="920" extrusionOk="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550800" y="4316400"/>
            <a:ext cx="394920" cy="1553760"/>
          </a:xfrm>
          <a:custGeom>
            <a:avLst/>
            <a:gdLst/>
            <a:ahLst/>
            <a:cxnLst/>
            <a:rect l="l" t="t" r="r" b="b"/>
            <a:pathLst>
              <a:path w="88" h="330" extrusionOk="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3"/>
          <p:cNvSpPr/>
          <p:nvPr/>
        </p:nvSpPr>
        <p:spPr>
          <a:xfrm>
            <a:off x="1006560" y="5862600"/>
            <a:ext cx="402840" cy="963360"/>
          </a:xfrm>
          <a:custGeom>
            <a:avLst/>
            <a:gdLst/>
            <a:ahLst/>
            <a:cxnLst/>
            <a:rect l="l" t="t" r="r" b="b"/>
            <a:pathLst>
              <a:path w="90" h="207" extrusionOk="0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3"/>
          <p:cNvSpPr/>
          <p:nvPr/>
        </p:nvSpPr>
        <p:spPr>
          <a:xfrm>
            <a:off x="522360" y="4363920"/>
            <a:ext cx="523440" cy="2207880"/>
          </a:xfrm>
          <a:custGeom>
            <a:avLst/>
            <a:gdLst/>
            <a:ahLst/>
            <a:cxnLst/>
            <a:rect l="l" t="t" r="r" b="b"/>
            <a:pathLst>
              <a:path w="115" h="467" extrusionOk="0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3"/>
          <p:cNvSpPr/>
          <p:nvPr/>
        </p:nvSpPr>
        <p:spPr>
          <a:xfrm>
            <a:off x="468360" y="1289160"/>
            <a:ext cx="147240" cy="2999880"/>
          </a:xfrm>
          <a:custGeom>
            <a:avLst/>
            <a:gdLst/>
            <a:ahLst/>
            <a:cxnLst/>
            <a:rect l="l" t="t" r="r" b="b"/>
            <a:pathLst>
              <a:path w="36" h="633" extrusionOk="0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3"/>
          <p:cNvSpPr/>
          <p:nvPr/>
        </p:nvSpPr>
        <p:spPr>
          <a:xfrm>
            <a:off x="1111320" y="6570720"/>
            <a:ext cx="105840" cy="253800"/>
          </a:xfrm>
          <a:custGeom>
            <a:avLst/>
            <a:gdLst/>
            <a:ahLst/>
            <a:cxnLst/>
            <a:rect l="l" t="t" r="r" b="b"/>
            <a:pathLst>
              <a:path w="28" h="59" extrusionOk="0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13"/>
          <p:cNvSpPr/>
          <p:nvPr/>
        </p:nvSpPr>
        <p:spPr>
          <a:xfrm>
            <a:off x="503280" y="4106880"/>
            <a:ext cx="55080" cy="483840"/>
          </a:xfrm>
          <a:custGeom>
            <a:avLst/>
            <a:gdLst/>
            <a:ahLst/>
            <a:cxnLst/>
            <a:rect l="l" t="t" r="r" b="b"/>
            <a:pathLst>
              <a:path w="17" h="107" extrusionOk="0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3"/>
          <p:cNvSpPr/>
          <p:nvPr/>
        </p:nvSpPr>
        <p:spPr>
          <a:xfrm>
            <a:off x="973080" y="3146400"/>
            <a:ext cx="1382400" cy="2688840"/>
          </a:xfrm>
          <a:custGeom>
            <a:avLst/>
            <a:gdLst/>
            <a:ahLst/>
            <a:cxnLst/>
            <a:rect l="l" t="t" r="r" b="b"/>
            <a:pathLst>
              <a:path w="294" h="568" extrusionOk="0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3"/>
          <p:cNvSpPr/>
          <p:nvPr/>
        </p:nvSpPr>
        <p:spPr>
          <a:xfrm>
            <a:off x="1073160" y="6600960"/>
            <a:ext cx="93240" cy="225000"/>
          </a:xfrm>
          <a:custGeom>
            <a:avLst/>
            <a:gdLst/>
            <a:ahLst/>
            <a:cxnLst/>
            <a:rect l="l" t="t" r="r" b="b"/>
            <a:pathLst>
              <a:path w="25" h="53" extrusionOk="0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3"/>
          <p:cNvSpPr/>
          <p:nvPr/>
        </p:nvSpPr>
        <p:spPr>
          <a:xfrm>
            <a:off x="973080" y="5897520"/>
            <a:ext cx="110880" cy="647280"/>
          </a:xfrm>
          <a:custGeom>
            <a:avLst/>
            <a:gdLst/>
            <a:ahLst/>
            <a:cxnLst/>
            <a:rect l="l" t="t" r="r" b="b"/>
            <a:pathLst>
              <a:path w="29" h="141" extrusionOk="0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3"/>
          <p:cNvSpPr/>
          <p:nvPr/>
        </p:nvSpPr>
        <p:spPr>
          <a:xfrm>
            <a:off x="973080" y="5772240"/>
            <a:ext cx="10800" cy="199800"/>
          </a:xfrm>
          <a:custGeom>
            <a:avLst/>
            <a:gdLst/>
            <a:ahLst/>
            <a:cxnLst/>
            <a:rect l="l" t="t" r="r" b="b"/>
            <a:pathLst>
              <a:path w="8" h="48" extrusionOk="0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3"/>
          <p:cNvSpPr/>
          <p:nvPr/>
        </p:nvSpPr>
        <p:spPr>
          <a:xfrm>
            <a:off x="1006560" y="6323040"/>
            <a:ext cx="182160" cy="502920"/>
          </a:xfrm>
          <a:custGeom>
            <a:avLst/>
            <a:gdLst/>
            <a:ahLst/>
            <a:cxnLst/>
            <a:rect l="l" t="t" r="r" b="b"/>
            <a:pathLst>
              <a:path w="44" h="111" extrusionOk="0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3"/>
          <p:cNvSpPr/>
          <p:nvPr/>
        </p:nvSpPr>
        <p:spPr>
          <a:xfrm>
            <a:off x="0" y="0"/>
            <a:ext cx="182160" cy="685764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3"/>
          <p:cNvSpPr/>
          <p:nvPr/>
        </p:nvSpPr>
        <p:spPr>
          <a:xfrm>
            <a:off x="0" y="4324320"/>
            <a:ext cx="1744200" cy="777600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dt" idx="10"/>
          </p:nvPr>
        </p:nvSpPr>
        <p:spPr>
          <a:xfrm>
            <a:off x="10361520" y="6130800"/>
            <a:ext cx="1118880" cy="34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2589120" y="6135840"/>
            <a:ext cx="7592760" cy="33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531720" y="4529160"/>
            <a:ext cx="752040" cy="33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0" y="2575080"/>
            <a:ext cx="72720" cy="597960"/>
          </a:xfrm>
          <a:custGeom>
            <a:avLst/>
            <a:gdLst/>
            <a:ahLst/>
            <a:cxnLst/>
            <a:rect l="l" t="t" r="r" b="b"/>
            <a:pathLst>
              <a:path w="22" h="136" extrusionOk="0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28520" y="3156120"/>
            <a:ext cx="618840" cy="2295000"/>
          </a:xfrm>
          <a:custGeom>
            <a:avLst/>
            <a:gdLst/>
            <a:ahLst/>
            <a:cxnLst/>
            <a:rect l="l" t="t" r="r" b="b"/>
            <a:pathLst>
              <a:path w="140" h="504" extrusionOk="0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806400" y="5446800"/>
            <a:ext cx="582120" cy="1391760"/>
          </a:xfrm>
          <a:custGeom>
            <a:avLst/>
            <a:gdLst/>
            <a:ahLst/>
            <a:cxnLst/>
            <a:rect l="l" t="t" r="r" b="b"/>
            <a:pathLst>
              <a:path w="132" h="308" extrusionOk="0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960480" y="6504120"/>
            <a:ext cx="144000" cy="336240"/>
          </a:xfrm>
          <a:custGeom>
            <a:avLst/>
            <a:gdLst/>
            <a:ahLst/>
            <a:cxnLst/>
            <a:rect l="l" t="t" r="r" b="b"/>
            <a:pathLst>
              <a:path w="37" h="79" extrusionOk="0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100080" y="3200400"/>
            <a:ext cx="793440" cy="3301560"/>
          </a:xfrm>
          <a:custGeom>
            <a:avLst/>
            <a:gdLst/>
            <a:ahLst/>
            <a:cxnLst/>
            <a:rect l="l" t="t" r="r" b="b"/>
            <a:pathLst>
              <a:path w="178" h="722" extrusionOk="0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22320" y="228600"/>
            <a:ext cx="78840" cy="2900160"/>
          </a:xfrm>
          <a:custGeom>
            <a:avLst/>
            <a:gdLst/>
            <a:ahLst/>
            <a:cxnLst/>
            <a:rect l="l" t="t" r="r" b="b"/>
            <a:pathLst>
              <a:path w="23" h="635" extrusionOk="0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77760" y="2944800"/>
            <a:ext cx="50400" cy="466200"/>
          </a:xfrm>
          <a:custGeom>
            <a:avLst/>
            <a:gdLst/>
            <a:ahLst/>
            <a:cxnLst/>
            <a:rect l="l" t="t" r="r" b="b"/>
            <a:pathLst>
              <a:path w="17" h="107" extrusionOk="0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770040" y="5478480"/>
            <a:ext cx="163080" cy="996480"/>
          </a:xfrm>
          <a:custGeom>
            <a:avLst/>
            <a:gdLst/>
            <a:ahLst/>
            <a:cxnLst/>
            <a:rect l="l" t="t" r="r" b="b"/>
            <a:pathLst>
              <a:path w="41" h="222" extrusionOk="0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774720" y="1398600"/>
            <a:ext cx="2049120" cy="4020840"/>
          </a:xfrm>
          <a:custGeom>
            <a:avLst/>
            <a:gdLst/>
            <a:ahLst/>
            <a:cxnLst/>
            <a:rect l="l" t="t" r="r" b="b"/>
            <a:pathLst>
              <a:path w="450" h="878" extrusionOk="0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922320" y="6529320"/>
            <a:ext cx="134640" cy="309240"/>
          </a:xfrm>
          <a:custGeom>
            <a:avLst/>
            <a:gdLst/>
            <a:ahLst/>
            <a:cxnLst/>
            <a:rect l="l" t="t" r="r" b="b"/>
            <a:pathLst>
              <a:path w="35" h="73" extrusionOk="0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770040" y="5359320"/>
            <a:ext cx="9000" cy="193320"/>
          </a:xfrm>
          <a:custGeom>
            <a:avLst/>
            <a:gdLst/>
            <a:ahLst/>
            <a:cxnLst/>
            <a:rect l="l" t="t" r="r" b="b"/>
            <a:pathLst>
              <a:path w="8" h="48" extrusionOk="0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849240" y="6245280"/>
            <a:ext cx="210600" cy="595080"/>
          </a:xfrm>
          <a:custGeom>
            <a:avLst/>
            <a:gdLst/>
            <a:ahLst/>
            <a:cxnLst/>
            <a:rect l="l" t="t" r="r" b="b"/>
            <a:pathLst>
              <a:path w="52" h="135" extrusionOk="0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27000" y="0"/>
            <a:ext cx="466200" cy="4373280"/>
          </a:xfrm>
          <a:custGeom>
            <a:avLst/>
            <a:gdLst/>
            <a:ahLst/>
            <a:cxnLst/>
            <a:rect l="l" t="t" r="r" b="b"/>
            <a:pathLst>
              <a:path w="103" h="920" extrusionOk="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50800" y="4316400"/>
            <a:ext cx="394920" cy="1553760"/>
          </a:xfrm>
          <a:custGeom>
            <a:avLst/>
            <a:gdLst/>
            <a:ahLst/>
            <a:cxnLst/>
            <a:rect l="l" t="t" r="r" b="b"/>
            <a:pathLst>
              <a:path w="88" h="330" extrusionOk="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1006560" y="5862600"/>
            <a:ext cx="402840" cy="963360"/>
          </a:xfrm>
          <a:custGeom>
            <a:avLst/>
            <a:gdLst/>
            <a:ahLst/>
            <a:cxnLst/>
            <a:rect l="l" t="t" r="r" b="b"/>
            <a:pathLst>
              <a:path w="90" h="207" extrusionOk="0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22360" y="4363920"/>
            <a:ext cx="523440" cy="2207880"/>
          </a:xfrm>
          <a:custGeom>
            <a:avLst/>
            <a:gdLst/>
            <a:ahLst/>
            <a:cxnLst/>
            <a:rect l="l" t="t" r="r" b="b"/>
            <a:pathLst>
              <a:path w="115" h="467" extrusionOk="0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468360" y="1289160"/>
            <a:ext cx="147240" cy="2999880"/>
          </a:xfrm>
          <a:custGeom>
            <a:avLst/>
            <a:gdLst/>
            <a:ahLst/>
            <a:cxnLst/>
            <a:rect l="l" t="t" r="r" b="b"/>
            <a:pathLst>
              <a:path w="36" h="633" extrusionOk="0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111320" y="6570720"/>
            <a:ext cx="105840" cy="253800"/>
          </a:xfrm>
          <a:custGeom>
            <a:avLst/>
            <a:gdLst/>
            <a:ahLst/>
            <a:cxnLst/>
            <a:rect l="l" t="t" r="r" b="b"/>
            <a:pathLst>
              <a:path w="28" h="59" extrusionOk="0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03280" y="4106880"/>
            <a:ext cx="55080" cy="483840"/>
          </a:xfrm>
          <a:custGeom>
            <a:avLst/>
            <a:gdLst/>
            <a:ahLst/>
            <a:cxnLst/>
            <a:rect l="l" t="t" r="r" b="b"/>
            <a:pathLst>
              <a:path w="17" h="107" extrusionOk="0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973080" y="3146400"/>
            <a:ext cx="1382400" cy="2688840"/>
          </a:xfrm>
          <a:custGeom>
            <a:avLst/>
            <a:gdLst/>
            <a:ahLst/>
            <a:cxnLst/>
            <a:rect l="l" t="t" r="r" b="b"/>
            <a:pathLst>
              <a:path w="294" h="568" extrusionOk="0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1073160" y="6600960"/>
            <a:ext cx="93240" cy="225000"/>
          </a:xfrm>
          <a:custGeom>
            <a:avLst/>
            <a:gdLst/>
            <a:ahLst/>
            <a:cxnLst/>
            <a:rect l="l" t="t" r="r" b="b"/>
            <a:pathLst>
              <a:path w="25" h="53" extrusionOk="0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973080" y="5897520"/>
            <a:ext cx="110880" cy="647280"/>
          </a:xfrm>
          <a:custGeom>
            <a:avLst/>
            <a:gdLst/>
            <a:ahLst/>
            <a:cxnLst/>
            <a:rect l="l" t="t" r="r" b="b"/>
            <a:pathLst>
              <a:path w="29" h="141" extrusionOk="0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973080" y="5772240"/>
            <a:ext cx="10800" cy="199800"/>
          </a:xfrm>
          <a:custGeom>
            <a:avLst/>
            <a:gdLst/>
            <a:ahLst/>
            <a:cxnLst/>
            <a:rect l="l" t="t" r="r" b="b"/>
            <a:pathLst>
              <a:path w="8" h="48" extrusionOk="0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006560" y="6323040"/>
            <a:ext cx="182160" cy="502920"/>
          </a:xfrm>
          <a:custGeom>
            <a:avLst/>
            <a:gdLst/>
            <a:ahLst/>
            <a:cxnLst/>
            <a:rect l="l" t="t" r="r" b="b"/>
            <a:pathLst>
              <a:path w="44" h="111" extrusionOk="0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0" y="0"/>
            <a:ext cx="182160" cy="685764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 rot="10800000" flipH="1">
            <a:off x="-4680" y="206640"/>
            <a:ext cx="1588680" cy="506160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>
            <a:off x="10361520" y="6130800"/>
            <a:ext cx="1118880" cy="34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>
            <a:off x="2589120" y="6135840"/>
            <a:ext cx="7592760" cy="33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531720" y="787320"/>
            <a:ext cx="752040" cy="33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/>
          <p:nvPr/>
        </p:nvSpPr>
        <p:spPr>
          <a:xfrm>
            <a:off x="2453400" y="952560"/>
            <a:ext cx="8915040" cy="226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431640" y="453564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2453400" y="2714760"/>
            <a:ext cx="8915040" cy="371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i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Doble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1658284" y="68220"/>
            <a:ext cx="2905560" cy="9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472500" y="33660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1251540" y="787320"/>
            <a:ext cx="10729800" cy="53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 de resolución de colisiones: </a:t>
            </a:r>
            <a:r>
              <a:rPr lang="es-AR" sz="3900" b="1" dirty="0" err="1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Dispersion</a:t>
            </a:r>
            <a:r>
              <a:rPr lang="es-AR" sz="3900" b="1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Doble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Memoria de 11 direcciones (0..10)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= 2 registros por dirección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f(x) = x </a:t>
            </a:r>
            <a:r>
              <a:rPr lang="es-AR" sz="3900" b="0" i="0" u="none" strike="noStrike" cap="none" dirty="0" err="1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</a:t>
            </a: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7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van a dispersar </a:t>
            </a:r>
            <a:r>
              <a:rPr lang="es-AR" sz="3700" b="0" i="0" u="none" strike="noStrike" cap="none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 </a:t>
            </a:r>
            <a:r>
              <a:rPr lang="es-AR" sz="37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en total.</a:t>
            </a:r>
            <a:endParaRPr sz="3700" b="0" i="0" u="none" strike="noStrike" cap="none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69999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37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Segunda Función de </a:t>
            </a:r>
            <a:r>
              <a:rPr lang="es-AR" sz="37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</a:t>
            </a:r>
          </a:p>
          <a:p>
            <a:pPr marL="269999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3700" b="1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AR" sz="3700" b="1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f(x)= (x </a:t>
            </a:r>
            <a:r>
              <a:rPr lang="es-AR" sz="3700" b="1" dirty="0" err="1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</a:t>
            </a:r>
            <a:r>
              <a:rPr lang="es-AR" sz="3700" b="1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5)+1  </a:t>
            </a:r>
            <a:r>
              <a:rPr lang="es-AR" sz="37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-&gt;donde e</a:t>
            </a:r>
            <a:r>
              <a:rPr lang="es-AR" sz="3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 resultado es el desplazamiento </a:t>
            </a: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/>
          <p:nvPr/>
        </p:nvSpPr>
        <p:spPr>
          <a:xfrm>
            <a:off x="568665" y="288557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667525" y="1500126"/>
            <a:ext cx="4714500" cy="50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34</a:t>
            </a: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f(</a:t>
            </a:r>
            <a:r>
              <a:rPr lang="es-AR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34</a:t>
            </a: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= </a:t>
            </a:r>
            <a:r>
              <a:rPr lang="es-AR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	     f(78) = 1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	     f(60) = 5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	     f(85) = 8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91	     f(91) = 3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82760" marR="0" lvl="0" indent="-26676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       </a:t>
            </a:r>
            <a:r>
              <a:rPr lang="es-AR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s-AR" sz="3900" b="0" i="0" u="none" strike="noStrike" cap="none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</a:t>
            </a:r>
            <a:r>
              <a:rPr lang="es-AR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= </a:t>
            </a:r>
            <a:r>
              <a:rPr lang="es-AR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3150013" y="2443015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3150013" y="3085975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3150013" y="3728935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"/>
          <p:cNvSpPr/>
          <p:nvPr/>
        </p:nvSpPr>
        <p:spPr>
          <a:xfrm>
            <a:off x="3150013" y="4371895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3150013" y="5014855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3150013" y="5657815"/>
            <a:ext cx="785520" cy="21650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5" name="Google Shape;205;p9"/>
          <p:cNvGraphicFramePr/>
          <p:nvPr>
            <p:extLst>
              <p:ext uri="{D42A27DB-BD31-4B8C-83A1-F6EECF244321}">
                <p14:modId xmlns:p14="http://schemas.microsoft.com/office/powerpoint/2010/main" val="2415969386"/>
              </p:ext>
            </p:extLst>
          </p:nvPr>
        </p:nvGraphicFramePr>
        <p:xfrm>
          <a:off x="6954120" y="571320"/>
          <a:ext cx="4928750" cy="5868055"/>
        </p:xfrm>
        <a:graphic>
          <a:graphicData uri="http://schemas.openxmlformats.org/drawingml/2006/table">
            <a:tbl>
              <a:tblPr>
                <a:noFill/>
                <a:tableStyleId>{B312D20F-33D4-4D13-82DE-738697117755}</a:tableStyleId>
              </a:tblPr>
              <a:tblGrid>
                <a:gridCol w="17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2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6" name="Google Shape;206;p9"/>
          <p:cNvSpPr/>
          <p:nvPr/>
        </p:nvSpPr>
        <p:spPr>
          <a:xfrm>
            <a:off x="4016880" y="571320"/>
            <a:ext cx="2832840" cy="6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Tabla inicial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9097200" y="51242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9082800" y="36241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9097200" y="1815917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34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9097200" y="26964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91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10591400" y="1812825"/>
            <a:ext cx="728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/>
        </p:nvSpPr>
        <p:spPr>
          <a:xfrm>
            <a:off x="501240" y="279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1915204" y="969660"/>
            <a:ext cx="5172116" cy="492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el 12 se produce desborde hay que utilizar la segunda función</a:t>
            </a:r>
            <a:endParaRPr sz="28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f(x</a:t>
            </a:r>
            <a:r>
              <a:rPr lang="es-AR" sz="28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)=(x </a:t>
            </a:r>
            <a:r>
              <a:rPr lang="es-AR" sz="2800" dirty="0" err="1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</a:t>
            </a:r>
            <a:r>
              <a:rPr lang="es-AR" sz="2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AR" sz="28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5)+1</a:t>
            </a:r>
            <a:endParaRPr sz="28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f(12) = </a:t>
            </a:r>
            <a:r>
              <a:rPr lang="es-AR" sz="28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(12 </a:t>
            </a:r>
            <a:r>
              <a:rPr lang="es-AR" sz="2800" dirty="0" err="1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</a:t>
            </a:r>
            <a:r>
              <a:rPr lang="es-AR" sz="2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AR" sz="28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5)+1 </a:t>
            </a:r>
            <a:r>
              <a:rPr lang="es-AR" sz="2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</a:t>
            </a:r>
            <a:r>
              <a:rPr lang="es-AR" sz="28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8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resultado es el desplazamiento que debe realizar </a:t>
            </a:r>
            <a:r>
              <a:rPr lang="es-AR" sz="28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Dirección base 1+3 (desplazamiento)=</a:t>
            </a:r>
            <a:endParaRPr sz="28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Dirección 4</a:t>
            </a:r>
            <a:endParaRPr sz="2800" dirty="0">
              <a:solidFill>
                <a:srgbClr val="FF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39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723600" y="5214960"/>
            <a:ext cx="6363720" cy="6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12085720" y="2603625"/>
            <a:ext cx="8433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FF0000"/>
              </a:solidFill>
              <a:latin typeface="Century Gothic"/>
              <a:ea typeface="Century Gothic"/>
              <a:cs typeface="Century Gothic"/>
            </a:endParaRPr>
          </a:p>
        </p:txBody>
      </p:sp>
      <p:graphicFrame>
        <p:nvGraphicFramePr>
          <p:cNvPr id="8" name="Google Shape;205;p9"/>
          <p:cNvGraphicFramePr/>
          <p:nvPr>
            <p:extLst>
              <p:ext uri="{D42A27DB-BD31-4B8C-83A1-F6EECF244321}">
                <p14:modId xmlns:p14="http://schemas.microsoft.com/office/powerpoint/2010/main" val="2243821382"/>
              </p:ext>
            </p:extLst>
          </p:nvPr>
        </p:nvGraphicFramePr>
        <p:xfrm>
          <a:off x="6954120" y="571320"/>
          <a:ext cx="4928750" cy="5872056"/>
        </p:xfrm>
        <a:graphic>
          <a:graphicData uri="http://schemas.openxmlformats.org/drawingml/2006/table">
            <a:tbl>
              <a:tblPr>
                <a:noFill/>
                <a:tableStyleId>{B312D20F-33D4-4D13-82DE-738697117755}</a:tableStyleId>
              </a:tblPr>
              <a:tblGrid>
                <a:gridCol w="17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2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Google Shape;207;p9"/>
          <p:cNvSpPr/>
          <p:nvPr/>
        </p:nvSpPr>
        <p:spPr>
          <a:xfrm>
            <a:off x="9097200" y="51242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08;p9"/>
          <p:cNvSpPr/>
          <p:nvPr/>
        </p:nvSpPr>
        <p:spPr>
          <a:xfrm>
            <a:off x="9082800" y="36241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09;p9"/>
          <p:cNvSpPr/>
          <p:nvPr/>
        </p:nvSpPr>
        <p:spPr>
          <a:xfrm>
            <a:off x="9097200" y="1815917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34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0;p9"/>
          <p:cNvSpPr/>
          <p:nvPr/>
        </p:nvSpPr>
        <p:spPr>
          <a:xfrm>
            <a:off x="9097200" y="26964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91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11;p9"/>
          <p:cNvSpPr/>
          <p:nvPr/>
        </p:nvSpPr>
        <p:spPr>
          <a:xfrm>
            <a:off x="10591400" y="1812825"/>
            <a:ext cx="728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11;p9"/>
          <p:cNvSpPr/>
          <p:nvPr/>
        </p:nvSpPr>
        <p:spPr>
          <a:xfrm>
            <a:off x="9054295" y="3251753"/>
            <a:ext cx="728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 smtClean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sz="3200" b="0" i="0" u="none" strike="noStrike" cap="none" dirty="0">
              <a:solidFill>
                <a:srgbClr val="FF0000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11"/>
          <p:cNvGraphicFramePr/>
          <p:nvPr>
            <p:extLst>
              <p:ext uri="{D42A27DB-BD31-4B8C-83A1-F6EECF244321}">
                <p14:modId xmlns:p14="http://schemas.microsoft.com/office/powerpoint/2010/main" val="3021295833"/>
              </p:ext>
            </p:extLst>
          </p:nvPr>
        </p:nvGraphicFramePr>
        <p:xfrm>
          <a:off x="6996965" y="571320"/>
          <a:ext cx="4928750" cy="6095980"/>
        </p:xfrm>
        <a:graphic>
          <a:graphicData uri="http://schemas.openxmlformats.org/drawingml/2006/table">
            <a:tbl>
              <a:tblPr>
                <a:noFill/>
                <a:tableStyleId>{B312D20F-33D4-4D13-82DE-738697117755}</a:tableStyleId>
              </a:tblPr>
              <a:tblGrid>
                <a:gridCol w="17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3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 dirty="0" smtClean="0">
                          <a:latin typeface="Century Gothic" panose="020B0502020202020204" pitchFamily="34" charset="0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200" b="1" u="none" strike="noStrike" cap="none" dirty="0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i="0" u="none" strike="noStrike" cap="none" dirty="0" smtClean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Arial"/>
                        </a:rPr>
                        <a:t>    34</a:t>
                      </a: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i="0" u="none" strike="noStrike" cap="none" dirty="0" smtClean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Arial"/>
                        </a:rPr>
                        <a:t>    78</a:t>
                      </a: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73234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3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91</a:t>
                      </a:r>
                      <a:endParaRPr sz="3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3200" b="1" dirty="0" smtClean="0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 sz="32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sz="3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3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           </a:t>
                      </a:r>
                      <a:endParaRPr sz="29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3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4" name="Google Shape;234;p11"/>
          <p:cNvSpPr/>
          <p:nvPr/>
        </p:nvSpPr>
        <p:spPr>
          <a:xfrm>
            <a:off x="522483" y="273366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1868800" y="697714"/>
            <a:ext cx="47145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1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120"/>
            </a:pPr>
            <a:r>
              <a:rPr lang="es-AR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   </a:t>
            </a: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f(</a:t>
            </a:r>
            <a:r>
              <a:rPr lang="es-AR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r>
              <a:rPr lang="es-AR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= </a:t>
            </a:r>
            <a:r>
              <a:rPr lang="es-AR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39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3700" b="1" dirty="0"/>
          </a:p>
          <a:p>
            <a:pPr marL="457200" lvl="0" indent="0" algn="l" rtl="0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/>
          </a:p>
        </p:txBody>
      </p:sp>
      <p:sp>
        <p:nvSpPr>
          <p:cNvPr id="236" name="Google Shape;236;p11"/>
          <p:cNvSpPr/>
          <p:nvPr/>
        </p:nvSpPr>
        <p:spPr>
          <a:xfrm>
            <a:off x="3019360" y="976882"/>
            <a:ext cx="785400" cy="285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1"/>
          <p:cNvSpPr/>
          <p:nvPr/>
        </p:nvSpPr>
        <p:spPr>
          <a:xfrm>
            <a:off x="10725840" y="60984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9097200" y="60566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3019360" y="1842384"/>
            <a:ext cx="785400" cy="285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"/>
          <p:cNvSpPr/>
          <p:nvPr/>
        </p:nvSpPr>
        <p:spPr>
          <a:xfrm>
            <a:off x="3093310" y="2581134"/>
            <a:ext cx="785400" cy="285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1"/>
          <p:cNvSpPr/>
          <p:nvPr/>
        </p:nvSpPr>
        <p:spPr>
          <a:xfrm>
            <a:off x="3158260" y="3528109"/>
            <a:ext cx="785400" cy="285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1"/>
          <p:cNvSpPr txBox="1"/>
          <p:nvPr/>
        </p:nvSpPr>
        <p:spPr>
          <a:xfrm>
            <a:off x="10725840" y="2769309"/>
            <a:ext cx="9591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14</a:t>
            </a:r>
            <a:endParaRPr sz="3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10843110" y="3286010"/>
            <a:ext cx="7284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15</a:t>
            </a:r>
            <a:endParaRPr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10857930" y="3748540"/>
            <a:ext cx="7791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27</a:t>
            </a:r>
            <a:endParaRPr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1039300" y="1418407"/>
            <a:ext cx="60452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11"/>
          <p:cNvSpPr txBox="1"/>
          <p:nvPr/>
        </p:nvSpPr>
        <p:spPr>
          <a:xfrm>
            <a:off x="1958100" y="1504264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1" indent="0">
              <a:buClr>
                <a:srgbClr val="333333"/>
              </a:buClr>
              <a:buSzPts val="3120"/>
              <a:buFont typeface="Arial"/>
              <a:buNone/>
            </a:pPr>
            <a:r>
              <a:rPr lang="es-AR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</a:rPr>
              <a:t>15          </a:t>
            </a:r>
            <a:r>
              <a:rPr lang="es-AR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</a:rPr>
              <a:t> f(15</a:t>
            </a:r>
            <a:r>
              <a:rPr lang="es-AR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</a:rPr>
              <a:t>)  = 4</a:t>
            </a:r>
            <a:endParaRPr sz="3900" dirty="0">
              <a:solidFill>
                <a:srgbClr val="333333"/>
              </a:solidFill>
              <a:latin typeface="Century Gothic"/>
              <a:ea typeface="Century Gothic"/>
              <a:cs typeface="Century Gothic"/>
            </a:endParaRPr>
          </a:p>
          <a:p>
            <a:pPr marL="216001" indent="0">
              <a:buClr>
                <a:srgbClr val="333333"/>
              </a:buClr>
              <a:buSzPts val="3120"/>
              <a:buFont typeface="Arial"/>
              <a:buNone/>
            </a:pPr>
            <a:endParaRPr sz="3900" dirty="0">
              <a:solidFill>
                <a:srgbClr val="333333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1868800" y="2412077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1" lvl="0">
              <a:buClr>
                <a:srgbClr val="333333"/>
              </a:buClr>
              <a:buSzPts val="3120"/>
            </a:pPr>
            <a:r>
              <a:rPr lang="es-AR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</a:rPr>
              <a:t> 27           f(27</a:t>
            </a:r>
            <a:r>
              <a:rPr lang="es-AR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</a:rPr>
              <a:t>) = 5</a:t>
            </a:r>
            <a:endParaRPr sz="3900" dirty="0">
              <a:solidFill>
                <a:srgbClr val="333333"/>
              </a:solidFill>
              <a:latin typeface="Century Gothic"/>
              <a:ea typeface="Century Gothic"/>
              <a:cs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		</a:t>
            </a:r>
            <a:endParaRPr dirty="0"/>
          </a:p>
        </p:txBody>
      </p:sp>
      <p:sp>
        <p:nvSpPr>
          <p:cNvPr id="248" name="Google Shape;248;p11"/>
          <p:cNvSpPr txBox="1"/>
          <p:nvPr/>
        </p:nvSpPr>
        <p:spPr>
          <a:xfrm>
            <a:off x="1783410" y="3216259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</a:rPr>
              <a:t>38</a:t>
            </a:r>
            <a:r>
              <a:rPr lang="es-AR" sz="3700" b="1" dirty="0">
                <a:solidFill>
                  <a:schemeClr val="dk1"/>
                </a:solidFill>
              </a:rPr>
              <a:t>         </a:t>
            </a:r>
            <a:r>
              <a:rPr lang="es-AR" sz="3700" b="1" dirty="0" smtClean="0">
                <a:solidFill>
                  <a:schemeClr val="dk1"/>
                </a:solidFill>
              </a:rPr>
              <a:t>   </a:t>
            </a:r>
            <a:r>
              <a:rPr lang="es-AR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</a:rPr>
              <a:t>f(38</a:t>
            </a:r>
            <a:r>
              <a:rPr lang="es-AR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</a:rPr>
              <a:t>) = 5</a:t>
            </a:r>
            <a:endParaRPr sz="3900" dirty="0">
              <a:solidFill>
                <a:srgbClr val="333333"/>
              </a:solidFill>
              <a:latin typeface="Century Gothic"/>
              <a:ea typeface="Century Gothic"/>
              <a:cs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/>
          <p:nvPr/>
        </p:nvSpPr>
        <p:spPr>
          <a:xfrm>
            <a:off x="485538" y="307405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"/>
          <p:cNvSpPr/>
          <p:nvPr/>
        </p:nvSpPr>
        <p:spPr>
          <a:xfrm>
            <a:off x="1667525" y="571325"/>
            <a:ext cx="47145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89999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s-AR" sz="2400" b="1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38</a:t>
            </a:r>
            <a:r>
              <a:rPr lang="es-AR" sz="24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f(38) =5</a:t>
            </a:r>
            <a:endParaRPr sz="24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24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39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39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39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9" name="Google Shape;259;p12"/>
          <p:cNvGraphicFramePr/>
          <p:nvPr>
            <p:extLst>
              <p:ext uri="{D42A27DB-BD31-4B8C-83A1-F6EECF244321}">
                <p14:modId xmlns:p14="http://schemas.microsoft.com/office/powerpoint/2010/main" val="844218132"/>
              </p:ext>
            </p:extLst>
          </p:nvPr>
        </p:nvGraphicFramePr>
        <p:xfrm>
          <a:off x="6954120" y="571320"/>
          <a:ext cx="4928750" cy="6298160"/>
        </p:xfrm>
        <a:graphic>
          <a:graphicData uri="http://schemas.openxmlformats.org/drawingml/2006/table">
            <a:tbl>
              <a:tblPr>
                <a:noFill/>
                <a:tableStyleId>{B312D20F-33D4-4D13-82DE-738697117755}</a:tableStyleId>
              </a:tblPr>
              <a:tblGrid>
                <a:gridCol w="17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 dirty="0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3200" b="0" u="none" strike="noStrike" cap="none" dirty="0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dirty="0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34</a:t>
                      </a:r>
                      <a:endParaRPr sz="3200" b="0" u="none" strike="noStrike" cap="none" dirty="0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Century Gothic" panose="020B0502020202020204" pitchFamily="34" charset="0"/>
                        </a:rPr>
                        <a:t>          </a:t>
                      </a:r>
                      <a:r>
                        <a:rPr lang="es-AR" sz="2500" b="1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AR" sz="3200" b="1" i="0" u="none" strike="noStrike" cap="none" dirty="0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Arial"/>
                        </a:rPr>
                        <a:t>78</a:t>
                      </a: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91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 sz="32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dirty="0" smtClean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sz="3200" b="1" u="none" strike="noStrike" cap="none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3200" b="1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 dirty="0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sz="3200" b="0" u="none" strike="noStrike" cap="none" dirty="0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27</a:t>
                      </a:r>
                      <a:endParaRPr sz="3200" b="1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0" u="none" strike="noStrike" cap="none" dirty="0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dirty="0" smtClean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    36</a:t>
                      </a:r>
                      <a:endParaRPr sz="3200" b="1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Century Gothic" panose="020B0502020202020204" pitchFamily="34" charset="0"/>
                        </a:rPr>
                        <a:t>       </a:t>
                      </a:r>
                      <a:r>
                        <a:rPr lang="es-AR" sz="2900" b="1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endParaRPr sz="3300" b="1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 dirty="0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sz="3200" b="0" u="none" strike="noStrike" cap="none" dirty="0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60" name="Google Shape;260;p12"/>
          <p:cNvSpPr/>
          <p:nvPr/>
        </p:nvSpPr>
        <p:spPr>
          <a:xfrm>
            <a:off x="2308910" y="3657145"/>
            <a:ext cx="785400" cy="285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2"/>
          <p:cNvSpPr txBox="1"/>
          <p:nvPr/>
        </p:nvSpPr>
        <p:spPr>
          <a:xfrm>
            <a:off x="9105997" y="4244682"/>
            <a:ext cx="85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89</a:t>
            </a:r>
            <a:endParaRPr sz="3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2308910" y="723970"/>
            <a:ext cx="785400" cy="285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10412488" y="5320245"/>
            <a:ext cx="853200" cy="41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700" b="1" dirty="0">
                <a:solidFill>
                  <a:srgbClr val="FF0000"/>
                </a:solidFill>
              </a:rPr>
              <a:t>  </a:t>
            </a:r>
            <a:r>
              <a:rPr lang="es-AR" sz="3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38</a:t>
            </a:r>
            <a:endParaRPr sz="3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64" name="Google Shape;264;p12"/>
          <p:cNvSpPr txBox="1"/>
          <p:nvPr/>
        </p:nvSpPr>
        <p:spPr>
          <a:xfrm>
            <a:off x="1716425" y="3403100"/>
            <a:ext cx="57147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3000" b="1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89</a:t>
            </a:r>
            <a:r>
              <a:rPr lang="es-AR" sz="24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</a:t>
            </a:r>
            <a:r>
              <a:rPr lang="es-AR" sz="2400" b="1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f(89) = 1</a:t>
            </a:r>
            <a:endParaRPr sz="2400" b="1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12"/>
          <p:cNvSpPr txBox="1"/>
          <p:nvPr/>
        </p:nvSpPr>
        <p:spPr>
          <a:xfrm>
            <a:off x="1508075" y="1260125"/>
            <a:ext cx="5714700" cy="17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0" algn="l" rtl="0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Se produce desborde en la dirección 5. se aplica la segunda </a:t>
            </a:r>
            <a:r>
              <a:rPr lang="es-AR" sz="2400" dirty="0" err="1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</a:t>
            </a:r>
            <a:r>
              <a:rPr lang="es-AR" sz="24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f(38) </a:t>
            </a:r>
            <a:r>
              <a:rPr lang="es-AR" sz="24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=(38 </a:t>
            </a:r>
            <a:r>
              <a:rPr lang="es-AR" sz="2400" dirty="0" err="1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</a:t>
            </a:r>
            <a:r>
              <a:rPr lang="es-AR" sz="24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AR" sz="24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5)+1 </a:t>
            </a:r>
            <a:r>
              <a:rPr lang="es-AR" sz="24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</a:t>
            </a:r>
            <a:r>
              <a:rPr lang="es-AR" sz="24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3 .</a:t>
            </a:r>
          </a:p>
          <a:p>
            <a:pPr marL="457200" lvl="0" indent="0" algn="l" rtl="0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dirty="0" smtClean="0">
                <a:solidFill>
                  <a:srgbClr val="333333"/>
                </a:solidFill>
                <a:latin typeface="Century Gothic"/>
                <a:sym typeface="Century Gothic"/>
              </a:rPr>
              <a:t>Dirección base 5+ </a:t>
            </a:r>
            <a:r>
              <a:rPr lang="es-AR" sz="2400" dirty="0" err="1" smtClean="0">
                <a:solidFill>
                  <a:srgbClr val="333333"/>
                </a:solidFill>
                <a:latin typeface="Century Gothic"/>
                <a:sym typeface="Century Gothic"/>
              </a:rPr>
              <a:t>desp</a:t>
            </a:r>
            <a:r>
              <a:rPr lang="es-AR" sz="2400" dirty="0" smtClean="0">
                <a:solidFill>
                  <a:srgbClr val="333333"/>
                </a:solidFill>
                <a:latin typeface="Century Gothic"/>
                <a:sym typeface="Century Gothic"/>
              </a:rPr>
              <a:t> 3=8</a:t>
            </a:r>
            <a:endParaRPr dirty="0"/>
          </a:p>
        </p:txBody>
      </p:sp>
      <p:sp>
        <p:nvSpPr>
          <p:cNvPr id="266" name="Google Shape;266;p12"/>
          <p:cNvSpPr txBox="1"/>
          <p:nvPr/>
        </p:nvSpPr>
        <p:spPr>
          <a:xfrm>
            <a:off x="1264578" y="3913770"/>
            <a:ext cx="5714700" cy="22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spcBef>
                <a:spcPts val="601"/>
              </a:spcBef>
              <a:buClr>
                <a:schemeClr val="dk1"/>
              </a:buClr>
              <a:buSzPts val="1100"/>
            </a:pPr>
            <a:r>
              <a:rPr lang="es-AR" sz="20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f(89) =(89 </a:t>
            </a:r>
            <a:r>
              <a:rPr lang="es-AR" sz="2000" dirty="0" err="1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</a:t>
            </a:r>
            <a:r>
              <a:rPr lang="es-AR" sz="20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5)+1 = </a:t>
            </a:r>
            <a:r>
              <a:rPr lang="es-AR" sz="20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 </a:t>
            </a:r>
            <a:r>
              <a:rPr lang="es-AR" sz="20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457200" lvl="0">
              <a:spcBef>
                <a:spcPts val="601"/>
              </a:spcBef>
              <a:buClr>
                <a:schemeClr val="dk1"/>
              </a:buClr>
              <a:buSzPts val="1100"/>
            </a:pPr>
            <a:r>
              <a:rPr lang="es-AR" sz="2000" dirty="0">
                <a:solidFill>
                  <a:srgbClr val="333333"/>
                </a:solidFill>
                <a:latin typeface="Century Gothic"/>
                <a:sym typeface="Century Gothic"/>
              </a:rPr>
              <a:t>Dirección base </a:t>
            </a:r>
            <a:r>
              <a:rPr lang="es-AR" sz="2000" dirty="0" smtClean="0">
                <a:solidFill>
                  <a:srgbClr val="333333"/>
                </a:solidFill>
                <a:latin typeface="Century Gothic"/>
                <a:sym typeface="Century Gothic"/>
              </a:rPr>
              <a:t>1+ </a:t>
            </a:r>
            <a:r>
              <a:rPr lang="es-AR" sz="2000" dirty="0" err="1">
                <a:solidFill>
                  <a:srgbClr val="333333"/>
                </a:solidFill>
                <a:latin typeface="Century Gothic"/>
                <a:sym typeface="Century Gothic"/>
              </a:rPr>
              <a:t>desp</a:t>
            </a:r>
            <a:r>
              <a:rPr lang="es-AR" sz="2000" dirty="0">
                <a:solidFill>
                  <a:srgbClr val="333333"/>
                </a:solidFill>
                <a:latin typeface="Century Gothic"/>
                <a:sym typeface="Century Gothic"/>
              </a:rPr>
              <a:t> </a:t>
            </a:r>
            <a:r>
              <a:rPr lang="es-AR" sz="2000" dirty="0" smtClean="0">
                <a:solidFill>
                  <a:srgbClr val="333333"/>
                </a:solidFill>
                <a:latin typeface="Century Gothic"/>
                <a:sym typeface="Century Gothic"/>
              </a:rPr>
              <a:t>5=6</a:t>
            </a:r>
            <a:endParaRPr lang="es-AR" sz="2400" dirty="0"/>
          </a:p>
        </p:txBody>
      </p:sp>
      <p:sp>
        <p:nvSpPr>
          <p:cNvPr id="12" name="Google Shape;264;p12"/>
          <p:cNvSpPr txBox="1"/>
          <p:nvPr/>
        </p:nvSpPr>
        <p:spPr>
          <a:xfrm>
            <a:off x="1721981" y="4764350"/>
            <a:ext cx="57147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1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36 </a:t>
            </a:r>
            <a:r>
              <a:rPr lang="es-AR" sz="24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</a:t>
            </a:r>
            <a:r>
              <a:rPr lang="es-AR" sz="2400" b="1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f(36) </a:t>
            </a:r>
            <a:r>
              <a:rPr lang="es-AR" sz="2400" b="1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</a:t>
            </a:r>
            <a:r>
              <a:rPr lang="es-AR" sz="2400" b="1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</a:p>
          <a:p>
            <a:pPr marL="0" lvl="0" indent="0" algn="l" rtl="0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f(36) </a:t>
            </a:r>
            <a:r>
              <a:rPr lang="es-AR" sz="24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=(</a:t>
            </a:r>
            <a:r>
              <a:rPr lang="es-AR" sz="24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36 </a:t>
            </a:r>
            <a:r>
              <a:rPr lang="es-AR" sz="2400" dirty="0" err="1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</a:t>
            </a:r>
            <a:r>
              <a:rPr lang="es-AR" sz="24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5)+1 = </a:t>
            </a:r>
            <a:r>
              <a:rPr lang="es-AR" sz="24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2 .</a:t>
            </a:r>
          </a:p>
          <a:p>
            <a:pPr marL="0" lvl="0" indent="0" algn="l" rtl="0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dirty="0" smtClean="0">
                <a:solidFill>
                  <a:srgbClr val="333333"/>
                </a:solidFill>
                <a:latin typeface="Century Gothic"/>
                <a:sym typeface="Century Gothic"/>
              </a:rPr>
              <a:t>Dirección </a:t>
            </a:r>
            <a:r>
              <a:rPr lang="es-AR" sz="2400" dirty="0">
                <a:solidFill>
                  <a:srgbClr val="333333"/>
                </a:solidFill>
                <a:latin typeface="Century Gothic"/>
                <a:sym typeface="Century Gothic"/>
              </a:rPr>
              <a:t>base </a:t>
            </a:r>
            <a:r>
              <a:rPr lang="es-AR" sz="2400" dirty="0" smtClean="0">
                <a:solidFill>
                  <a:srgbClr val="333333"/>
                </a:solidFill>
                <a:latin typeface="Century Gothic"/>
                <a:sym typeface="Century Gothic"/>
              </a:rPr>
              <a:t>3+ </a:t>
            </a:r>
            <a:r>
              <a:rPr lang="es-AR" sz="2400" dirty="0" err="1">
                <a:solidFill>
                  <a:srgbClr val="333333"/>
                </a:solidFill>
                <a:latin typeface="Century Gothic"/>
                <a:sym typeface="Century Gothic"/>
              </a:rPr>
              <a:t>desp</a:t>
            </a:r>
            <a:r>
              <a:rPr lang="es-AR" sz="2400" dirty="0">
                <a:solidFill>
                  <a:srgbClr val="333333"/>
                </a:solidFill>
                <a:latin typeface="Century Gothic"/>
                <a:sym typeface="Century Gothic"/>
              </a:rPr>
              <a:t> </a:t>
            </a:r>
            <a:r>
              <a:rPr lang="es-AR" sz="2400" dirty="0" smtClean="0">
                <a:solidFill>
                  <a:srgbClr val="333333"/>
                </a:solidFill>
                <a:latin typeface="Century Gothic"/>
                <a:sym typeface="Century Gothic"/>
              </a:rPr>
              <a:t>2=5</a:t>
            </a:r>
          </a:p>
          <a:p>
            <a:pPr marL="0" lvl="0" indent="0" algn="l" rtl="0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dirty="0" smtClean="0">
                <a:solidFill>
                  <a:srgbClr val="333333"/>
                </a:solidFill>
                <a:latin typeface="Century Gothic"/>
                <a:sym typeface="Century Gothic"/>
              </a:rPr>
              <a:t>5+2=7</a:t>
            </a:r>
            <a:endParaRPr lang="es-AR" sz="2400" dirty="0"/>
          </a:p>
          <a:p>
            <a:pPr marL="0" lvl="0" indent="0" algn="l" rtl="0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262;p12"/>
          <p:cNvSpPr/>
          <p:nvPr/>
        </p:nvSpPr>
        <p:spPr>
          <a:xfrm>
            <a:off x="2308910" y="5034645"/>
            <a:ext cx="785400" cy="285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w="9525" cap="flat" cmpd="sng">
            <a:solidFill>
              <a:srgbClr val="A5DE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/>
          <p:nvPr/>
        </p:nvSpPr>
        <p:spPr>
          <a:xfrm>
            <a:off x="402411" y="297793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9" name="Google Shape;259;p12"/>
          <p:cNvGraphicFramePr/>
          <p:nvPr>
            <p:extLst>
              <p:ext uri="{D42A27DB-BD31-4B8C-83A1-F6EECF244321}">
                <p14:modId xmlns:p14="http://schemas.microsoft.com/office/powerpoint/2010/main" val="2601586991"/>
              </p:ext>
            </p:extLst>
          </p:nvPr>
        </p:nvGraphicFramePr>
        <p:xfrm>
          <a:off x="6954120" y="571320"/>
          <a:ext cx="4928750" cy="6298160"/>
        </p:xfrm>
        <a:graphic>
          <a:graphicData uri="http://schemas.openxmlformats.org/drawingml/2006/table">
            <a:tbl>
              <a:tblPr>
                <a:noFill/>
                <a:tableStyleId>{B312D20F-33D4-4D13-82DE-738697117755}</a:tableStyleId>
              </a:tblPr>
              <a:tblGrid>
                <a:gridCol w="17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 dirty="0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3200" b="0" u="none" strike="noStrike" cap="none" dirty="0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dirty="0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34</a:t>
                      </a:r>
                      <a:endParaRPr sz="3200" b="0" u="none" strike="noStrike" cap="none" dirty="0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Century Gothic" panose="020B0502020202020204" pitchFamily="34" charset="0"/>
                        </a:rPr>
                        <a:t>          </a:t>
                      </a:r>
                      <a:r>
                        <a:rPr lang="es-AR" sz="2500" b="1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AR" sz="3200" b="1" i="0" u="none" strike="noStrike" cap="none" dirty="0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Arial"/>
                        </a:rPr>
                        <a:t>78</a:t>
                      </a: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dirty="0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91</a:t>
                      </a:r>
                      <a:endParaRPr sz="3200" b="0" u="none" strike="noStrike" cap="none" dirty="0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 sz="32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dirty="0" smtClean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sz="3200" b="1" u="none" strike="noStrike" cap="none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3200" b="1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 dirty="0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sz="3200" b="0" u="none" strike="noStrike" cap="none" dirty="0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0" u="none" strike="noStrike" cap="none" dirty="0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smtClean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    36</a:t>
                      </a:r>
                      <a:endParaRPr sz="3200" b="1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Century Gothic" panose="020B0502020202020204" pitchFamily="34" charset="0"/>
                        </a:rPr>
                        <a:t>       </a:t>
                      </a:r>
                      <a:r>
                        <a:rPr lang="es-AR" sz="2900" b="1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endParaRPr sz="3300" b="1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 dirty="0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sz="3200" b="0" u="none" strike="noStrike" cap="none" dirty="0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b="1" u="none" strike="noStrike" cap="none">
                          <a:solidFill>
                            <a:srgbClr val="000066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3200" b="0" u="none" strike="noStrike" cap="none">
                        <a:latin typeface="Century Gothic" panose="020B0502020202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61" name="Google Shape;261;p12"/>
          <p:cNvSpPr txBox="1"/>
          <p:nvPr/>
        </p:nvSpPr>
        <p:spPr>
          <a:xfrm>
            <a:off x="9105997" y="4244682"/>
            <a:ext cx="85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89</a:t>
            </a:r>
            <a:endParaRPr sz="3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63" name="Google Shape;263;p12"/>
          <p:cNvSpPr txBox="1"/>
          <p:nvPr/>
        </p:nvSpPr>
        <p:spPr>
          <a:xfrm>
            <a:off x="10484811" y="5342365"/>
            <a:ext cx="853200" cy="41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700" b="1" dirty="0">
                <a:solidFill>
                  <a:srgbClr val="FF0000"/>
                </a:solidFill>
              </a:rPr>
              <a:t>  </a:t>
            </a:r>
            <a:r>
              <a:rPr lang="es-AR" sz="3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38</a:t>
            </a:r>
            <a:endParaRPr sz="3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1275090" y="969660"/>
            <a:ext cx="5714700" cy="22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AR" dirty="0" smtClean="0"/>
          </a:p>
          <a:p>
            <a:r>
              <a:rPr lang="es-AR" dirty="0" smtClean="0"/>
              <a:t>BAJAS:</a:t>
            </a:r>
          </a:p>
          <a:p>
            <a:endParaRPr lang="es-AR" dirty="0"/>
          </a:p>
          <a:p>
            <a:r>
              <a:rPr lang="es-AR" dirty="0" smtClean="0"/>
              <a:t>Se </a:t>
            </a:r>
            <a:r>
              <a:rPr lang="es-AR" dirty="0"/>
              <a:t>utilizan marcas de inutilización (####) para futuras búsquedas</a:t>
            </a:r>
            <a:r>
              <a:rPr lang="es-AR" dirty="0" smtClean="0"/>
              <a:t>.</a:t>
            </a:r>
          </a:p>
          <a:p>
            <a:endParaRPr lang="es-AR" sz="2000" dirty="0"/>
          </a:p>
          <a:p>
            <a:r>
              <a:rPr lang="es-AR" sz="2000" dirty="0" smtClean="0"/>
              <a:t>Baja del 38 y del 27</a:t>
            </a:r>
            <a:endParaRPr lang="es-AR" sz="2000" dirty="0"/>
          </a:p>
          <a:p>
            <a:r>
              <a:rPr lang="es-AR" sz="2000" dirty="0"/>
              <a:t/>
            </a:r>
            <a:br>
              <a:rPr lang="es-AR" sz="2000" dirty="0"/>
            </a:br>
            <a:endParaRPr lang="es-AR" sz="2400" dirty="0"/>
          </a:p>
        </p:txBody>
      </p:sp>
      <p:sp>
        <p:nvSpPr>
          <p:cNvPr id="12" name="Google Shape;261;p12"/>
          <p:cNvSpPr txBox="1"/>
          <p:nvPr/>
        </p:nvSpPr>
        <p:spPr>
          <a:xfrm>
            <a:off x="10706000" y="3720400"/>
            <a:ext cx="1030912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###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Google Shape;261;p12"/>
          <p:cNvSpPr txBox="1"/>
          <p:nvPr/>
        </p:nvSpPr>
        <p:spPr>
          <a:xfrm>
            <a:off x="10579529" y="5294940"/>
            <a:ext cx="1030912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###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Google Shape;261;p12"/>
          <p:cNvSpPr txBox="1"/>
          <p:nvPr/>
        </p:nvSpPr>
        <p:spPr>
          <a:xfrm>
            <a:off x="10794856" y="3720400"/>
            <a:ext cx="85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27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392</Words>
  <Application>Microsoft Office PowerPoint</Application>
  <PresentationFormat>Personalizado</PresentationFormat>
  <Paragraphs>202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Century Gothic</vt:lpstr>
      <vt:lpstr>Times New Roman</vt:lpstr>
      <vt:lpstr>Arial</vt:lpstr>
      <vt:lpstr>Calibri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Noelia</dc:creator>
  <cp:lastModifiedBy>viviana</cp:lastModifiedBy>
  <cp:revision>14</cp:revision>
  <dcterms:created xsi:type="dcterms:W3CDTF">1601-01-01T00:00:00Z</dcterms:created>
  <dcterms:modified xsi:type="dcterms:W3CDTF">2021-05-18T15:22:57Z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