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Black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75d0dc5c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75d0dc5c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75d0dc5c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75d0dc5c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5d0dc5c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75d0dc5c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5d0dc5c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75d0dc5c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5d0dc5c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5d0dc5c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75d0dc5c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75d0dc5c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5d0dc5c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5d0dc5c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75d0dc5c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75d0dc5c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5d0dc5c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5d0dc5c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75d0dc5c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75d0dc5c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75d0dc5c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75d0dc5c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5d0dc5c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5d0dc5c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5d0dc5c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75d0dc5c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3F4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75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Proyecto Churn</a:t>
            </a:r>
            <a:endParaRPr sz="3900">
              <a:solidFill>
                <a:srgbClr val="F8C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rgbClr val="F8C400"/>
                </a:solidFill>
                <a:latin typeface="Roboto Black"/>
                <a:ea typeface="Roboto Black"/>
                <a:cs typeface="Roboto Black"/>
                <a:sym typeface="Roboto Black"/>
              </a:rPr>
              <a:t>Entidad Bancaria</a:t>
            </a:r>
            <a:endParaRPr sz="3700">
              <a:solidFill>
                <a:srgbClr val="F8C4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2397025" y="1157725"/>
            <a:ext cx="6148800" cy="2744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El 20% de los clientes ha abandonado la compañia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Casi el 50% de los clientes de Alemania se han ido vs el 20% de los demás países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Hay mayor tasa de abandono de mujeres en la entidad que respecto a hombres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El 25% de los que tienen tarjeta de crédito han abandonado la compañía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El 40% de los clientes que consumieron un producto se han ido, aunque prácticamente el 100% de los que consumieron 3 y 4 también.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luego de los 50 años se dan muchas salidas de la empresa, sin importar el género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8C4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2300">
              <a:solidFill>
                <a:srgbClr val="F8C4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0050" y="200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>
            <a:off x="2306592" y="1172175"/>
            <a:ext cx="0" cy="1975500"/>
          </a:xfrm>
          <a:prstGeom prst="straightConnector1">
            <a:avLst/>
          </a:prstGeom>
          <a:noFill/>
          <a:ln cap="flat" cmpd="sng" w="19050">
            <a:solidFill>
              <a:srgbClr val="F8C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2"/>
          <p:cNvSpPr txBox="1"/>
          <p:nvPr/>
        </p:nvSpPr>
        <p:spPr>
          <a:xfrm>
            <a:off x="291550" y="1130275"/>
            <a:ext cx="2155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800">
                <a:solidFill>
                  <a:srgbClr val="F8C4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Clientes que</a:t>
            </a:r>
            <a:r>
              <a:rPr b="1" lang="es-419" sz="1800">
                <a:solidFill>
                  <a:srgbClr val="F8C4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abandonaron</a:t>
            </a:r>
            <a:endParaRPr b="1" sz="1800">
              <a:solidFill>
                <a:srgbClr val="F8C4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10050" y="200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5104"/>
            <a:ext cx="8839200" cy="212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2" y="2571762"/>
            <a:ext cx="5751477" cy="21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10050" y="200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927054"/>
            <a:ext cx="8839199" cy="3290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0050" y="200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793979"/>
            <a:ext cx="8839198" cy="342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-34306"/>
            <a:ext cx="9144000" cy="6831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12150" y="1134675"/>
            <a:ext cx="37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Somos un equipo multidisciplinario que tiene como misión potenciar y transformar negocios, a partir de la búsqueda de soluciones basadas en datos. </a:t>
            </a:r>
            <a:endParaRPr sz="12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Este proyecto será abordado por:</a:t>
            </a:r>
            <a:endParaRPr sz="12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- Caligaris Gabriela - Data scientist y analista especializado de producto</a:t>
            </a:r>
            <a:endParaRPr sz="12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- Churgovich Nahuel – Data scientist y developer</a:t>
            </a:r>
            <a:endParaRPr sz="12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- Jerez Francisco – Data scientist, especialista en Supply chain</a:t>
            </a:r>
            <a:endParaRPr sz="1200">
              <a:solidFill>
                <a:srgbClr val="303F4B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40800" r="0" t="0"/>
          <a:stretch/>
        </p:blipFill>
        <p:spPr>
          <a:xfrm>
            <a:off x="4761750" y="1217625"/>
            <a:ext cx="4144525" cy="28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12150" y="24275"/>
            <a:ext cx="337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¿Quiénes</a:t>
            </a:r>
            <a:r>
              <a:rPr lang="es-419" sz="25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 somos?</a:t>
            </a:r>
            <a:endParaRPr sz="100">
              <a:solidFill>
                <a:srgbClr val="F8C400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1027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Estructura de </a:t>
            </a:r>
            <a:endParaRPr sz="3900">
              <a:solidFill>
                <a:srgbClr val="F8C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rgbClr val="F8C400"/>
                </a:solidFill>
                <a:latin typeface="Roboto Black"/>
                <a:ea typeface="Roboto Black"/>
                <a:cs typeface="Roboto Black"/>
                <a:sym typeface="Roboto Black"/>
              </a:rPr>
              <a:t>nuestro trabajo</a:t>
            </a:r>
            <a:endParaRPr sz="3700">
              <a:solidFill>
                <a:srgbClr val="F8C4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277125" y="1689425"/>
            <a:ext cx="0" cy="1416600"/>
          </a:xfrm>
          <a:prstGeom prst="straightConnector1">
            <a:avLst/>
          </a:prstGeom>
          <a:noFill/>
          <a:ln cap="flat" cmpd="sng" w="19050">
            <a:solidFill>
              <a:srgbClr val="F8C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/>
          <p:nvPr/>
        </p:nvSpPr>
        <p:spPr>
          <a:xfrm>
            <a:off x="10050" y="200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4460369"/>
            <a:ext cx="9144000" cy="6831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-34306"/>
            <a:ext cx="9144000" cy="6831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412150" y="982275"/>
            <a:ext cx="37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Actualmente la reconocida entidad bancaria XX se encuentra transitando una fuerte transformación que impacta en el volumen de clientes. 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Esto obliga a contar con indicadores que permitan medir, controlar y tomar acciones preventivas frente a posibles abandonos de parte de los consumidores, considerando que resulta mucho más costoso captar nuevos clientes que retenerlos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realización de este proyecto le permitirá a la compañía obtener líneas de trabajo para desarrollar planes de acción concretos a fin de lograr retener a sus clientes, a partir de la predicción de estos sucesos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40800" r="0" t="0"/>
          <a:stretch/>
        </p:blipFill>
        <p:spPr>
          <a:xfrm>
            <a:off x="4761750" y="1217625"/>
            <a:ext cx="4144525" cy="28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12150" y="24275"/>
            <a:ext cx="337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100">
              <a:solidFill>
                <a:srgbClr val="F8C400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-34306"/>
            <a:ext cx="9144000" cy="6831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12150" y="982275"/>
            <a:ext cx="37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40800" r="0" t="0"/>
          <a:stretch/>
        </p:blipFill>
        <p:spPr>
          <a:xfrm>
            <a:off x="4761750" y="1217625"/>
            <a:ext cx="4144525" cy="28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12150" y="24275"/>
            <a:ext cx="337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Objetivos del proyecto</a:t>
            </a:r>
            <a:endParaRPr sz="100">
              <a:solidFill>
                <a:srgbClr val="F8C400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32450" y="1161150"/>
            <a:ext cx="38175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dentificar cuáles son los indicadores de alerta para aplicar una anticipada maniobra de retención sobre los clientes que potencialmente se podrían perder.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Nos preguntaremos y responderemos a los siguientes interrogantes: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"/>
              <a:buChar char="●"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¿Interviene una sola variable en la deserción o múltiples?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"/>
              <a:buChar char="●"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 ser múltiples variables, ¿Cuáles son y cómo afectan sus posibles combinaciones? ¿Qué relación hay entre ellas?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"/>
              <a:buChar char="●"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¿Podemos identificar cuál es el grupo que más bajas nos representan?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-34306"/>
            <a:ext cx="9144000" cy="6831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412150" y="982275"/>
            <a:ext cx="37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40800" r="0" t="0"/>
          <a:stretch/>
        </p:blipFill>
        <p:spPr>
          <a:xfrm>
            <a:off x="4761750" y="1217625"/>
            <a:ext cx="4144525" cy="28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12150" y="24275"/>
            <a:ext cx="525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Metodología de Obtención de datos</a:t>
            </a:r>
            <a:endParaRPr sz="100">
              <a:solidFill>
                <a:srgbClr val="F8C400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56250" y="1161150"/>
            <a:ext cx="40041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Para abordar la problemática consideraremos características generales de los clientes que nos ayuden a determinar patrones comunes (género, edad, nacionalidad, score crediticio, antigüedad en la empresa, cantidad de productos obtenidos, salario, saldo, si posee tarjeta de crédito y si aún siguen siendo clientes)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Al tratarse de una empresa joven con una política de datos recientemente implementada, decidimos tomar un set de datos de una fuente externa confiable, con experiencia en datos y del mismo rubro que nuestro cliente.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-34306"/>
            <a:ext cx="9144000" cy="6831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412150" y="911975"/>
            <a:ext cx="37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6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PRIMERA ETAPA</a:t>
            </a:r>
            <a:endParaRPr sz="16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12150" y="24275"/>
            <a:ext cx="525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Esquema de trabajo</a:t>
            </a:r>
            <a:endParaRPr sz="100">
              <a:solidFill>
                <a:srgbClr val="F8C400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924225" y="2405000"/>
            <a:ext cx="6791100" cy="0"/>
          </a:xfrm>
          <a:prstGeom prst="straightConnector1">
            <a:avLst/>
          </a:prstGeom>
          <a:noFill/>
          <a:ln cap="flat" cmpd="sng" w="19050">
            <a:solidFill>
              <a:srgbClr val="303F4B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0" name="Google Shape;110;p19"/>
          <p:cNvSpPr/>
          <p:nvPr/>
        </p:nvSpPr>
        <p:spPr>
          <a:xfrm>
            <a:off x="2020200" y="2123704"/>
            <a:ext cx="569400" cy="569400"/>
          </a:xfrm>
          <a:prstGeom prst="ellipse">
            <a:avLst/>
          </a:prstGeom>
          <a:solidFill>
            <a:srgbClr val="F8C400"/>
          </a:solidFill>
          <a:ln cap="flat" cmpd="sng" w="9525">
            <a:solidFill>
              <a:srgbClr val="F8C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935025" y="2108354"/>
            <a:ext cx="569400" cy="569400"/>
          </a:xfrm>
          <a:prstGeom prst="ellipse">
            <a:avLst/>
          </a:prstGeom>
          <a:solidFill>
            <a:srgbClr val="F8C400"/>
          </a:solidFill>
          <a:ln cap="flat" cmpd="sng" w="9525">
            <a:solidFill>
              <a:srgbClr val="F8C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972050" y="2108354"/>
            <a:ext cx="569400" cy="569400"/>
          </a:xfrm>
          <a:prstGeom prst="ellipse">
            <a:avLst/>
          </a:prstGeom>
          <a:solidFill>
            <a:srgbClr val="F8C400"/>
          </a:solidFill>
          <a:ln cap="flat" cmpd="sng" w="9525">
            <a:solidFill>
              <a:srgbClr val="F8C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1565037" y="2818179"/>
            <a:ext cx="14817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Obtención de datos</a:t>
            </a:r>
            <a:endParaRPr b="1" sz="7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289550" y="2828225"/>
            <a:ext cx="17553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Limpieza y preparación de datos</a:t>
            </a:r>
            <a:endParaRPr b="1" sz="12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1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Data Wrangling y EDA</a:t>
            </a:r>
            <a:endParaRPr sz="1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410200" y="2828225"/>
            <a:ext cx="16509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Análisis </a:t>
            </a:r>
            <a:r>
              <a:rPr b="1" lang="es-419" sz="12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de datos </a:t>
            </a:r>
            <a:endParaRPr sz="10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B"/>
              </a:buClr>
              <a:buSzPts val="1100"/>
              <a:buFont typeface="Nunito"/>
              <a:buChar char="-"/>
            </a:pPr>
            <a:r>
              <a:rPr lang="es-419" sz="11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Univariado</a:t>
            </a:r>
            <a:endParaRPr sz="1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B"/>
              </a:buClr>
              <a:buSzPts val="1100"/>
              <a:buFont typeface="Nunito"/>
              <a:buChar char="-"/>
            </a:pPr>
            <a:r>
              <a:rPr lang="es-419" sz="11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Bivariado</a:t>
            </a:r>
            <a:endParaRPr sz="1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B"/>
              </a:buClr>
              <a:buSzPts val="1100"/>
              <a:buFont typeface="Nunito"/>
              <a:buChar char="-"/>
            </a:pPr>
            <a:r>
              <a:rPr lang="es-419" sz="1100">
                <a:solidFill>
                  <a:srgbClr val="303F4B"/>
                </a:solidFill>
                <a:latin typeface="Nunito"/>
                <a:ea typeface="Nunito"/>
                <a:cs typeface="Nunito"/>
                <a:sym typeface="Nunito"/>
              </a:rPr>
              <a:t>Multivariado</a:t>
            </a:r>
            <a:endParaRPr sz="1100">
              <a:solidFill>
                <a:srgbClr val="303F4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311708" y="1027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rgbClr val="F8C400"/>
                </a:solidFill>
                <a:latin typeface="Roboto"/>
                <a:ea typeface="Roboto"/>
                <a:cs typeface="Roboto"/>
                <a:sym typeface="Roboto"/>
              </a:rPr>
              <a:t>Principales</a:t>
            </a:r>
            <a:endParaRPr sz="3900">
              <a:solidFill>
                <a:srgbClr val="F8C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rgbClr val="F8C400"/>
                </a:solidFill>
                <a:latin typeface="Roboto Black"/>
                <a:ea typeface="Roboto Black"/>
                <a:cs typeface="Roboto Black"/>
                <a:sym typeface="Roboto Black"/>
              </a:rPr>
              <a:t>Hallazgos</a:t>
            </a:r>
            <a:endParaRPr sz="3700">
              <a:solidFill>
                <a:srgbClr val="F8C4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>
            <a:off x="277125" y="1689425"/>
            <a:ext cx="0" cy="1416600"/>
          </a:xfrm>
          <a:prstGeom prst="straightConnector1">
            <a:avLst/>
          </a:prstGeom>
          <a:noFill/>
          <a:ln cap="flat" cmpd="sng" w="19050">
            <a:solidFill>
              <a:srgbClr val="F8C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/>
          <p:nvPr/>
        </p:nvSpPr>
        <p:spPr>
          <a:xfrm>
            <a:off x="10050" y="200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0" y="4460369"/>
            <a:ext cx="9144000" cy="6831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2004266" y="623600"/>
            <a:ext cx="6298800" cy="2110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La distrib</a:t>
            </a: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ución de clientes por </a:t>
            </a:r>
            <a:r>
              <a:rPr b="1"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género</a:t>
            </a: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</a:t>
            </a:r>
            <a:r>
              <a:rPr b="1"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pareja</a:t>
            </a: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(55% Masculino / 45% Femenino)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 La </a:t>
            </a:r>
            <a:r>
              <a:rPr b="1"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mitad</a:t>
            </a: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los </a:t>
            </a:r>
            <a:r>
              <a:rPr b="1"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clientes</a:t>
            </a: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 concentran en </a:t>
            </a:r>
            <a:r>
              <a:rPr b="1"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Francia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Más del </a:t>
            </a:r>
            <a:r>
              <a:rPr b="1"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70%</a:t>
            </a:r>
            <a:r>
              <a:rPr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de los clientes poseen </a:t>
            </a:r>
            <a:r>
              <a:rPr b="1"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tarjeta de crédito </a:t>
            </a:r>
            <a:endParaRPr b="1" sz="13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hay diferencias</a:t>
            </a:r>
            <a:r>
              <a:rPr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significativas entre la cantidad de </a:t>
            </a:r>
            <a:r>
              <a:rPr b="1"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clientes activos y no activos</a:t>
            </a:r>
            <a:endParaRPr b="1" sz="13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hay patrón marcado de permanencia</a:t>
            </a:r>
            <a:r>
              <a:rPr lang="es-419" sz="13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los datos se distribuyen en forma similar en los años,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El 90% de los clientes ha adquirido 2 productos o menos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>
            <a:off x="1942513" y="678034"/>
            <a:ext cx="0" cy="2044500"/>
          </a:xfrm>
          <a:prstGeom prst="straightConnector1">
            <a:avLst/>
          </a:prstGeom>
          <a:noFill/>
          <a:ln cap="flat" cmpd="sng" w="19050">
            <a:solidFill>
              <a:srgbClr val="F8C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/>
          <p:nvPr/>
        </p:nvSpPr>
        <p:spPr>
          <a:xfrm>
            <a:off x="10050" y="200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5275" y="678025"/>
            <a:ext cx="18456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900">
                <a:solidFill>
                  <a:srgbClr val="F8C4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Clientes en </a:t>
            </a:r>
            <a:r>
              <a:rPr b="1" lang="es-419" sz="1900">
                <a:solidFill>
                  <a:srgbClr val="F8C4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General</a:t>
            </a:r>
            <a:endParaRPr sz="16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527" y="2864287"/>
            <a:ext cx="5796124" cy="17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080900" y="4486300"/>
            <a:ext cx="411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Gráficos</a:t>
            </a:r>
            <a:r>
              <a:rPr lang="es-419" sz="700"/>
              <a:t> resultantes d</a:t>
            </a:r>
            <a:r>
              <a:rPr lang="es-419" sz="700"/>
              <a:t>el </a:t>
            </a:r>
            <a:r>
              <a:rPr lang="es-419" sz="700"/>
              <a:t>análisis</a:t>
            </a:r>
            <a:r>
              <a:rPr lang="es-419" sz="700"/>
              <a:t> univariado trabajado en el notebook</a:t>
            </a:r>
            <a:endParaRPr sz="700"/>
          </a:p>
        </p:txBody>
      </p:sp>
      <p:sp>
        <p:nvSpPr>
          <p:cNvPr id="134" name="Google Shape;134;p21"/>
          <p:cNvSpPr/>
          <p:nvPr/>
        </p:nvSpPr>
        <p:spPr>
          <a:xfrm>
            <a:off x="10050" y="4744479"/>
            <a:ext cx="9144000" cy="380400"/>
          </a:xfrm>
          <a:prstGeom prst="rect">
            <a:avLst/>
          </a:prstGeom>
          <a:solidFill>
            <a:srgbClr val="303F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