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Nunito"/>
      <p:regular r:id="rId26"/>
      <p:bold r:id="rId27"/>
      <p:italic r:id="rId28"/>
      <p:boldItalic r:id="rId29"/>
    </p:embeddedFont>
    <p:embeddedFont>
      <p:font typeface="Montserrat"/>
      <p:regular r:id="rId30"/>
      <p:bold r:id="rId31"/>
      <p:italic r:id="rId32"/>
      <p:boldItalic r:id="rId33"/>
    </p:embeddedFont>
    <p:embeddedFont>
      <p:font typeface="Maven Pro"/>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regular.fntdata"/><Relationship Id="rId25" Type="http://schemas.openxmlformats.org/officeDocument/2006/relationships/slide" Target="slides/slide20.xml"/><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fntdata"/><Relationship Id="rId30" Type="http://schemas.openxmlformats.org/officeDocument/2006/relationships/font" Target="fonts/Montserrat-regular.fntdata"/><Relationship Id="rId11" Type="http://schemas.openxmlformats.org/officeDocument/2006/relationships/slide" Target="slides/slide6.xml"/><Relationship Id="rId33" Type="http://schemas.openxmlformats.org/officeDocument/2006/relationships/font" Target="fonts/Montserrat-boldItalic.fntdata"/><Relationship Id="rId10" Type="http://schemas.openxmlformats.org/officeDocument/2006/relationships/slide" Target="slides/slide5.xml"/><Relationship Id="rId32" Type="http://schemas.openxmlformats.org/officeDocument/2006/relationships/font" Target="fonts/Montserrat-italic.fntdata"/><Relationship Id="rId13" Type="http://schemas.openxmlformats.org/officeDocument/2006/relationships/slide" Target="slides/slide8.xml"/><Relationship Id="rId35" Type="http://schemas.openxmlformats.org/officeDocument/2006/relationships/font" Target="fonts/MavenPro-bold.fntdata"/><Relationship Id="rId12" Type="http://schemas.openxmlformats.org/officeDocument/2006/relationships/slide" Target="slides/slide7.xml"/><Relationship Id="rId34" Type="http://schemas.openxmlformats.org/officeDocument/2006/relationships/font" Target="fonts/MavenPro-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68042cf65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68042cf65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68042cf6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68042cf6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68042cf65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68042cf65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6da36d741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6da36d741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6da36d741f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6da36d741f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6da36d741f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6da36d741f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6da36d741f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26da36d741f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6da36d741f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26da36d741f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6da36d741f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26da36d741f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6da36d741f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26da36d741f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67fcfcb21a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67fcfcb21a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6da36d741f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26da36d741f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67fcfcb21a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67fcfcb21a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67fcfcb21a_0_8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67fcfcb21a_0_8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67fcfcb21a_0_8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67fcfcb21a_0_8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67fcfcb21a_0_8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67fcfcb21a_0_8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6da36d74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6da36d74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6da36d741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6da36d741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6da36d741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6da36d741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126983" y="1383975"/>
            <a:ext cx="8520600" cy="2052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s-419" sz="4600">
                <a:solidFill>
                  <a:srgbClr val="000000"/>
                </a:solidFill>
                <a:latin typeface="Montserrat"/>
                <a:ea typeface="Montserrat"/>
                <a:cs typeface="Montserrat"/>
                <a:sym typeface="Montserrat"/>
              </a:rPr>
              <a:t>Trabajo </a:t>
            </a:r>
            <a:r>
              <a:rPr b="1" lang="es-419" sz="4600">
                <a:solidFill>
                  <a:srgbClr val="000000"/>
                </a:solidFill>
                <a:latin typeface="Montserrat"/>
                <a:ea typeface="Montserrat"/>
                <a:cs typeface="Montserrat"/>
                <a:sym typeface="Montserrat"/>
              </a:rPr>
              <a:t>Práctico Inicial</a:t>
            </a:r>
            <a:endParaRPr b="1" sz="4600">
              <a:solidFill>
                <a:srgbClr val="000000"/>
              </a:solidFill>
              <a:latin typeface="Montserrat"/>
              <a:ea typeface="Montserrat"/>
              <a:cs typeface="Montserrat"/>
              <a:sym typeface="Montserrat"/>
            </a:endParaRPr>
          </a:p>
          <a:p>
            <a:pPr indent="0" lvl="0" marL="0" rtl="0" algn="l">
              <a:spcBef>
                <a:spcPts val="0"/>
              </a:spcBef>
              <a:spcAft>
                <a:spcPts val="0"/>
              </a:spcAft>
              <a:buNone/>
            </a:pPr>
            <a:r>
              <a:rPr b="1" lang="es-419" sz="3644">
                <a:solidFill>
                  <a:srgbClr val="000000"/>
                </a:solidFill>
                <a:latin typeface="Montserrat"/>
                <a:ea typeface="Montserrat"/>
                <a:cs typeface="Montserrat"/>
                <a:sym typeface="Montserrat"/>
              </a:rPr>
              <a:t>2do semestre 2023</a:t>
            </a:r>
            <a:r>
              <a:rPr b="1" lang="es-419" sz="3644">
                <a:solidFill>
                  <a:srgbClr val="000000"/>
                </a:solidFill>
                <a:latin typeface="Montserrat"/>
                <a:ea typeface="Montserrat"/>
                <a:cs typeface="Montserrat"/>
                <a:sym typeface="Montserrat"/>
              </a:rPr>
              <a:t> </a:t>
            </a:r>
            <a:endParaRPr b="1" sz="3644">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Grupo 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s-419" sz="3000">
                <a:solidFill>
                  <a:srgbClr val="2A3990"/>
                </a:solidFill>
                <a:latin typeface="Montserrat"/>
                <a:ea typeface="Montserrat"/>
                <a:cs typeface="Montserrat"/>
                <a:sym typeface="Montserrat"/>
              </a:rPr>
              <a:t>3- Inteligencia Artificial (IA)</a:t>
            </a:r>
            <a:endParaRPr/>
          </a:p>
        </p:txBody>
      </p:sp>
      <p:sp>
        <p:nvSpPr>
          <p:cNvPr id="335" name="Google Shape;335;p22"/>
          <p:cNvSpPr txBox="1"/>
          <p:nvPr>
            <p:ph idx="1" type="body"/>
          </p:nvPr>
        </p:nvSpPr>
        <p:spPr>
          <a:xfrm>
            <a:off x="635525" y="1597875"/>
            <a:ext cx="46056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sz="1750">
                <a:solidFill>
                  <a:srgbClr val="4D5156"/>
                </a:solidFill>
                <a:highlight>
                  <a:srgbClr val="FFFFFF"/>
                </a:highlight>
                <a:latin typeface="Montserrat"/>
                <a:ea typeface="Montserrat"/>
                <a:cs typeface="Montserrat"/>
                <a:sym typeface="Montserrat"/>
              </a:rPr>
              <a:t>John McCarthy, ​​​ fue un prominente informático que recibió el Premio Turing en 1971 por sus importantes contribuciones en el campo de la Inteligencia Artificial.</a:t>
            </a:r>
            <a:endParaRPr sz="2000">
              <a:latin typeface="Montserrat"/>
              <a:ea typeface="Montserrat"/>
              <a:cs typeface="Montserrat"/>
              <a:sym typeface="Montserrat"/>
            </a:endParaRPr>
          </a:p>
        </p:txBody>
      </p:sp>
      <p:pic>
        <p:nvPicPr>
          <p:cNvPr id="336" name="Google Shape;336;p22"/>
          <p:cNvPicPr preferRelativeResize="0"/>
          <p:nvPr/>
        </p:nvPicPr>
        <p:blipFill>
          <a:blip r:embed="rId3">
            <a:alphaModFix/>
          </a:blip>
          <a:stretch>
            <a:fillRect/>
          </a:stretch>
        </p:blipFill>
        <p:spPr>
          <a:xfrm>
            <a:off x="5055625" y="1262225"/>
            <a:ext cx="2753476" cy="34360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3"/>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s-419" sz="3000">
                <a:solidFill>
                  <a:srgbClr val="2A3990"/>
                </a:solidFill>
                <a:latin typeface="Montserrat"/>
                <a:ea typeface="Montserrat"/>
                <a:cs typeface="Montserrat"/>
                <a:sym typeface="Montserrat"/>
              </a:rPr>
              <a:t>3</a:t>
            </a:r>
            <a:r>
              <a:rPr b="0" lang="es-419" sz="3000">
                <a:solidFill>
                  <a:srgbClr val="2A3990"/>
                </a:solidFill>
                <a:latin typeface="Montserrat"/>
                <a:ea typeface="Montserrat"/>
                <a:cs typeface="Montserrat"/>
                <a:sym typeface="Montserrat"/>
              </a:rPr>
              <a:t>- Inteligencia Artificial (IA)</a:t>
            </a:r>
            <a:endParaRPr b="0" sz="3000">
              <a:solidFill>
                <a:srgbClr val="2A3990"/>
              </a:solidFill>
              <a:latin typeface="Montserrat"/>
              <a:ea typeface="Montserrat"/>
              <a:cs typeface="Montserrat"/>
              <a:sym typeface="Montserrat"/>
            </a:endParaRPr>
          </a:p>
          <a:p>
            <a:pPr indent="0" lvl="0" marL="0" rtl="0" algn="l">
              <a:spcBef>
                <a:spcPts val="0"/>
              </a:spcBef>
              <a:spcAft>
                <a:spcPts val="0"/>
              </a:spcAft>
              <a:buNone/>
            </a:pPr>
            <a:r>
              <a:t/>
            </a:r>
            <a:endParaRPr/>
          </a:p>
        </p:txBody>
      </p:sp>
      <p:sp>
        <p:nvSpPr>
          <p:cNvPr id="342" name="Google Shape;342;p23"/>
          <p:cNvSpPr txBox="1"/>
          <p:nvPr>
            <p:ph idx="1" type="body"/>
          </p:nvPr>
        </p:nvSpPr>
        <p:spPr>
          <a:xfrm>
            <a:off x="456050" y="1449425"/>
            <a:ext cx="8329200" cy="2541600"/>
          </a:xfrm>
          <a:prstGeom prst="rect">
            <a:avLst/>
          </a:prstGeom>
        </p:spPr>
        <p:txBody>
          <a:bodyPr anchorCtr="0" anchor="t" bIns="91425" lIns="91425" spcFirstLastPara="1" rIns="91425" wrap="square" tIns="91425">
            <a:normAutofit/>
          </a:bodyPr>
          <a:lstStyle/>
          <a:p>
            <a:pPr indent="0" lvl="0" marL="457200" rtl="0" algn="l">
              <a:spcBef>
                <a:spcPts val="0"/>
              </a:spcBef>
              <a:spcAft>
                <a:spcPts val="1600"/>
              </a:spcAft>
              <a:buNone/>
            </a:pPr>
            <a:r>
              <a:rPr lang="es-419" sz="1100">
                <a:solidFill>
                  <a:srgbClr val="161616"/>
                </a:solidFill>
                <a:highlight>
                  <a:srgbClr val="FFFFFF"/>
                </a:highlight>
                <a:latin typeface="Arial"/>
                <a:ea typeface="Arial"/>
                <a:cs typeface="Arial"/>
                <a:sym typeface="Arial"/>
              </a:rPr>
              <a:t> </a:t>
            </a:r>
            <a:r>
              <a:rPr b="1" lang="es-419" sz="1800">
                <a:solidFill>
                  <a:srgbClr val="161616"/>
                </a:solidFill>
                <a:highlight>
                  <a:srgbClr val="FFFFFF"/>
                </a:highlight>
                <a:latin typeface="Montserrat"/>
                <a:ea typeface="Montserrat"/>
                <a:cs typeface="Montserrat"/>
                <a:sym typeface="Montserrat"/>
              </a:rPr>
              <a:t>John McCarthy</a:t>
            </a:r>
            <a:r>
              <a:rPr lang="es-419" sz="1800">
                <a:solidFill>
                  <a:srgbClr val="161616"/>
                </a:solidFill>
                <a:highlight>
                  <a:srgbClr val="FFFFFF"/>
                </a:highlight>
                <a:latin typeface="Montserrat"/>
                <a:ea typeface="Montserrat"/>
                <a:cs typeface="Montserrat"/>
                <a:sym typeface="Montserrat"/>
              </a:rPr>
              <a:t> ofrece la siguiente cita "Es la ciencia y la ingeniería de la fabricación de máquinas inteligentes, especialmente programas informáticos inteligentes. Está relacionada con la tarea similar de usar computadoras para entender la inteligencia humana, pero la IA no tiene que limitarse a métodos que son biológicamente observables".</a:t>
            </a:r>
            <a:endParaRPr sz="2000">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4"/>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s-419" sz="3000">
                <a:solidFill>
                  <a:srgbClr val="2A3990"/>
                </a:solidFill>
                <a:latin typeface="Montserrat"/>
                <a:ea typeface="Montserrat"/>
                <a:cs typeface="Montserrat"/>
                <a:sym typeface="Montserrat"/>
              </a:rPr>
              <a:t>3- Inteligencia Artificial (IA)</a:t>
            </a:r>
            <a:endParaRPr/>
          </a:p>
          <a:p>
            <a:pPr indent="0" lvl="0" marL="0" rtl="0" algn="l">
              <a:spcBef>
                <a:spcPts val="0"/>
              </a:spcBef>
              <a:spcAft>
                <a:spcPts val="0"/>
              </a:spcAft>
              <a:buNone/>
            </a:pPr>
            <a:r>
              <a:t/>
            </a:r>
            <a:endParaRPr/>
          </a:p>
        </p:txBody>
      </p:sp>
      <p:sp>
        <p:nvSpPr>
          <p:cNvPr id="348" name="Google Shape;348;p24"/>
          <p:cNvSpPr txBox="1"/>
          <p:nvPr>
            <p:ph idx="1" type="body"/>
          </p:nvPr>
        </p:nvSpPr>
        <p:spPr>
          <a:xfrm>
            <a:off x="905825" y="1657925"/>
            <a:ext cx="3734700" cy="2139900"/>
          </a:xfrm>
          <a:prstGeom prst="rect">
            <a:avLst/>
          </a:prstGeom>
        </p:spPr>
        <p:txBody>
          <a:bodyPr anchorCtr="0" anchor="t" bIns="91425" lIns="91425" spcFirstLastPara="1" rIns="91425" wrap="square" tIns="91425">
            <a:normAutofit fontScale="92500" lnSpcReduction="10000"/>
          </a:bodyPr>
          <a:lstStyle/>
          <a:p>
            <a:pPr indent="0" lvl="0" marL="0" rtl="0" algn="l">
              <a:spcBef>
                <a:spcPts val="1200"/>
              </a:spcBef>
              <a:spcAft>
                <a:spcPts val="0"/>
              </a:spcAft>
              <a:buNone/>
            </a:pPr>
            <a:r>
              <a:rPr lang="es-419" sz="1208">
                <a:solidFill>
                  <a:srgbClr val="161616"/>
                </a:solidFill>
                <a:highlight>
                  <a:srgbClr val="FFFFFF"/>
                </a:highlight>
                <a:latin typeface="Montserrat"/>
                <a:ea typeface="Montserrat"/>
                <a:cs typeface="Montserrat"/>
                <a:sym typeface="Montserrat"/>
              </a:rPr>
              <a:t>Enfoque humano:</a:t>
            </a:r>
            <a:endParaRPr sz="1208">
              <a:solidFill>
                <a:srgbClr val="161616"/>
              </a:solidFill>
              <a:highlight>
                <a:srgbClr val="FFFFFF"/>
              </a:highlight>
              <a:latin typeface="Montserrat"/>
              <a:ea typeface="Montserrat"/>
              <a:cs typeface="Montserrat"/>
              <a:sym typeface="Montserrat"/>
            </a:endParaRPr>
          </a:p>
          <a:p>
            <a:pPr indent="-293211" lvl="0" marL="457200" rtl="0" algn="l">
              <a:spcBef>
                <a:spcPts val="1200"/>
              </a:spcBef>
              <a:spcAft>
                <a:spcPts val="0"/>
              </a:spcAft>
              <a:buClr>
                <a:srgbClr val="161616"/>
              </a:buClr>
              <a:buSzPct val="91666"/>
              <a:buFont typeface="Montserrat"/>
              <a:buChar char="●"/>
            </a:pPr>
            <a:r>
              <a:rPr lang="es-419" sz="1200">
                <a:solidFill>
                  <a:srgbClr val="161616"/>
                </a:solidFill>
                <a:highlight>
                  <a:srgbClr val="FFFFFF"/>
                </a:highlight>
                <a:latin typeface="Montserrat"/>
                <a:ea typeface="Montserrat"/>
                <a:cs typeface="Montserrat"/>
                <a:sym typeface="Montserrat"/>
              </a:rPr>
              <a:t>Sistemas que piensan como los humanos</a:t>
            </a:r>
            <a:endParaRPr sz="1200">
              <a:solidFill>
                <a:srgbClr val="161616"/>
              </a:solidFill>
              <a:highlight>
                <a:srgbClr val="FFFFFF"/>
              </a:highlight>
              <a:latin typeface="Montserrat"/>
              <a:ea typeface="Montserrat"/>
              <a:cs typeface="Montserrat"/>
              <a:sym typeface="Montserrat"/>
            </a:endParaRPr>
          </a:p>
          <a:p>
            <a:pPr indent="-293211" lvl="0" marL="457200" rtl="0" algn="l">
              <a:spcBef>
                <a:spcPts val="0"/>
              </a:spcBef>
              <a:spcAft>
                <a:spcPts val="0"/>
              </a:spcAft>
              <a:buClr>
                <a:srgbClr val="161616"/>
              </a:buClr>
              <a:buSzPct val="91666"/>
              <a:buFont typeface="Montserrat"/>
              <a:buChar char="●"/>
            </a:pPr>
            <a:r>
              <a:rPr lang="es-419" sz="1200">
                <a:solidFill>
                  <a:srgbClr val="161616"/>
                </a:solidFill>
                <a:highlight>
                  <a:srgbClr val="FFFFFF"/>
                </a:highlight>
                <a:latin typeface="Montserrat"/>
                <a:ea typeface="Montserrat"/>
                <a:cs typeface="Montserrat"/>
                <a:sym typeface="Montserrat"/>
              </a:rPr>
              <a:t>Sistemas que actúan como los humanos</a:t>
            </a:r>
            <a:endParaRPr sz="1200">
              <a:solidFill>
                <a:srgbClr val="161616"/>
              </a:solidFill>
              <a:highlight>
                <a:srgbClr val="FFFFFF"/>
              </a:highlight>
              <a:latin typeface="Montserrat"/>
              <a:ea typeface="Montserrat"/>
              <a:cs typeface="Montserrat"/>
              <a:sym typeface="Montserrat"/>
            </a:endParaRPr>
          </a:p>
          <a:p>
            <a:pPr indent="0" lvl="0" marL="0" rtl="0" algn="l">
              <a:spcBef>
                <a:spcPts val="1200"/>
              </a:spcBef>
              <a:spcAft>
                <a:spcPts val="0"/>
              </a:spcAft>
              <a:buNone/>
            </a:pPr>
            <a:r>
              <a:rPr lang="es-419" sz="1200">
                <a:solidFill>
                  <a:srgbClr val="161616"/>
                </a:solidFill>
                <a:highlight>
                  <a:srgbClr val="FFFFFF"/>
                </a:highlight>
                <a:latin typeface="Montserrat"/>
                <a:ea typeface="Montserrat"/>
                <a:cs typeface="Montserrat"/>
                <a:sym typeface="Montserrat"/>
              </a:rPr>
              <a:t>Enfoque ideal:</a:t>
            </a:r>
            <a:endParaRPr sz="1200">
              <a:solidFill>
                <a:srgbClr val="161616"/>
              </a:solidFill>
              <a:highlight>
                <a:srgbClr val="FFFFFF"/>
              </a:highlight>
              <a:latin typeface="Montserrat"/>
              <a:ea typeface="Montserrat"/>
              <a:cs typeface="Montserrat"/>
              <a:sym typeface="Montserrat"/>
            </a:endParaRPr>
          </a:p>
          <a:p>
            <a:pPr indent="-293211" lvl="0" marL="457200" rtl="0" algn="l">
              <a:spcBef>
                <a:spcPts val="1200"/>
              </a:spcBef>
              <a:spcAft>
                <a:spcPts val="0"/>
              </a:spcAft>
              <a:buClr>
                <a:srgbClr val="161616"/>
              </a:buClr>
              <a:buSzPct val="91666"/>
              <a:buFont typeface="Montserrat"/>
              <a:buChar char="●"/>
            </a:pPr>
            <a:r>
              <a:rPr lang="es-419" sz="1200">
                <a:solidFill>
                  <a:srgbClr val="161616"/>
                </a:solidFill>
                <a:highlight>
                  <a:srgbClr val="FFFFFF"/>
                </a:highlight>
                <a:latin typeface="Montserrat"/>
                <a:ea typeface="Montserrat"/>
                <a:cs typeface="Montserrat"/>
                <a:sym typeface="Montserrat"/>
              </a:rPr>
              <a:t>Sistemas que piensan racionalmente</a:t>
            </a:r>
            <a:endParaRPr sz="1200">
              <a:solidFill>
                <a:srgbClr val="161616"/>
              </a:solidFill>
              <a:highlight>
                <a:srgbClr val="FFFFFF"/>
              </a:highlight>
              <a:latin typeface="Montserrat"/>
              <a:ea typeface="Montserrat"/>
              <a:cs typeface="Montserrat"/>
              <a:sym typeface="Montserrat"/>
            </a:endParaRPr>
          </a:p>
          <a:p>
            <a:pPr indent="-293211" lvl="0" marL="457200" rtl="0" algn="l">
              <a:spcBef>
                <a:spcPts val="0"/>
              </a:spcBef>
              <a:spcAft>
                <a:spcPts val="0"/>
              </a:spcAft>
              <a:buClr>
                <a:srgbClr val="161616"/>
              </a:buClr>
              <a:buSzPct val="91666"/>
              <a:buFont typeface="Montserrat"/>
              <a:buChar char="●"/>
            </a:pPr>
            <a:r>
              <a:rPr lang="es-419" sz="1200">
                <a:solidFill>
                  <a:srgbClr val="161616"/>
                </a:solidFill>
                <a:highlight>
                  <a:srgbClr val="FFFFFF"/>
                </a:highlight>
                <a:latin typeface="Montserrat"/>
                <a:ea typeface="Montserrat"/>
                <a:cs typeface="Montserrat"/>
                <a:sym typeface="Montserrat"/>
              </a:rPr>
              <a:t>Sistemas que actúan racionalmente</a:t>
            </a:r>
            <a:endParaRPr sz="1200">
              <a:solidFill>
                <a:srgbClr val="161616"/>
              </a:solidFill>
              <a:highlight>
                <a:srgbClr val="FFFFFF"/>
              </a:highlight>
              <a:latin typeface="Montserrat"/>
              <a:ea typeface="Montserrat"/>
              <a:cs typeface="Montserrat"/>
              <a:sym typeface="Montserrat"/>
            </a:endParaRPr>
          </a:p>
          <a:p>
            <a:pPr indent="0" lvl="0" marL="0" rtl="0" algn="l">
              <a:spcBef>
                <a:spcPts val="1200"/>
              </a:spcBef>
              <a:spcAft>
                <a:spcPts val="1200"/>
              </a:spcAft>
              <a:buNone/>
            </a:pPr>
            <a:r>
              <a:t/>
            </a:r>
            <a:endParaRPr/>
          </a:p>
        </p:txBody>
      </p:sp>
      <p:sp>
        <p:nvSpPr>
          <p:cNvPr id="349" name="Google Shape;349;p24"/>
          <p:cNvSpPr txBox="1"/>
          <p:nvPr>
            <p:ph idx="1" type="body"/>
          </p:nvPr>
        </p:nvSpPr>
        <p:spPr>
          <a:xfrm>
            <a:off x="5263075" y="1597875"/>
            <a:ext cx="3399600" cy="13065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1200"/>
              </a:spcAft>
              <a:buNone/>
            </a:pPr>
            <a:r>
              <a:rPr i="1" lang="es-419" sz="2109">
                <a:solidFill>
                  <a:srgbClr val="161616"/>
                </a:solidFill>
                <a:highlight>
                  <a:srgbClr val="FFFFFF"/>
                </a:highlight>
                <a:latin typeface="Arial"/>
                <a:ea typeface="Arial"/>
                <a:cs typeface="Arial"/>
                <a:sym typeface="Arial"/>
              </a:rPr>
              <a:t>ENTIDAD </a:t>
            </a:r>
            <a:r>
              <a:rPr i="1" lang="es-419" sz="2109">
                <a:solidFill>
                  <a:srgbClr val="161616"/>
                </a:solidFill>
                <a:highlight>
                  <a:srgbClr val="FFFFFF"/>
                </a:highlight>
                <a:latin typeface="Arial"/>
                <a:ea typeface="Arial"/>
                <a:cs typeface="Arial"/>
                <a:sym typeface="Arial"/>
              </a:rPr>
              <a:t>DÉBIL</a:t>
            </a:r>
            <a:r>
              <a:rPr i="1" lang="es-419" sz="2109">
                <a:solidFill>
                  <a:srgbClr val="161616"/>
                </a:solidFill>
                <a:highlight>
                  <a:srgbClr val="FFFFFF"/>
                </a:highlight>
                <a:latin typeface="Arial"/>
                <a:ea typeface="Arial"/>
                <a:cs typeface="Arial"/>
                <a:sym typeface="Arial"/>
              </a:rPr>
              <a:t> </a:t>
            </a:r>
            <a:r>
              <a:rPr b="1" i="1" lang="es-419" sz="2109">
                <a:solidFill>
                  <a:srgbClr val="161616"/>
                </a:solidFill>
                <a:highlight>
                  <a:srgbClr val="FFFFFF"/>
                </a:highlight>
                <a:latin typeface="Arial"/>
                <a:ea typeface="Arial"/>
                <a:cs typeface="Arial"/>
                <a:sym typeface="Arial"/>
              </a:rPr>
              <a:t>VS</a:t>
            </a:r>
            <a:r>
              <a:rPr i="1" lang="es-419" sz="2109">
                <a:solidFill>
                  <a:srgbClr val="161616"/>
                </a:solidFill>
                <a:highlight>
                  <a:srgbClr val="FFFFFF"/>
                </a:highlight>
                <a:latin typeface="Arial"/>
                <a:ea typeface="Arial"/>
                <a:cs typeface="Arial"/>
                <a:sym typeface="Arial"/>
              </a:rPr>
              <a:t> ENTIDAD FUERTE</a:t>
            </a:r>
            <a:br>
              <a:rPr i="1" lang="es-419" sz="2109">
                <a:solidFill>
                  <a:srgbClr val="161616"/>
                </a:solidFill>
                <a:highlight>
                  <a:srgbClr val="FFFFFF"/>
                </a:highlight>
                <a:latin typeface="Arial"/>
                <a:ea typeface="Arial"/>
                <a:cs typeface="Arial"/>
                <a:sym typeface="Arial"/>
              </a:rPr>
            </a:br>
            <a:br>
              <a:rPr i="1" lang="es-419" sz="1200">
                <a:solidFill>
                  <a:srgbClr val="161616"/>
                </a:solidFill>
                <a:highlight>
                  <a:srgbClr val="FFFFFF"/>
                </a:highlight>
                <a:latin typeface="Arial"/>
                <a:ea typeface="Arial"/>
                <a:cs typeface="Arial"/>
                <a:sym typeface="Arial"/>
              </a:rPr>
            </a:br>
            <a:r>
              <a:rPr lang="es-419" sz="1976">
                <a:solidFill>
                  <a:srgbClr val="161616"/>
                </a:solidFill>
                <a:highlight>
                  <a:srgbClr val="FFFFFF"/>
                </a:highlight>
                <a:latin typeface="Arial"/>
                <a:ea typeface="Arial"/>
                <a:cs typeface="Arial"/>
                <a:sym typeface="Arial"/>
              </a:rPr>
              <a:t>La principal diferencia entre la IA débil y la IA fuerte es su capacidad para realizar tareas más allá de lo que se ha programado específicamente.</a:t>
            </a:r>
            <a:endParaRPr sz="2176"/>
          </a:p>
        </p:txBody>
      </p:sp>
      <p:sp>
        <p:nvSpPr>
          <p:cNvPr id="350" name="Google Shape;350;p24"/>
          <p:cNvSpPr txBox="1"/>
          <p:nvPr>
            <p:ph idx="1" type="body"/>
          </p:nvPr>
        </p:nvSpPr>
        <p:spPr>
          <a:xfrm>
            <a:off x="5263075" y="3289500"/>
            <a:ext cx="3399600" cy="1854000"/>
          </a:xfrm>
          <a:prstGeom prst="rect">
            <a:avLst/>
          </a:prstGeom>
        </p:spPr>
        <p:txBody>
          <a:bodyPr anchorCtr="0" anchor="t" bIns="91425" lIns="91425" spcFirstLastPara="1" rIns="91425" wrap="square" tIns="91425">
            <a:normAutofit lnSpcReduction="10000"/>
          </a:bodyPr>
          <a:lstStyle/>
          <a:p>
            <a:pPr indent="0" lvl="0" marL="0" rtl="0" algn="l">
              <a:lnSpc>
                <a:spcPct val="107000"/>
              </a:lnSpc>
              <a:spcBef>
                <a:spcPts val="0"/>
              </a:spcBef>
              <a:spcAft>
                <a:spcPts val="0"/>
              </a:spcAft>
              <a:buNone/>
            </a:pPr>
            <a:r>
              <a:rPr i="1" lang="es-419" sz="1100">
                <a:solidFill>
                  <a:srgbClr val="161616"/>
                </a:solidFill>
                <a:highlight>
                  <a:srgbClr val="FFFFFF"/>
                </a:highlight>
                <a:latin typeface="Arial"/>
                <a:ea typeface="Arial"/>
                <a:cs typeface="Arial"/>
                <a:sym typeface="Arial"/>
              </a:rPr>
              <a:t>¿CUÁLES SON LAS PREOCUPACIONES SOBRE EL USO DE LA IA FUERTE?</a:t>
            </a:r>
            <a:br>
              <a:rPr i="1" lang="es-419" sz="1100">
                <a:solidFill>
                  <a:srgbClr val="161616"/>
                </a:solidFill>
                <a:highlight>
                  <a:srgbClr val="FFFFFF"/>
                </a:highlight>
                <a:latin typeface="Arial"/>
                <a:ea typeface="Arial"/>
                <a:cs typeface="Arial"/>
                <a:sym typeface="Arial"/>
              </a:rPr>
            </a:br>
            <a:br>
              <a:rPr lang="es-419" sz="1100">
                <a:solidFill>
                  <a:srgbClr val="161616"/>
                </a:solidFill>
                <a:highlight>
                  <a:srgbClr val="FFFFFF"/>
                </a:highlight>
                <a:latin typeface="Arial"/>
                <a:ea typeface="Arial"/>
                <a:cs typeface="Arial"/>
                <a:sym typeface="Arial"/>
              </a:rPr>
            </a:br>
            <a:r>
              <a:rPr lang="es-419" sz="1200">
                <a:solidFill>
                  <a:srgbClr val="161616"/>
                </a:solidFill>
                <a:highlight>
                  <a:srgbClr val="FFFFFF"/>
                </a:highlight>
                <a:latin typeface="Arial"/>
                <a:ea typeface="Arial"/>
                <a:cs typeface="Arial"/>
                <a:sym typeface="Arial"/>
              </a:rPr>
              <a:t>Aunque la IA fuerte tiene el potencial de mejorar nuestra vida de muchas maneras, también existen preocupaciones sobre su impacto en la sociedad. </a:t>
            </a:r>
            <a:endParaRPr sz="1200">
              <a:solidFill>
                <a:srgbClr val="161616"/>
              </a:solidFill>
              <a:highlight>
                <a:srgbClr val="FFFFFF"/>
              </a:highlight>
              <a:latin typeface="Arial"/>
              <a:ea typeface="Arial"/>
              <a:cs typeface="Arial"/>
              <a:sym typeface="Arial"/>
            </a:endParaRPr>
          </a:p>
          <a:p>
            <a:pPr indent="0" lvl="0" marL="0" rtl="0" algn="l">
              <a:lnSpc>
                <a:spcPct val="107000"/>
              </a:lnSpc>
              <a:spcBef>
                <a:spcPts val="0"/>
              </a:spcBef>
              <a:spcAft>
                <a:spcPts val="0"/>
              </a:spcAft>
              <a:buNone/>
            </a:pPr>
            <a:r>
              <a:t/>
            </a:r>
            <a:endParaRPr sz="1100">
              <a:solidFill>
                <a:srgbClr val="161616"/>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5"/>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419"/>
              <a:t>¿Cuál es el objetivo que se desea lograr?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6"/>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s-419" sz="3000">
                <a:solidFill>
                  <a:srgbClr val="2A3990"/>
                </a:solidFill>
                <a:latin typeface="Montserrat"/>
                <a:ea typeface="Montserrat"/>
                <a:cs typeface="Montserrat"/>
                <a:sym typeface="Montserrat"/>
              </a:rPr>
              <a:t>4</a:t>
            </a:r>
            <a:r>
              <a:rPr b="0" lang="es-419" sz="3000">
                <a:solidFill>
                  <a:srgbClr val="2A3990"/>
                </a:solidFill>
                <a:latin typeface="Montserrat"/>
                <a:ea typeface="Montserrat"/>
                <a:cs typeface="Montserrat"/>
                <a:sym typeface="Montserrat"/>
              </a:rPr>
              <a:t>- Dataset Elegido</a:t>
            </a:r>
            <a:endParaRPr/>
          </a:p>
          <a:p>
            <a:pPr indent="0" lvl="0" marL="0" rtl="0" algn="l">
              <a:spcBef>
                <a:spcPts val="0"/>
              </a:spcBef>
              <a:spcAft>
                <a:spcPts val="0"/>
              </a:spcAft>
              <a:buNone/>
            </a:pPr>
            <a:r>
              <a:t/>
            </a:r>
            <a:endParaRPr/>
          </a:p>
        </p:txBody>
      </p:sp>
      <p:sp>
        <p:nvSpPr>
          <p:cNvPr id="361" name="Google Shape;361;p26"/>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434343"/>
              </a:buClr>
              <a:buSzPts val="1900"/>
              <a:buFont typeface="Arial"/>
              <a:buChar char="●"/>
            </a:pPr>
            <a:r>
              <a:rPr lang="es-419" sz="1900">
                <a:solidFill>
                  <a:srgbClr val="434343"/>
                </a:solidFill>
                <a:latin typeface="Montserrat"/>
                <a:ea typeface="Montserrat"/>
                <a:cs typeface="Montserrat"/>
                <a:sym typeface="Montserrat"/>
              </a:rPr>
              <a:t>El objetivo principal de este análisis es profundizar en la relación entre la edad y la prevalencia de la diabetes, intentar saber cómo varía la aparición de diabetes entre los diferentes grupos de edad.</a:t>
            </a:r>
            <a:endParaRPr sz="1900">
              <a:solidFill>
                <a:srgbClr val="434343"/>
              </a:solidFill>
              <a:latin typeface="Montserrat"/>
              <a:ea typeface="Montserrat"/>
              <a:cs typeface="Montserrat"/>
              <a:sym typeface="Montserrat"/>
            </a:endParaRPr>
          </a:p>
          <a:p>
            <a:pPr indent="-349250" lvl="0" marL="457200" rtl="0" algn="l">
              <a:lnSpc>
                <a:spcPct val="115000"/>
              </a:lnSpc>
              <a:spcBef>
                <a:spcPts val="0"/>
              </a:spcBef>
              <a:spcAft>
                <a:spcPts val="0"/>
              </a:spcAft>
              <a:buClr>
                <a:srgbClr val="434343"/>
              </a:buClr>
              <a:buSzPts val="1900"/>
              <a:buFont typeface="Montserrat"/>
              <a:buChar char="●"/>
            </a:pPr>
            <a:r>
              <a:rPr lang="es-419" sz="1900">
                <a:solidFill>
                  <a:srgbClr val="434343"/>
                </a:solidFill>
                <a:latin typeface="Montserrat"/>
                <a:ea typeface="Montserrat"/>
                <a:cs typeface="Montserrat"/>
                <a:sym typeface="Montserrat"/>
              </a:rPr>
              <a:t>A lo largo de este análisis, nuestro enfoque estará en investigar las fluctuaciones en la prevalencia de la diabetes en distintos grupos de edad, con el objetivo de discernir cualquier tendencia o correlación que pueda surgir.</a:t>
            </a:r>
            <a:endParaRPr sz="1900">
              <a:solidFill>
                <a:srgbClr val="434343"/>
              </a:solidFill>
              <a:latin typeface="Montserrat"/>
              <a:ea typeface="Montserrat"/>
              <a:cs typeface="Montserrat"/>
              <a:sym typeface="Montserrat"/>
            </a:endParaRPr>
          </a:p>
          <a:p>
            <a:pPr indent="0" lvl="0" marL="0" rtl="0" algn="l">
              <a:lnSpc>
                <a:spcPct val="115000"/>
              </a:lnSpc>
              <a:spcBef>
                <a:spcPts val="1600"/>
              </a:spcBef>
              <a:spcAft>
                <a:spcPts val="1600"/>
              </a:spcAft>
              <a:buNone/>
            </a:pPr>
            <a:r>
              <a:t/>
            </a:r>
            <a:endParaRPr sz="2600">
              <a:solidFill>
                <a:srgbClr val="434343"/>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7"/>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434343"/>
              </a:buClr>
              <a:buSzPts val="1900"/>
              <a:buFont typeface="Arial"/>
              <a:buChar char="●"/>
            </a:pPr>
            <a:r>
              <a:rPr lang="es-419" sz="1900">
                <a:solidFill>
                  <a:srgbClr val="434343"/>
                </a:solidFill>
                <a:latin typeface="Montserrat"/>
                <a:ea typeface="Montserrat"/>
                <a:cs typeface="Montserrat"/>
                <a:sym typeface="Montserrat"/>
              </a:rPr>
              <a:t>Objetivo: Investigar la relación entre la edad y la prevalencia de diabetes.</a:t>
            </a:r>
            <a:endParaRPr sz="1900">
              <a:solidFill>
                <a:srgbClr val="434343"/>
              </a:solidFill>
              <a:latin typeface="Montserrat"/>
              <a:ea typeface="Montserrat"/>
              <a:cs typeface="Montserrat"/>
              <a:sym typeface="Montserrat"/>
            </a:endParaRPr>
          </a:p>
          <a:p>
            <a:pPr indent="-349250" lvl="0" marL="457200" rtl="0" algn="l">
              <a:lnSpc>
                <a:spcPct val="115000"/>
              </a:lnSpc>
              <a:spcBef>
                <a:spcPts val="0"/>
              </a:spcBef>
              <a:spcAft>
                <a:spcPts val="0"/>
              </a:spcAft>
              <a:buClr>
                <a:srgbClr val="434343"/>
              </a:buClr>
              <a:buSzPts val="1900"/>
              <a:buFont typeface="Arial"/>
              <a:buChar char="●"/>
            </a:pPr>
            <a:r>
              <a:rPr lang="es-419" sz="1900">
                <a:solidFill>
                  <a:srgbClr val="434343"/>
                </a:solidFill>
                <a:latin typeface="Montserrat"/>
                <a:ea typeface="Montserrat"/>
                <a:cs typeface="Montserrat"/>
                <a:sym typeface="Montserrat"/>
              </a:rPr>
              <a:t>Los datos seleccionados fueron tomados de la página Kaggle, con el nombre de Diabetes Dataset.</a:t>
            </a:r>
            <a:endParaRPr sz="1900">
              <a:solidFill>
                <a:srgbClr val="434343"/>
              </a:solidFill>
              <a:latin typeface="Montserrat"/>
              <a:ea typeface="Montserrat"/>
              <a:cs typeface="Montserrat"/>
              <a:sym typeface="Montserrat"/>
            </a:endParaRPr>
          </a:p>
          <a:p>
            <a:pPr indent="-349250" lvl="0" marL="457200" rtl="0" algn="l">
              <a:lnSpc>
                <a:spcPct val="115000"/>
              </a:lnSpc>
              <a:spcBef>
                <a:spcPts val="0"/>
              </a:spcBef>
              <a:spcAft>
                <a:spcPts val="0"/>
              </a:spcAft>
              <a:buClr>
                <a:srgbClr val="434343"/>
              </a:buClr>
              <a:buSzPts val="1900"/>
              <a:buFont typeface="Montserrat"/>
              <a:buChar char="●"/>
            </a:pPr>
            <a:r>
              <a:rPr lang="es-419" sz="1900">
                <a:solidFill>
                  <a:srgbClr val="434343"/>
                </a:solidFill>
                <a:latin typeface="Montserrat"/>
                <a:ea typeface="Montserrat"/>
                <a:cs typeface="Montserrat"/>
                <a:sym typeface="Montserrat"/>
              </a:rPr>
              <a:t>En la documentación del Dataset se dice que proviene del instituto nacional de Diabetes y enfermedades digestivas y renales.</a:t>
            </a:r>
            <a:endParaRPr sz="1900">
              <a:solidFill>
                <a:srgbClr val="434343"/>
              </a:solidFill>
              <a:latin typeface="Montserrat"/>
              <a:ea typeface="Montserrat"/>
              <a:cs typeface="Montserrat"/>
              <a:sym typeface="Montserrat"/>
            </a:endParaRPr>
          </a:p>
          <a:p>
            <a:pPr indent="-349250" lvl="0" marL="457200" rtl="0" algn="l">
              <a:lnSpc>
                <a:spcPct val="115000"/>
              </a:lnSpc>
              <a:spcBef>
                <a:spcPts val="0"/>
              </a:spcBef>
              <a:spcAft>
                <a:spcPts val="0"/>
              </a:spcAft>
              <a:buClr>
                <a:srgbClr val="434343"/>
              </a:buClr>
              <a:buSzPts val="1900"/>
              <a:buFont typeface="Montserrat"/>
              <a:buChar char="●"/>
            </a:pPr>
            <a:r>
              <a:rPr lang="es-419" sz="1900">
                <a:solidFill>
                  <a:srgbClr val="434343"/>
                </a:solidFill>
                <a:latin typeface="Montserrat"/>
                <a:ea typeface="Montserrat"/>
                <a:cs typeface="Montserrat"/>
                <a:sym typeface="Montserrat"/>
              </a:rPr>
              <a:t>Los datos a analizar son de mujeres mayores de 21  de Pima, India.</a:t>
            </a:r>
            <a:endParaRPr sz="1900">
              <a:solidFill>
                <a:srgbClr val="434343"/>
              </a:solidFill>
              <a:latin typeface="Montserrat"/>
              <a:ea typeface="Montserrat"/>
              <a:cs typeface="Montserrat"/>
              <a:sym typeface="Montserrat"/>
            </a:endParaRPr>
          </a:p>
          <a:p>
            <a:pPr indent="0" lvl="0" marL="0" rtl="0" algn="l">
              <a:lnSpc>
                <a:spcPct val="115000"/>
              </a:lnSpc>
              <a:spcBef>
                <a:spcPts val="1600"/>
              </a:spcBef>
              <a:spcAft>
                <a:spcPts val="1600"/>
              </a:spcAft>
              <a:buNone/>
            </a:pPr>
            <a:r>
              <a:t/>
            </a:r>
            <a:endParaRPr sz="2600">
              <a:solidFill>
                <a:srgbClr val="434343"/>
              </a:solidFill>
              <a:latin typeface="Montserrat"/>
              <a:ea typeface="Montserrat"/>
              <a:cs typeface="Montserrat"/>
              <a:sym typeface="Montserrat"/>
            </a:endParaRPr>
          </a:p>
        </p:txBody>
      </p:sp>
      <p:sp>
        <p:nvSpPr>
          <p:cNvPr id="367" name="Google Shape;367;p27"/>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s-419" sz="3000">
                <a:solidFill>
                  <a:srgbClr val="2A3990"/>
                </a:solidFill>
                <a:latin typeface="Montserrat"/>
                <a:ea typeface="Montserrat"/>
                <a:cs typeface="Montserrat"/>
                <a:sym typeface="Montserrat"/>
              </a:rPr>
              <a:t>4- Dataset Elegido</a:t>
            </a:r>
            <a:endParaRPr/>
          </a:p>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8"/>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419"/>
              <a:t>¿</a:t>
            </a:r>
            <a:r>
              <a:rPr lang="es-419"/>
              <a:t>Cómo</a:t>
            </a:r>
            <a:r>
              <a:rPr lang="es-419"/>
              <a:t> llegamos a ese objetivo?</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29"/>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s-419" sz="3000">
                <a:solidFill>
                  <a:srgbClr val="2A3990"/>
                </a:solidFill>
                <a:latin typeface="Montserrat"/>
                <a:ea typeface="Montserrat"/>
                <a:cs typeface="Montserrat"/>
                <a:sym typeface="Montserrat"/>
              </a:rPr>
              <a:t>5</a:t>
            </a:r>
            <a:r>
              <a:rPr b="0" lang="es-419" sz="3000">
                <a:solidFill>
                  <a:srgbClr val="2A3990"/>
                </a:solidFill>
                <a:latin typeface="Montserrat"/>
                <a:ea typeface="Montserrat"/>
                <a:cs typeface="Montserrat"/>
                <a:sym typeface="Montserrat"/>
              </a:rPr>
              <a:t>- Regresión Lineal</a:t>
            </a:r>
            <a:endParaRPr/>
          </a:p>
          <a:p>
            <a:pPr indent="0" lvl="0" marL="0" rtl="0" algn="l">
              <a:spcBef>
                <a:spcPts val="0"/>
              </a:spcBef>
              <a:spcAft>
                <a:spcPts val="0"/>
              </a:spcAft>
              <a:buNone/>
            </a:pPr>
            <a:r>
              <a:t/>
            </a:r>
            <a:endParaRPr/>
          </a:p>
        </p:txBody>
      </p:sp>
      <p:sp>
        <p:nvSpPr>
          <p:cNvPr id="378" name="Google Shape;378;p29"/>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434343"/>
              </a:buClr>
              <a:buSzPts val="1900"/>
              <a:buFont typeface="Arial"/>
              <a:buChar char="●"/>
            </a:pPr>
            <a:r>
              <a:rPr lang="es-419" sz="1900">
                <a:solidFill>
                  <a:srgbClr val="434343"/>
                </a:solidFill>
                <a:latin typeface="Montserrat"/>
                <a:ea typeface="Montserrat"/>
                <a:cs typeface="Montserrat"/>
                <a:sym typeface="Montserrat"/>
              </a:rPr>
              <a:t>En nuestro intento por comprender la relación entre la edad y la prevalencia de la diabetes, emplearemos una técnica estadística conocida como </a:t>
            </a:r>
            <a:r>
              <a:rPr b="1" lang="es-419" sz="1900">
                <a:solidFill>
                  <a:srgbClr val="434343"/>
                </a:solidFill>
                <a:latin typeface="Montserrat"/>
                <a:ea typeface="Montserrat"/>
                <a:cs typeface="Montserrat"/>
                <a:sym typeface="Montserrat"/>
              </a:rPr>
              <a:t>regresión lineal</a:t>
            </a:r>
            <a:r>
              <a:rPr lang="es-419" sz="1900">
                <a:solidFill>
                  <a:srgbClr val="434343"/>
                </a:solidFill>
                <a:latin typeface="Montserrat"/>
                <a:ea typeface="Montserrat"/>
                <a:cs typeface="Montserrat"/>
                <a:sym typeface="Montserrat"/>
              </a:rPr>
              <a:t>.</a:t>
            </a:r>
            <a:endParaRPr sz="1900">
              <a:solidFill>
                <a:srgbClr val="434343"/>
              </a:solidFill>
              <a:latin typeface="Montserrat"/>
              <a:ea typeface="Montserrat"/>
              <a:cs typeface="Montserrat"/>
              <a:sym typeface="Montserrat"/>
            </a:endParaRPr>
          </a:p>
          <a:p>
            <a:pPr indent="-349250" lvl="0" marL="457200" rtl="0" algn="l">
              <a:lnSpc>
                <a:spcPct val="115000"/>
              </a:lnSpc>
              <a:spcBef>
                <a:spcPts val="0"/>
              </a:spcBef>
              <a:spcAft>
                <a:spcPts val="0"/>
              </a:spcAft>
              <a:buClr>
                <a:srgbClr val="434343"/>
              </a:buClr>
              <a:buSzPts val="1900"/>
              <a:buFont typeface="Arial"/>
              <a:buChar char="●"/>
            </a:pPr>
            <a:r>
              <a:rPr lang="es-419" sz="1900">
                <a:solidFill>
                  <a:srgbClr val="434343"/>
                </a:solidFill>
                <a:latin typeface="Montserrat"/>
                <a:ea typeface="Montserrat"/>
                <a:cs typeface="Montserrat"/>
                <a:sym typeface="Montserrat"/>
              </a:rPr>
              <a:t>La regresión lineal nos permite cuantificar la asociación entre dos variables y predecir una variable en función de otra.</a:t>
            </a:r>
            <a:endParaRPr sz="1900">
              <a:solidFill>
                <a:srgbClr val="434343"/>
              </a:solidFill>
              <a:latin typeface="Montserrat"/>
              <a:ea typeface="Montserrat"/>
              <a:cs typeface="Montserrat"/>
              <a:sym typeface="Montserrat"/>
            </a:endParaRPr>
          </a:p>
          <a:p>
            <a:pPr indent="-349250" lvl="0" marL="457200" rtl="0" algn="l">
              <a:lnSpc>
                <a:spcPct val="115000"/>
              </a:lnSpc>
              <a:spcBef>
                <a:spcPts val="0"/>
              </a:spcBef>
              <a:spcAft>
                <a:spcPts val="0"/>
              </a:spcAft>
              <a:buClr>
                <a:srgbClr val="434343"/>
              </a:buClr>
              <a:buSzPts val="1900"/>
              <a:buFont typeface="Arial"/>
              <a:buChar char="●"/>
            </a:pPr>
            <a:r>
              <a:rPr lang="es-419" sz="1900">
                <a:solidFill>
                  <a:srgbClr val="434343"/>
                </a:solidFill>
                <a:latin typeface="Montserrat"/>
                <a:ea typeface="Montserrat"/>
                <a:cs typeface="Montserrat"/>
                <a:sym typeface="Montserrat"/>
              </a:rPr>
              <a:t>Al aplicar la regresión lineal, nuestro objetivo es descubrir cualquier posible tendencia lineal o correlación entre la edad y la prevalencia de la diabetes.</a:t>
            </a:r>
            <a:endParaRPr sz="1900">
              <a:solidFill>
                <a:srgbClr val="434343"/>
              </a:solidFill>
              <a:latin typeface="Montserrat"/>
              <a:ea typeface="Montserrat"/>
              <a:cs typeface="Montserrat"/>
              <a:sym typeface="Montserrat"/>
            </a:endParaRPr>
          </a:p>
          <a:p>
            <a:pPr indent="0" lvl="0" marL="457200" rtl="0" algn="l">
              <a:lnSpc>
                <a:spcPct val="115000"/>
              </a:lnSpc>
              <a:spcBef>
                <a:spcPts val="1600"/>
              </a:spcBef>
              <a:spcAft>
                <a:spcPts val="0"/>
              </a:spcAft>
              <a:buNone/>
            </a:pPr>
            <a:r>
              <a:t/>
            </a:r>
            <a:endParaRPr sz="1900">
              <a:solidFill>
                <a:srgbClr val="434343"/>
              </a:solidFill>
              <a:latin typeface="Montserrat"/>
              <a:ea typeface="Montserrat"/>
              <a:cs typeface="Montserrat"/>
              <a:sym typeface="Montserrat"/>
            </a:endParaRPr>
          </a:p>
          <a:p>
            <a:pPr indent="0" lvl="0" marL="0" rtl="0" algn="l">
              <a:lnSpc>
                <a:spcPct val="115000"/>
              </a:lnSpc>
              <a:spcBef>
                <a:spcPts val="1600"/>
              </a:spcBef>
              <a:spcAft>
                <a:spcPts val="1600"/>
              </a:spcAft>
              <a:buNone/>
            </a:pPr>
            <a:r>
              <a:t/>
            </a:r>
            <a:endParaRPr sz="2600">
              <a:solidFill>
                <a:srgbClr val="434343"/>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0"/>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s-419" sz="3000">
                <a:solidFill>
                  <a:srgbClr val="2A3990"/>
                </a:solidFill>
                <a:latin typeface="Montserrat"/>
                <a:ea typeface="Montserrat"/>
                <a:cs typeface="Montserrat"/>
                <a:sym typeface="Montserrat"/>
              </a:rPr>
              <a:t>5- Regresión Lineal</a:t>
            </a:r>
            <a:endParaRPr/>
          </a:p>
          <a:p>
            <a:pPr indent="0" lvl="0" marL="0" rtl="0" algn="l">
              <a:spcBef>
                <a:spcPts val="0"/>
              </a:spcBef>
              <a:spcAft>
                <a:spcPts val="0"/>
              </a:spcAft>
              <a:buNone/>
            </a:pPr>
            <a:r>
              <a:t/>
            </a:r>
            <a:endParaRPr/>
          </a:p>
        </p:txBody>
      </p:sp>
      <p:sp>
        <p:nvSpPr>
          <p:cNvPr id="384" name="Google Shape;384;p30"/>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434343"/>
              </a:buClr>
              <a:buSzPts val="1900"/>
              <a:buFont typeface="Arial"/>
              <a:buChar char="●"/>
            </a:pPr>
            <a:r>
              <a:rPr lang="es-419" sz="1900">
                <a:solidFill>
                  <a:srgbClr val="434343"/>
                </a:solidFill>
                <a:latin typeface="Montserrat"/>
                <a:ea typeface="Montserrat"/>
                <a:cs typeface="Montserrat"/>
                <a:sym typeface="Montserrat"/>
              </a:rPr>
              <a:t>La regresión lineal es un método estadístico que modela la relación entre una variable dependiente (la prevalencia de diabetes) y una o más variables independientes (la edad).</a:t>
            </a:r>
            <a:endParaRPr sz="1900">
              <a:solidFill>
                <a:srgbClr val="434343"/>
              </a:solidFill>
              <a:latin typeface="Montserrat"/>
              <a:ea typeface="Montserrat"/>
              <a:cs typeface="Montserrat"/>
              <a:sym typeface="Montserrat"/>
            </a:endParaRPr>
          </a:p>
          <a:p>
            <a:pPr indent="-349250" lvl="0" marL="457200" rtl="0" algn="l">
              <a:lnSpc>
                <a:spcPct val="115000"/>
              </a:lnSpc>
              <a:spcBef>
                <a:spcPts val="0"/>
              </a:spcBef>
              <a:spcAft>
                <a:spcPts val="0"/>
              </a:spcAft>
              <a:buClr>
                <a:srgbClr val="434343"/>
              </a:buClr>
              <a:buSzPts val="1900"/>
              <a:buFont typeface="Montserrat"/>
              <a:buChar char="●"/>
            </a:pPr>
            <a:r>
              <a:rPr lang="es-419" sz="1900">
                <a:solidFill>
                  <a:srgbClr val="434343"/>
                </a:solidFill>
                <a:latin typeface="Montserrat"/>
                <a:ea typeface="Montserrat"/>
                <a:cs typeface="Montserrat"/>
                <a:sym typeface="Montserrat"/>
              </a:rPr>
              <a:t>El método estima una ecuación lineal que se ajusta mejor a los puntos de datos observados, permitiéndonos hacer predicciones o comprender cómo los cambios en una variable afectan a otra.</a:t>
            </a:r>
            <a:endParaRPr sz="1900">
              <a:solidFill>
                <a:srgbClr val="434343"/>
              </a:solidFill>
              <a:latin typeface="Montserrat"/>
              <a:ea typeface="Montserrat"/>
              <a:cs typeface="Montserrat"/>
              <a:sym typeface="Montserrat"/>
            </a:endParaRPr>
          </a:p>
          <a:p>
            <a:pPr indent="0" lvl="0" marL="0" rtl="0" algn="l">
              <a:lnSpc>
                <a:spcPct val="115000"/>
              </a:lnSpc>
              <a:spcBef>
                <a:spcPts val="1600"/>
              </a:spcBef>
              <a:spcAft>
                <a:spcPts val="0"/>
              </a:spcAft>
              <a:buNone/>
            </a:pPr>
            <a:r>
              <a:t/>
            </a:r>
            <a:endParaRPr sz="1700">
              <a:solidFill>
                <a:srgbClr val="434343"/>
              </a:solidFill>
              <a:latin typeface="Montserrat"/>
              <a:ea typeface="Montserrat"/>
              <a:cs typeface="Montserrat"/>
              <a:sym typeface="Montserrat"/>
            </a:endParaRPr>
          </a:p>
          <a:p>
            <a:pPr indent="0" lvl="0" marL="457200" rtl="0" algn="l">
              <a:lnSpc>
                <a:spcPct val="115000"/>
              </a:lnSpc>
              <a:spcBef>
                <a:spcPts val="1600"/>
              </a:spcBef>
              <a:spcAft>
                <a:spcPts val="0"/>
              </a:spcAft>
              <a:buNone/>
            </a:pPr>
            <a:r>
              <a:t/>
            </a:r>
            <a:endParaRPr sz="1900">
              <a:solidFill>
                <a:srgbClr val="434343"/>
              </a:solidFill>
              <a:latin typeface="Montserrat"/>
              <a:ea typeface="Montserrat"/>
              <a:cs typeface="Montserrat"/>
              <a:sym typeface="Montserrat"/>
            </a:endParaRPr>
          </a:p>
          <a:p>
            <a:pPr indent="0" lvl="0" marL="0" rtl="0" algn="l">
              <a:lnSpc>
                <a:spcPct val="115000"/>
              </a:lnSpc>
              <a:spcBef>
                <a:spcPts val="1600"/>
              </a:spcBef>
              <a:spcAft>
                <a:spcPts val="1600"/>
              </a:spcAft>
              <a:buNone/>
            </a:pPr>
            <a:r>
              <a:t/>
            </a:r>
            <a:endParaRPr sz="2600">
              <a:solidFill>
                <a:srgbClr val="434343"/>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1"/>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s-419" sz="3000">
                <a:solidFill>
                  <a:srgbClr val="2A3990"/>
                </a:solidFill>
                <a:latin typeface="Montserrat"/>
                <a:ea typeface="Montserrat"/>
                <a:cs typeface="Montserrat"/>
                <a:sym typeface="Montserrat"/>
              </a:rPr>
              <a:t>5- Regresión Lineal</a:t>
            </a:r>
            <a:endParaRPr/>
          </a:p>
          <a:p>
            <a:pPr indent="0" lvl="0" marL="0" rtl="0" algn="l">
              <a:spcBef>
                <a:spcPts val="0"/>
              </a:spcBef>
              <a:spcAft>
                <a:spcPts val="0"/>
              </a:spcAft>
              <a:buNone/>
            </a:pPr>
            <a:r>
              <a:t/>
            </a:r>
            <a:endParaRPr/>
          </a:p>
        </p:txBody>
      </p:sp>
      <p:sp>
        <p:nvSpPr>
          <p:cNvPr id="390" name="Google Shape;390;p31"/>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rgbClr val="434343"/>
              </a:buClr>
              <a:buSzPts val="1700"/>
              <a:buFont typeface="Montserrat"/>
              <a:buChar char="●"/>
            </a:pPr>
            <a:r>
              <a:rPr lang="es-419" sz="1700">
                <a:solidFill>
                  <a:srgbClr val="434343"/>
                </a:solidFill>
                <a:latin typeface="Montserrat"/>
                <a:ea typeface="Montserrat"/>
                <a:cs typeface="Montserrat"/>
                <a:sym typeface="Montserrat"/>
              </a:rPr>
              <a:t>Para analizar la prevalencia de la diabetes en relación con la edad, primero prepararemos nuestro conjunto de datos organizando los datos de edad y prevalencia.</a:t>
            </a:r>
            <a:endParaRPr sz="1700">
              <a:solidFill>
                <a:srgbClr val="434343"/>
              </a:solidFill>
              <a:latin typeface="Montserrat"/>
              <a:ea typeface="Montserrat"/>
              <a:cs typeface="Montserrat"/>
              <a:sym typeface="Montserrat"/>
            </a:endParaRPr>
          </a:p>
          <a:p>
            <a:pPr indent="-336550" lvl="0" marL="457200" rtl="0" algn="l">
              <a:lnSpc>
                <a:spcPct val="115000"/>
              </a:lnSpc>
              <a:spcBef>
                <a:spcPts val="0"/>
              </a:spcBef>
              <a:spcAft>
                <a:spcPts val="0"/>
              </a:spcAft>
              <a:buClr>
                <a:srgbClr val="434343"/>
              </a:buClr>
              <a:buSzPts val="1700"/>
              <a:buFont typeface="Montserrat"/>
              <a:buChar char="●"/>
            </a:pPr>
            <a:r>
              <a:rPr lang="es-419" sz="1700">
                <a:solidFill>
                  <a:srgbClr val="434343"/>
                </a:solidFill>
                <a:latin typeface="Montserrat"/>
                <a:ea typeface="Montserrat"/>
                <a:cs typeface="Montserrat"/>
                <a:sym typeface="Montserrat"/>
              </a:rPr>
              <a:t>Luego usaremos la regresión lineal para ajustar una línea que mejor represente la tendencia en los datos, lo que nos permitirá cuantificar la tasa de cambio en la prevalencia para cada año de edad.</a:t>
            </a:r>
            <a:endParaRPr sz="1700">
              <a:solidFill>
                <a:srgbClr val="434343"/>
              </a:solidFill>
              <a:latin typeface="Montserrat"/>
              <a:ea typeface="Montserrat"/>
              <a:cs typeface="Montserrat"/>
              <a:sym typeface="Montserrat"/>
            </a:endParaRPr>
          </a:p>
          <a:p>
            <a:pPr indent="-336550" lvl="0" marL="457200" rtl="0" algn="l">
              <a:lnSpc>
                <a:spcPct val="115000"/>
              </a:lnSpc>
              <a:spcBef>
                <a:spcPts val="0"/>
              </a:spcBef>
              <a:spcAft>
                <a:spcPts val="0"/>
              </a:spcAft>
              <a:buClr>
                <a:srgbClr val="434343"/>
              </a:buClr>
              <a:buSzPts val="1700"/>
              <a:buFont typeface="Montserrat"/>
              <a:buChar char="●"/>
            </a:pPr>
            <a:r>
              <a:rPr lang="es-419" sz="1700">
                <a:solidFill>
                  <a:srgbClr val="434343"/>
                </a:solidFill>
                <a:latin typeface="Montserrat"/>
                <a:ea typeface="Montserrat"/>
                <a:cs typeface="Montserrat"/>
                <a:sym typeface="Montserrat"/>
              </a:rPr>
              <a:t>Este enfoque nos proporcionará información valiosa sobre cómo cambia la prevalencia de la diabetes a medida que las personas envejecen.</a:t>
            </a:r>
            <a:endParaRPr sz="1700">
              <a:solidFill>
                <a:srgbClr val="434343"/>
              </a:solidFill>
              <a:latin typeface="Montserrat"/>
              <a:ea typeface="Montserrat"/>
              <a:cs typeface="Montserrat"/>
              <a:sym typeface="Montserrat"/>
            </a:endParaRPr>
          </a:p>
          <a:p>
            <a:pPr indent="0" lvl="0" marL="0" rtl="0" algn="l">
              <a:lnSpc>
                <a:spcPct val="115000"/>
              </a:lnSpc>
              <a:spcBef>
                <a:spcPts val="1600"/>
              </a:spcBef>
              <a:spcAft>
                <a:spcPts val="0"/>
              </a:spcAft>
              <a:buNone/>
            </a:pPr>
            <a:r>
              <a:t/>
            </a:r>
            <a:endParaRPr sz="1700">
              <a:solidFill>
                <a:srgbClr val="434343"/>
              </a:solidFill>
              <a:latin typeface="Montserrat"/>
              <a:ea typeface="Montserrat"/>
              <a:cs typeface="Montserrat"/>
              <a:sym typeface="Montserrat"/>
            </a:endParaRPr>
          </a:p>
          <a:p>
            <a:pPr indent="0" lvl="0" marL="457200" rtl="0" algn="l">
              <a:lnSpc>
                <a:spcPct val="115000"/>
              </a:lnSpc>
              <a:spcBef>
                <a:spcPts val="1600"/>
              </a:spcBef>
              <a:spcAft>
                <a:spcPts val="0"/>
              </a:spcAft>
              <a:buNone/>
            </a:pPr>
            <a:r>
              <a:t/>
            </a:r>
            <a:endParaRPr sz="1900">
              <a:solidFill>
                <a:srgbClr val="434343"/>
              </a:solidFill>
              <a:latin typeface="Montserrat"/>
              <a:ea typeface="Montserrat"/>
              <a:cs typeface="Montserrat"/>
              <a:sym typeface="Montserrat"/>
            </a:endParaRPr>
          </a:p>
          <a:p>
            <a:pPr indent="0" lvl="0" marL="0" rtl="0" algn="l">
              <a:lnSpc>
                <a:spcPct val="115000"/>
              </a:lnSpc>
              <a:spcBef>
                <a:spcPts val="1600"/>
              </a:spcBef>
              <a:spcAft>
                <a:spcPts val="1600"/>
              </a:spcAft>
              <a:buNone/>
            </a:pPr>
            <a:r>
              <a:t/>
            </a:r>
            <a:endParaRPr sz="2600">
              <a:solidFill>
                <a:srgbClr val="434343"/>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23375" y="550700"/>
            <a:ext cx="7030500" cy="41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419" sz="2020"/>
              <a:t>1- Machine learning</a:t>
            </a:r>
            <a:endParaRPr sz="2020"/>
          </a:p>
        </p:txBody>
      </p:sp>
      <p:sp>
        <p:nvSpPr>
          <p:cNvPr id="284" name="Google Shape;284;p14"/>
          <p:cNvSpPr txBox="1"/>
          <p:nvPr>
            <p:ph type="title"/>
          </p:nvPr>
        </p:nvSpPr>
        <p:spPr>
          <a:xfrm>
            <a:off x="1323375" y="1137775"/>
            <a:ext cx="7030500" cy="41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419" sz="2020"/>
              <a:t>2</a:t>
            </a:r>
            <a:r>
              <a:rPr lang="es-419" sz="2020"/>
              <a:t>- Deep Learning</a:t>
            </a:r>
            <a:endParaRPr sz="2020"/>
          </a:p>
        </p:txBody>
      </p:sp>
      <p:sp>
        <p:nvSpPr>
          <p:cNvPr id="285" name="Google Shape;285;p14"/>
          <p:cNvSpPr txBox="1"/>
          <p:nvPr>
            <p:ph type="title"/>
          </p:nvPr>
        </p:nvSpPr>
        <p:spPr>
          <a:xfrm>
            <a:off x="1323375" y="1724850"/>
            <a:ext cx="7030500" cy="41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419" sz="2020"/>
              <a:t>3</a:t>
            </a:r>
            <a:r>
              <a:rPr lang="es-419" sz="2020"/>
              <a:t>- IA (Inteligencia Artificial)</a:t>
            </a:r>
            <a:endParaRPr sz="2020"/>
          </a:p>
        </p:txBody>
      </p:sp>
      <p:sp>
        <p:nvSpPr>
          <p:cNvPr id="286" name="Google Shape;286;p14"/>
          <p:cNvSpPr txBox="1"/>
          <p:nvPr>
            <p:ph type="title"/>
          </p:nvPr>
        </p:nvSpPr>
        <p:spPr>
          <a:xfrm>
            <a:off x="1323375" y="2311925"/>
            <a:ext cx="7030500" cy="41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419" sz="2020"/>
              <a:t>4</a:t>
            </a:r>
            <a:r>
              <a:rPr lang="es-419" sz="2020"/>
              <a:t>- Dataset Elegido</a:t>
            </a:r>
            <a:endParaRPr sz="2020"/>
          </a:p>
        </p:txBody>
      </p:sp>
      <p:sp>
        <p:nvSpPr>
          <p:cNvPr id="287" name="Google Shape;287;p14"/>
          <p:cNvSpPr txBox="1"/>
          <p:nvPr>
            <p:ph type="title"/>
          </p:nvPr>
        </p:nvSpPr>
        <p:spPr>
          <a:xfrm>
            <a:off x="1323375" y="2899000"/>
            <a:ext cx="7030500" cy="41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419" sz="2020"/>
              <a:t>5- Regresión Lineal</a:t>
            </a:r>
            <a:endParaRPr sz="202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32"/>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s-419" sz="3000">
                <a:solidFill>
                  <a:srgbClr val="2A3990"/>
                </a:solidFill>
                <a:latin typeface="Montserrat"/>
                <a:ea typeface="Montserrat"/>
                <a:cs typeface="Montserrat"/>
                <a:sym typeface="Montserrat"/>
              </a:rPr>
              <a:t>5- Regresión Lineal</a:t>
            </a:r>
            <a:endParaRPr/>
          </a:p>
          <a:p>
            <a:pPr indent="0" lvl="0" marL="0" rtl="0" algn="l">
              <a:spcBef>
                <a:spcPts val="0"/>
              </a:spcBef>
              <a:spcAft>
                <a:spcPts val="0"/>
              </a:spcAft>
              <a:buNone/>
            </a:pPr>
            <a:r>
              <a:t/>
            </a:r>
            <a:endParaRPr/>
          </a:p>
        </p:txBody>
      </p:sp>
      <p:sp>
        <p:nvSpPr>
          <p:cNvPr id="396" name="Google Shape;396;p32"/>
          <p:cNvSpPr txBox="1"/>
          <p:nvPr/>
        </p:nvSpPr>
        <p:spPr>
          <a:xfrm>
            <a:off x="311700" y="1229875"/>
            <a:ext cx="2091000" cy="5088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rgbClr val="434343"/>
              </a:buClr>
              <a:buSzPts val="1700"/>
              <a:buFont typeface="Montserrat"/>
              <a:buChar char="●"/>
            </a:pPr>
            <a:r>
              <a:rPr lang="es-419" sz="1700">
                <a:solidFill>
                  <a:srgbClr val="434343"/>
                </a:solidFill>
                <a:latin typeface="Montserrat"/>
                <a:ea typeface="Montserrat"/>
                <a:cs typeface="Montserrat"/>
                <a:sym typeface="Montserrat"/>
              </a:rPr>
              <a:t>Ejemplo: </a:t>
            </a:r>
            <a:endParaRPr sz="2600">
              <a:solidFill>
                <a:srgbClr val="434343"/>
              </a:solidFill>
              <a:latin typeface="Montserrat"/>
              <a:ea typeface="Montserrat"/>
              <a:cs typeface="Montserrat"/>
              <a:sym typeface="Montserrat"/>
            </a:endParaRPr>
          </a:p>
        </p:txBody>
      </p:sp>
      <p:pic>
        <p:nvPicPr>
          <p:cNvPr id="397" name="Google Shape;397;p32"/>
          <p:cNvPicPr preferRelativeResize="0"/>
          <p:nvPr/>
        </p:nvPicPr>
        <p:blipFill>
          <a:blip r:embed="rId3">
            <a:alphaModFix/>
          </a:blip>
          <a:stretch>
            <a:fillRect/>
          </a:stretch>
        </p:blipFill>
        <p:spPr>
          <a:xfrm>
            <a:off x="1605825" y="1637425"/>
            <a:ext cx="6036975" cy="3353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5"/>
          <p:cNvSpPr txBox="1"/>
          <p:nvPr/>
        </p:nvSpPr>
        <p:spPr>
          <a:xfrm>
            <a:off x="464100" y="1382275"/>
            <a:ext cx="8520600" cy="3339000"/>
          </a:xfrm>
          <a:prstGeom prst="rect">
            <a:avLst/>
          </a:prstGeom>
          <a:noFill/>
          <a:ln>
            <a:noFill/>
          </a:ln>
        </p:spPr>
        <p:txBody>
          <a:bodyPr anchorCtr="0" anchor="t" bIns="91425" lIns="91425" spcFirstLastPara="1" rIns="91425" wrap="square" tIns="91425">
            <a:noAutofit/>
          </a:bodyPr>
          <a:lstStyle/>
          <a:p>
            <a:pPr indent="-374650" lvl="0" marL="457200" rtl="0" algn="l">
              <a:lnSpc>
                <a:spcPct val="115000"/>
              </a:lnSpc>
              <a:spcBef>
                <a:spcPts val="0"/>
              </a:spcBef>
              <a:spcAft>
                <a:spcPts val="0"/>
              </a:spcAft>
              <a:buClr>
                <a:srgbClr val="333333"/>
              </a:buClr>
              <a:buSzPts val="2300"/>
              <a:buFont typeface="Montserrat"/>
              <a:buChar char="●"/>
            </a:pPr>
            <a:r>
              <a:rPr lang="es-419" sz="2300">
                <a:solidFill>
                  <a:srgbClr val="333333"/>
                </a:solidFill>
                <a:latin typeface="Montserrat"/>
                <a:ea typeface="Montserrat"/>
                <a:cs typeface="Montserrat"/>
                <a:sym typeface="Montserrat"/>
              </a:rPr>
              <a:t>El Machine Learning es un método de análisis de datos que automatiza la construcción de modelos analíticos.</a:t>
            </a:r>
            <a:endParaRPr sz="2300">
              <a:solidFill>
                <a:srgbClr val="333333"/>
              </a:solidFill>
              <a:latin typeface="Montserrat"/>
              <a:ea typeface="Montserrat"/>
              <a:cs typeface="Montserrat"/>
              <a:sym typeface="Montserrat"/>
            </a:endParaRPr>
          </a:p>
          <a:p>
            <a:pPr indent="-374650" lvl="0" marL="457200" rtl="0" algn="l">
              <a:lnSpc>
                <a:spcPct val="115000"/>
              </a:lnSpc>
              <a:spcBef>
                <a:spcPts val="0"/>
              </a:spcBef>
              <a:spcAft>
                <a:spcPts val="0"/>
              </a:spcAft>
              <a:buClr>
                <a:srgbClr val="333333"/>
              </a:buClr>
              <a:buSzPts val="2300"/>
              <a:buFont typeface="Montserrat"/>
              <a:buChar char="●"/>
            </a:pPr>
            <a:r>
              <a:rPr lang="es-419" sz="2300">
                <a:solidFill>
                  <a:srgbClr val="333333"/>
                </a:solidFill>
                <a:latin typeface="Montserrat"/>
                <a:ea typeface="Montserrat"/>
                <a:cs typeface="Montserrat"/>
                <a:sym typeface="Montserrat"/>
              </a:rPr>
              <a:t>Mediante el uso de algoritmos que aprenden iterativamente de los datos, el aprendizaje automático permite que las computadoras encuentren información oculta sin tener que programar explícitamente dónde buscar.</a:t>
            </a:r>
            <a:endParaRPr sz="2300">
              <a:solidFill>
                <a:srgbClr val="333333"/>
              </a:solidFill>
              <a:latin typeface="Montserrat"/>
              <a:ea typeface="Montserrat"/>
              <a:cs typeface="Montserrat"/>
              <a:sym typeface="Montserrat"/>
            </a:endParaRPr>
          </a:p>
          <a:p>
            <a:pPr indent="0" lvl="0" marL="457200" rtl="0" algn="l">
              <a:lnSpc>
                <a:spcPct val="115000"/>
              </a:lnSpc>
              <a:spcBef>
                <a:spcPts val="1600"/>
              </a:spcBef>
              <a:spcAft>
                <a:spcPts val="1600"/>
              </a:spcAft>
              <a:buNone/>
            </a:pPr>
            <a:r>
              <a:t/>
            </a:r>
            <a:endParaRPr sz="2600">
              <a:solidFill>
                <a:srgbClr val="333333"/>
              </a:solidFill>
              <a:latin typeface="Montserrat"/>
              <a:ea typeface="Montserrat"/>
              <a:cs typeface="Montserrat"/>
              <a:sym typeface="Montserrat"/>
            </a:endParaRPr>
          </a:p>
        </p:txBody>
      </p:sp>
      <p:sp>
        <p:nvSpPr>
          <p:cNvPr id="293" name="Google Shape;293;p15"/>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3000">
                <a:solidFill>
                  <a:srgbClr val="2A3990"/>
                </a:solidFill>
                <a:latin typeface="Montserrat"/>
                <a:ea typeface="Montserrat"/>
                <a:cs typeface="Montserrat"/>
                <a:sym typeface="Montserrat"/>
              </a:rPr>
              <a:t>1- Machine Learning</a:t>
            </a:r>
            <a:endParaRPr sz="3000">
              <a:solidFill>
                <a:srgbClr val="2A3990"/>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6"/>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3000">
                <a:solidFill>
                  <a:srgbClr val="2A3990"/>
                </a:solidFill>
                <a:latin typeface="Montserrat"/>
                <a:ea typeface="Montserrat"/>
                <a:cs typeface="Montserrat"/>
                <a:sym typeface="Montserrat"/>
              </a:rPr>
              <a:t>1- Machine Learning</a:t>
            </a:r>
            <a:endParaRPr sz="3000">
              <a:solidFill>
                <a:srgbClr val="2A3990"/>
              </a:solidFill>
              <a:latin typeface="Montserrat"/>
              <a:ea typeface="Montserrat"/>
              <a:cs typeface="Montserrat"/>
              <a:sym typeface="Montserrat"/>
            </a:endParaRPr>
          </a:p>
        </p:txBody>
      </p:sp>
      <p:sp>
        <p:nvSpPr>
          <p:cNvPr id="299" name="Google Shape;299;p16"/>
          <p:cNvSpPr txBox="1"/>
          <p:nvPr/>
        </p:nvSpPr>
        <p:spPr>
          <a:xfrm>
            <a:off x="311700" y="14445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0"/>
              </a:spcBef>
              <a:spcAft>
                <a:spcPts val="0"/>
              </a:spcAft>
              <a:buClr>
                <a:srgbClr val="333333"/>
              </a:buClr>
              <a:buSzPts val="2600"/>
              <a:buFont typeface="Montserrat"/>
              <a:buChar char="●"/>
            </a:pPr>
            <a:r>
              <a:rPr lang="es-419" sz="2600">
                <a:solidFill>
                  <a:srgbClr val="333333"/>
                </a:solidFill>
                <a:latin typeface="Montserrat"/>
                <a:ea typeface="Montserrat"/>
                <a:cs typeface="Montserrat"/>
                <a:sym typeface="Montserrat"/>
              </a:rPr>
              <a:t>Hay diferentes tipos de aprendizaje automático en los que nos centraremos:</a:t>
            </a:r>
            <a:endParaRPr sz="2600">
              <a:solidFill>
                <a:srgbClr val="333333"/>
              </a:solidFill>
              <a:latin typeface="Montserrat"/>
              <a:ea typeface="Montserrat"/>
              <a:cs typeface="Montserrat"/>
              <a:sym typeface="Montserrat"/>
            </a:endParaRPr>
          </a:p>
          <a:p>
            <a:pPr indent="-393700" lvl="1" marL="914400" rtl="0" algn="l">
              <a:lnSpc>
                <a:spcPct val="115000"/>
              </a:lnSpc>
              <a:spcBef>
                <a:spcPts val="0"/>
              </a:spcBef>
              <a:spcAft>
                <a:spcPts val="0"/>
              </a:spcAft>
              <a:buClr>
                <a:srgbClr val="333333"/>
              </a:buClr>
              <a:buSzPts val="2600"/>
              <a:buFont typeface="Montserrat"/>
              <a:buChar char="○"/>
            </a:pPr>
            <a:r>
              <a:rPr lang="es-419" sz="2600">
                <a:solidFill>
                  <a:srgbClr val="333333"/>
                </a:solidFill>
                <a:latin typeface="Montserrat"/>
                <a:ea typeface="Montserrat"/>
                <a:cs typeface="Montserrat"/>
                <a:sym typeface="Montserrat"/>
              </a:rPr>
              <a:t>Aprendizaje Supervisado</a:t>
            </a:r>
            <a:endParaRPr sz="2600">
              <a:solidFill>
                <a:srgbClr val="333333"/>
              </a:solidFill>
              <a:latin typeface="Montserrat"/>
              <a:ea typeface="Montserrat"/>
              <a:cs typeface="Montserrat"/>
              <a:sym typeface="Montserrat"/>
            </a:endParaRPr>
          </a:p>
          <a:p>
            <a:pPr indent="-393700" lvl="1" marL="914400" rtl="0" algn="l">
              <a:lnSpc>
                <a:spcPct val="115000"/>
              </a:lnSpc>
              <a:spcBef>
                <a:spcPts val="0"/>
              </a:spcBef>
              <a:spcAft>
                <a:spcPts val="0"/>
              </a:spcAft>
              <a:buClr>
                <a:srgbClr val="333333"/>
              </a:buClr>
              <a:buSzPts val="2600"/>
              <a:buFont typeface="Montserrat"/>
              <a:buChar char="○"/>
            </a:pPr>
            <a:r>
              <a:rPr lang="es-419" sz="2600">
                <a:solidFill>
                  <a:srgbClr val="333333"/>
                </a:solidFill>
                <a:latin typeface="Montserrat"/>
                <a:ea typeface="Montserrat"/>
                <a:cs typeface="Montserrat"/>
                <a:sym typeface="Montserrat"/>
              </a:rPr>
              <a:t>Aprendizaje no supervisado</a:t>
            </a:r>
            <a:endParaRPr sz="2600">
              <a:solidFill>
                <a:srgbClr val="333333"/>
              </a:solidFill>
              <a:latin typeface="Montserrat"/>
              <a:ea typeface="Montserrat"/>
              <a:cs typeface="Montserrat"/>
              <a:sym typeface="Montserrat"/>
            </a:endParaRPr>
          </a:p>
          <a:p>
            <a:pPr indent="0" lvl="0" marL="457200" rtl="0" algn="l">
              <a:lnSpc>
                <a:spcPct val="115000"/>
              </a:lnSpc>
              <a:spcBef>
                <a:spcPts val="1600"/>
              </a:spcBef>
              <a:spcAft>
                <a:spcPts val="1600"/>
              </a:spcAft>
              <a:buNone/>
            </a:pPr>
            <a:r>
              <a:t/>
            </a:r>
            <a:endParaRPr sz="2600">
              <a:solidFill>
                <a:srgbClr val="333333"/>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7"/>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0"/>
              </a:spcBef>
              <a:spcAft>
                <a:spcPts val="0"/>
              </a:spcAft>
              <a:buClr>
                <a:srgbClr val="434343"/>
              </a:buClr>
              <a:buSzPts val="2600"/>
              <a:buFont typeface="Arial"/>
              <a:buChar char="●"/>
            </a:pPr>
            <a:r>
              <a:rPr lang="es-419" sz="2600">
                <a:solidFill>
                  <a:srgbClr val="434343"/>
                </a:solidFill>
                <a:latin typeface="Montserrat"/>
                <a:ea typeface="Montserrat"/>
                <a:cs typeface="Montserrat"/>
                <a:sym typeface="Montserrat"/>
              </a:rPr>
              <a:t>Los algoritmos de </a:t>
            </a:r>
            <a:r>
              <a:rPr b="1" lang="es-419" sz="2600">
                <a:solidFill>
                  <a:srgbClr val="434343"/>
                </a:solidFill>
                <a:latin typeface="Montserrat"/>
                <a:ea typeface="Montserrat"/>
                <a:cs typeface="Montserrat"/>
                <a:sym typeface="Montserrat"/>
              </a:rPr>
              <a:t>aprendizaje supervisado </a:t>
            </a:r>
            <a:r>
              <a:rPr lang="es-419" sz="2600">
                <a:solidFill>
                  <a:srgbClr val="434343"/>
                </a:solidFill>
                <a:latin typeface="Montserrat"/>
                <a:ea typeface="Montserrat"/>
                <a:cs typeface="Montserrat"/>
                <a:sym typeface="Montserrat"/>
              </a:rPr>
              <a:t>se entrenan usando ejemplos </a:t>
            </a:r>
            <a:r>
              <a:rPr b="1" lang="es-419" sz="2600">
                <a:solidFill>
                  <a:srgbClr val="434343"/>
                </a:solidFill>
                <a:latin typeface="Montserrat"/>
                <a:ea typeface="Montserrat"/>
                <a:cs typeface="Montserrat"/>
                <a:sym typeface="Montserrat"/>
              </a:rPr>
              <a:t>etiquetados</a:t>
            </a:r>
            <a:r>
              <a:rPr lang="es-419" sz="2600">
                <a:solidFill>
                  <a:srgbClr val="434343"/>
                </a:solidFill>
                <a:latin typeface="Montserrat"/>
                <a:ea typeface="Montserrat"/>
                <a:cs typeface="Montserrat"/>
                <a:sym typeface="Montserrat"/>
              </a:rPr>
              <a:t>,</a:t>
            </a:r>
            <a:r>
              <a:rPr b="1" lang="es-419" sz="2600">
                <a:solidFill>
                  <a:srgbClr val="434343"/>
                </a:solidFill>
                <a:latin typeface="Montserrat"/>
                <a:ea typeface="Montserrat"/>
                <a:cs typeface="Montserrat"/>
                <a:sym typeface="Montserrat"/>
              </a:rPr>
              <a:t> </a:t>
            </a:r>
            <a:r>
              <a:rPr lang="es-419" sz="2600">
                <a:solidFill>
                  <a:srgbClr val="434343"/>
                </a:solidFill>
                <a:latin typeface="Montserrat"/>
                <a:ea typeface="Montserrat"/>
                <a:cs typeface="Montserrat"/>
                <a:sym typeface="Montserrat"/>
              </a:rPr>
              <a:t>como una entrada donde se conoce la salida deseada.</a:t>
            </a:r>
            <a:endParaRPr sz="2600">
              <a:solidFill>
                <a:srgbClr val="434343"/>
              </a:solidFill>
              <a:latin typeface="Montserrat"/>
              <a:ea typeface="Montserrat"/>
              <a:cs typeface="Montserrat"/>
              <a:sym typeface="Montserrat"/>
            </a:endParaRPr>
          </a:p>
          <a:p>
            <a:pPr indent="0" lvl="0" marL="457200" rtl="0" algn="l">
              <a:lnSpc>
                <a:spcPct val="115000"/>
              </a:lnSpc>
              <a:spcBef>
                <a:spcPts val="1600"/>
              </a:spcBef>
              <a:spcAft>
                <a:spcPts val="0"/>
              </a:spcAft>
              <a:buNone/>
            </a:pPr>
            <a:r>
              <a:rPr lang="es-419" sz="2600">
                <a:solidFill>
                  <a:srgbClr val="434343"/>
                </a:solidFill>
                <a:latin typeface="Montserrat"/>
                <a:ea typeface="Montserrat"/>
                <a:cs typeface="Montserrat"/>
                <a:sym typeface="Montserrat"/>
              </a:rPr>
              <a:t>Ejemplo:</a:t>
            </a:r>
            <a:r>
              <a:rPr lang="es-419" sz="2000">
                <a:solidFill>
                  <a:srgbClr val="434343"/>
                </a:solidFill>
                <a:latin typeface="Montserrat"/>
                <a:ea typeface="Montserrat"/>
                <a:cs typeface="Montserrat"/>
                <a:sym typeface="Montserrat"/>
              </a:rPr>
              <a:t>Un conjunto de datos de imágenes de animales, cada uno etiquetado con el tipo de animal correspondiente (por ejemplo, "gato", "perro", "pájaro").</a:t>
            </a:r>
            <a:endParaRPr sz="2000">
              <a:solidFill>
                <a:srgbClr val="434343"/>
              </a:solidFill>
              <a:latin typeface="Montserrat"/>
              <a:ea typeface="Montserrat"/>
              <a:cs typeface="Montserrat"/>
              <a:sym typeface="Montserrat"/>
            </a:endParaRPr>
          </a:p>
          <a:p>
            <a:pPr indent="0" lvl="0" marL="457200" rtl="0" algn="l">
              <a:lnSpc>
                <a:spcPct val="115000"/>
              </a:lnSpc>
              <a:spcBef>
                <a:spcPts val="1600"/>
              </a:spcBef>
              <a:spcAft>
                <a:spcPts val="0"/>
              </a:spcAft>
              <a:buNone/>
            </a:pPr>
            <a:r>
              <a:t/>
            </a:r>
            <a:endParaRPr sz="2600">
              <a:solidFill>
                <a:srgbClr val="434343"/>
              </a:solidFill>
              <a:latin typeface="Montserrat"/>
              <a:ea typeface="Montserrat"/>
              <a:cs typeface="Montserrat"/>
              <a:sym typeface="Montserrat"/>
            </a:endParaRPr>
          </a:p>
          <a:p>
            <a:pPr indent="0" lvl="0" marL="0" rtl="0" algn="l">
              <a:lnSpc>
                <a:spcPct val="115000"/>
              </a:lnSpc>
              <a:spcBef>
                <a:spcPts val="1600"/>
              </a:spcBef>
              <a:spcAft>
                <a:spcPts val="1600"/>
              </a:spcAft>
              <a:buNone/>
            </a:pPr>
            <a:r>
              <a:t/>
            </a:r>
            <a:endParaRPr sz="2600">
              <a:solidFill>
                <a:srgbClr val="434343"/>
              </a:solidFill>
              <a:latin typeface="Montserrat"/>
              <a:ea typeface="Montserrat"/>
              <a:cs typeface="Montserrat"/>
              <a:sym typeface="Montserrat"/>
            </a:endParaRPr>
          </a:p>
        </p:txBody>
      </p:sp>
      <p:sp>
        <p:nvSpPr>
          <p:cNvPr id="305" name="Google Shape;305;p1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3000">
                <a:solidFill>
                  <a:srgbClr val="2A3990"/>
                </a:solidFill>
                <a:latin typeface="Montserrat"/>
                <a:ea typeface="Montserrat"/>
                <a:cs typeface="Montserrat"/>
                <a:sym typeface="Montserrat"/>
              </a:rPr>
              <a:t>1- Machine Learning</a:t>
            </a:r>
            <a:endParaRPr sz="3000">
              <a:solidFill>
                <a:srgbClr val="2A3990"/>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3000">
                <a:solidFill>
                  <a:srgbClr val="2A3990"/>
                </a:solidFill>
                <a:latin typeface="Montserrat"/>
                <a:ea typeface="Montserrat"/>
                <a:cs typeface="Montserrat"/>
                <a:sym typeface="Montserrat"/>
              </a:rPr>
              <a:t>1- Machine Learning</a:t>
            </a:r>
            <a:endParaRPr sz="3000">
              <a:solidFill>
                <a:srgbClr val="2A3990"/>
              </a:solidFill>
              <a:latin typeface="Montserrat"/>
              <a:ea typeface="Montserrat"/>
              <a:cs typeface="Montserrat"/>
              <a:sym typeface="Montserrat"/>
            </a:endParaRPr>
          </a:p>
        </p:txBody>
      </p:sp>
      <p:sp>
        <p:nvSpPr>
          <p:cNvPr id="311" name="Google Shape;311;p18"/>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Clr>
                <a:srgbClr val="434343"/>
              </a:buClr>
              <a:buSzPts val="2100"/>
              <a:buFont typeface="Arial"/>
              <a:buChar char="●"/>
            </a:pPr>
            <a:r>
              <a:rPr lang="es-419" sz="2100">
                <a:solidFill>
                  <a:srgbClr val="434343"/>
                </a:solidFill>
                <a:latin typeface="Montserrat"/>
                <a:ea typeface="Montserrat"/>
                <a:cs typeface="Montserrat"/>
                <a:sym typeface="Montserrat"/>
              </a:rPr>
              <a:t>Los algoritmos de </a:t>
            </a:r>
            <a:r>
              <a:rPr b="1" lang="es-419" sz="2100">
                <a:solidFill>
                  <a:srgbClr val="434343"/>
                </a:solidFill>
                <a:latin typeface="Montserrat"/>
                <a:ea typeface="Montserrat"/>
                <a:cs typeface="Montserrat"/>
                <a:sym typeface="Montserrat"/>
              </a:rPr>
              <a:t>aprendizaje no supervisado </a:t>
            </a:r>
            <a:r>
              <a:rPr lang="es-419" sz="2100">
                <a:solidFill>
                  <a:srgbClr val="434343"/>
                </a:solidFill>
                <a:latin typeface="Montserrat"/>
                <a:ea typeface="Montserrat"/>
                <a:cs typeface="Montserrat"/>
                <a:sym typeface="Montserrat"/>
              </a:rPr>
              <a:t>utiliza algoritmos de machine learning para analizar y agrupar conjuntos de datos</a:t>
            </a:r>
            <a:r>
              <a:rPr b="1" lang="es-419" sz="2100">
                <a:solidFill>
                  <a:srgbClr val="434343"/>
                </a:solidFill>
                <a:latin typeface="Montserrat"/>
                <a:ea typeface="Montserrat"/>
                <a:cs typeface="Montserrat"/>
                <a:sym typeface="Montserrat"/>
              </a:rPr>
              <a:t> sin etiquetar. </a:t>
            </a:r>
            <a:r>
              <a:rPr lang="es-419" sz="2100">
                <a:solidFill>
                  <a:srgbClr val="434343"/>
                </a:solidFill>
                <a:latin typeface="Montserrat"/>
                <a:ea typeface="Montserrat"/>
                <a:cs typeface="Montserrat"/>
                <a:sym typeface="Montserrat"/>
              </a:rPr>
              <a:t>Estos algoritmos descubren patrones ocultos o agrupaciones de datos sin necesidad de intervención humana.</a:t>
            </a:r>
            <a:endParaRPr sz="2100">
              <a:solidFill>
                <a:srgbClr val="434343"/>
              </a:solidFill>
              <a:latin typeface="Montserrat"/>
              <a:ea typeface="Montserrat"/>
              <a:cs typeface="Montserrat"/>
              <a:sym typeface="Montserrat"/>
            </a:endParaRPr>
          </a:p>
          <a:p>
            <a:pPr indent="0" lvl="0" marL="457200" rtl="0" algn="l">
              <a:lnSpc>
                <a:spcPct val="115000"/>
              </a:lnSpc>
              <a:spcBef>
                <a:spcPts val="1600"/>
              </a:spcBef>
              <a:spcAft>
                <a:spcPts val="0"/>
              </a:spcAft>
              <a:buNone/>
            </a:pPr>
            <a:r>
              <a:rPr lang="es-419" sz="2600">
                <a:solidFill>
                  <a:srgbClr val="434343"/>
                </a:solidFill>
                <a:latin typeface="Montserrat"/>
                <a:ea typeface="Montserrat"/>
                <a:cs typeface="Montserrat"/>
                <a:sym typeface="Montserrat"/>
              </a:rPr>
              <a:t>Ejemplo:</a:t>
            </a:r>
            <a:r>
              <a:rPr lang="es-419" sz="2000">
                <a:solidFill>
                  <a:srgbClr val="434343"/>
                </a:solidFill>
                <a:latin typeface="Montserrat"/>
                <a:ea typeface="Montserrat"/>
                <a:cs typeface="Montserrat"/>
                <a:sym typeface="Montserrat"/>
              </a:rPr>
              <a:t>Un conjunto de datos del historial de compras del cliente sin etiquetas explícitas que indiquen qué clientes pertenecen a segmentos específicos.</a:t>
            </a:r>
            <a:endParaRPr sz="2000">
              <a:solidFill>
                <a:srgbClr val="434343"/>
              </a:solidFill>
              <a:latin typeface="Montserrat"/>
              <a:ea typeface="Montserrat"/>
              <a:cs typeface="Montserrat"/>
              <a:sym typeface="Montserrat"/>
            </a:endParaRPr>
          </a:p>
          <a:p>
            <a:pPr indent="0" lvl="0" marL="457200" rtl="0" algn="l">
              <a:lnSpc>
                <a:spcPct val="115000"/>
              </a:lnSpc>
              <a:spcBef>
                <a:spcPts val="1600"/>
              </a:spcBef>
              <a:spcAft>
                <a:spcPts val="0"/>
              </a:spcAft>
              <a:buNone/>
            </a:pPr>
            <a:r>
              <a:t/>
            </a:r>
            <a:endParaRPr sz="2600">
              <a:solidFill>
                <a:srgbClr val="434343"/>
              </a:solidFill>
              <a:latin typeface="Montserrat"/>
              <a:ea typeface="Montserrat"/>
              <a:cs typeface="Montserrat"/>
              <a:sym typeface="Montserrat"/>
            </a:endParaRPr>
          </a:p>
          <a:p>
            <a:pPr indent="0" lvl="0" marL="0" rtl="0" algn="l">
              <a:lnSpc>
                <a:spcPct val="115000"/>
              </a:lnSpc>
              <a:spcBef>
                <a:spcPts val="1600"/>
              </a:spcBef>
              <a:spcAft>
                <a:spcPts val="1600"/>
              </a:spcAft>
              <a:buNone/>
            </a:pPr>
            <a:r>
              <a:t/>
            </a:r>
            <a:endParaRPr sz="2600">
              <a:solidFill>
                <a:srgbClr val="434343"/>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3000">
                <a:solidFill>
                  <a:srgbClr val="2A3990"/>
                </a:solidFill>
                <a:latin typeface="Montserrat"/>
                <a:ea typeface="Montserrat"/>
                <a:cs typeface="Montserrat"/>
                <a:sym typeface="Montserrat"/>
              </a:rPr>
              <a:t>2</a:t>
            </a:r>
            <a:r>
              <a:rPr lang="es-419" sz="3000">
                <a:solidFill>
                  <a:srgbClr val="2A3990"/>
                </a:solidFill>
                <a:latin typeface="Montserrat"/>
                <a:ea typeface="Montserrat"/>
                <a:cs typeface="Montserrat"/>
                <a:sym typeface="Montserrat"/>
              </a:rPr>
              <a:t>- Deep Learning </a:t>
            </a:r>
            <a:endParaRPr sz="3000">
              <a:solidFill>
                <a:srgbClr val="2A3990"/>
              </a:solidFill>
              <a:latin typeface="Montserrat"/>
              <a:ea typeface="Montserrat"/>
              <a:cs typeface="Montserrat"/>
              <a:sym typeface="Montserrat"/>
            </a:endParaRPr>
          </a:p>
        </p:txBody>
      </p:sp>
      <p:sp>
        <p:nvSpPr>
          <p:cNvPr id="317" name="Google Shape;317;p19"/>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434343"/>
              </a:buClr>
              <a:buSzPts val="1900"/>
              <a:buFont typeface="Arial"/>
              <a:buChar char="●"/>
            </a:pPr>
            <a:r>
              <a:rPr lang="es-419" sz="1900">
                <a:solidFill>
                  <a:srgbClr val="434343"/>
                </a:solidFill>
                <a:latin typeface="Montserrat"/>
                <a:ea typeface="Montserrat"/>
                <a:cs typeface="Montserrat"/>
                <a:sym typeface="Montserrat"/>
              </a:rPr>
              <a:t>El Deep Learning DL, un subconjunto de la inteligencia artificial (IA), está revolucionando la forma en que las máquinas aprenden y toman decisiones.</a:t>
            </a:r>
            <a:endParaRPr sz="1900">
              <a:solidFill>
                <a:srgbClr val="434343"/>
              </a:solidFill>
              <a:latin typeface="Montserrat"/>
              <a:ea typeface="Montserrat"/>
              <a:cs typeface="Montserrat"/>
              <a:sym typeface="Montserrat"/>
            </a:endParaRPr>
          </a:p>
          <a:p>
            <a:pPr indent="-349250" lvl="0" marL="457200" rtl="0" algn="l">
              <a:lnSpc>
                <a:spcPct val="115000"/>
              </a:lnSpc>
              <a:spcBef>
                <a:spcPts val="0"/>
              </a:spcBef>
              <a:spcAft>
                <a:spcPts val="0"/>
              </a:spcAft>
              <a:buClr>
                <a:srgbClr val="434343"/>
              </a:buClr>
              <a:buSzPts val="1900"/>
              <a:buFont typeface="Montserrat"/>
              <a:buChar char="●"/>
            </a:pPr>
            <a:r>
              <a:rPr lang="es-419" sz="1900">
                <a:solidFill>
                  <a:srgbClr val="434343"/>
                </a:solidFill>
                <a:latin typeface="Montserrat"/>
                <a:ea typeface="Montserrat"/>
                <a:cs typeface="Montserrat"/>
                <a:sym typeface="Montserrat"/>
              </a:rPr>
              <a:t>Amplía las capacidades de la IA tradicional al permitir que las máquinas aprendan automáticamente de grandes cantidades de datos.</a:t>
            </a:r>
            <a:endParaRPr sz="1900">
              <a:solidFill>
                <a:srgbClr val="434343"/>
              </a:solidFill>
              <a:latin typeface="Montserrat"/>
              <a:ea typeface="Montserrat"/>
              <a:cs typeface="Montserrat"/>
              <a:sym typeface="Montserrat"/>
            </a:endParaRPr>
          </a:p>
          <a:p>
            <a:pPr indent="-349250" lvl="0" marL="457200" rtl="0" algn="l">
              <a:lnSpc>
                <a:spcPct val="115000"/>
              </a:lnSpc>
              <a:spcBef>
                <a:spcPts val="0"/>
              </a:spcBef>
              <a:spcAft>
                <a:spcPts val="0"/>
              </a:spcAft>
              <a:buClr>
                <a:srgbClr val="434343"/>
              </a:buClr>
              <a:buSzPts val="1900"/>
              <a:buFont typeface="Montserrat"/>
              <a:buChar char="●"/>
            </a:pPr>
            <a:r>
              <a:rPr lang="es-419" sz="1900">
                <a:solidFill>
                  <a:srgbClr val="434343"/>
                </a:solidFill>
                <a:latin typeface="Montserrat"/>
                <a:ea typeface="Montserrat"/>
                <a:cs typeface="Montserrat"/>
                <a:sym typeface="Montserrat"/>
              </a:rPr>
              <a:t>El DL tiene como objetivo replicar los intrincados procesos de las redes neuronales humanas, lo que permite que las máquinas comprendan patrones y características en datos complejos.</a:t>
            </a:r>
            <a:endParaRPr sz="1900">
              <a:solidFill>
                <a:srgbClr val="434343"/>
              </a:solidFill>
              <a:latin typeface="Montserrat"/>
              <a:ea typeface="Montserrat"/>
              <a:cs typeface="Montserrat"/>
              <a:sym typeface="Montserrat"/>
            </a:endParaRPr>
          </a:p>
          <a:p>
            <a:pPr indent="0" lvl="0" marL="457200" rtl="0" algn="l">
              <a:lnSpc>
                <a:spcPct val="115000"/>
              </a:lnSpc>
              <a:spcBef>
                <a:spcPts val="1600"/>
              </a:spcBef>
              <a:spcAft>
                <a:spcPts val="0"/>
              </a:spcAft>
              <a:buNone/>
            </a:pPr>
            <a:r>
              <a:t/>
            </a:r>
            <a:endParaRPr sz="2000">
              <a:solidFill>
                <a:srgbClr val="434343"/>
              </a:solidFill>
              <a:latin typeface="Montserrat"/>
              <a:ea typeface="Montserrat"/>
              <a:cs typeface="Montserrat"/>
              <a:sym typeface="Montserrat"/>
            </a:endParaRPr>
          </a:p>
          <a:p>
            <a:pPr indent="0" lvl="0" marL="457200" rtl="0" algn="l">
              <a:lnSpc>
                <a:spcPct val="115000"/>
              </a:lnSpc>
              <a:spcBef>
                <a:spcPts val="1600"/>
              </a:spcBef>
              <a:spcAft>
                <a:spcPts val="0"/>
              </a:spcAft>
              <a:buNone/>
            </a:pPr>
            <a:r>
              <a:t/>
            </a:r>
            <a:endParaRPr sz="2600">
              <a:solidFill>
                <a:srgbClr val="434343"/>
              </a:solidFill>
              <a:latin typeface="Montserrat"/>
              <a:ea typeface="Montserrat"/>
              <a:cs typeface="Montserrat"/>
              <a:sym typeface="Montserrat"/>
            </a:endParaRPr>
          </a:p>
          <a:p>
            <a:pPr indent="0" lvl="0" marL="0" rtl="0" algn="l">
              <a:lnSpc>
                <a:spcPct val="115000"/>
              </a:lnSpc>
              <a:spcBef>
                <a:spcPts val="1600"/>
              </a:spcBef>
              <a:spcAft>
                <a:spcPts val="1600"/>
              </a:spcAft>
              <a:buNone/>
            </a:pPr>
            <a:r>
              <a:t/>
            </a:r>
            <a:endParaRPr sz="2600">
              <a:solidFill>
                <a:srgbClr val="434343"/>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3000">
                <a:solidFill>
                  <a:srgbClr val="2A3990"/>
                </a:solidFill>
                <a:latin typeface="Montserrat"/>
                <a:ea typeface="Montserrat"/>
                <a:cs typeface="Montserrat"/>
                <a:sym typeface="Montserrat"/>
              </a:rPr>
              <a:t>2- Deep Learning </a:t>
            </a:r>
            <a:endParaRPr sz="3000">
              <a:solidFill>
                <a:srgbClr val="2A3990"/>
              </a:solidFill>
              <a:latin typeface="Montserrat"/>
              <a:ea typeface="Montserrat"/>
              <a:cs typeface="Montserrat"/>
              <a:sym typeface="Montserrat"/>
            </a:endParaRPr>
          </a:p>
        </p:txBody>
      </p:sp>
      <p:sp>
        <p:nvSpPr>
          <p:cNvPr id="323" name="Google Shape;323;p20"/>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434343"/>
              </a:buClr>
              <a:buSzPts val="1900"/>
              <a:buFont typeface="Arial"/>
              <a:buChar char="●"/>
            </a:pPr>
            <a:r>
              <a:rPr lang="es-419" sz="1900">
                <a:solidFill>
                  <a:srgbClr val="434343"/>
                </a:solidFill>
                <a:latin typeface="Montserrat"/>
                <a:ea typeface="Montserrat"/>
                <a:cs typeface="Montserrat"/>
                <a:sym typeface="Montserrat"/>
              </a:rPr>
              <a:t>Así como las neuronas de nuestro cerebro se comunican para procesar información, las redes neuronales artificiales consisten en capas de nodos interconectados (neuronas) que procesan y transforman datos.</a:t>
            </a:r>
            <a:endParaRPr sz="1900">
              <a:solidFill>
                <a:srgbClr val="434343"/>
              </a:solidFill>
              <a:latin typeface="Montserrat"/>
              <a:ea typeface="Montserrat"/>
              <a:cs typeface="Montserrat"/>
              <a:sym typeface="Montserrat"/>
            </a:endParaRPr>
          </a:p>
          <a:p>
            <a:pPr indent="-349250" lvl="0" marL="457200" rtl="0" algn="l">
              <a:lnSpc>
                <a:spcPct val="115000"/>
              </a:lnSpc>
              <a:spcBef>
                <a:spcPts val="0"/>
              </a:spcBef>
              <a:spcAft>
                <a:spcPts val="0"/>
              </a:spcAft>
              <a:buClr>
                <a:srgbClr val="434343"/>
              </a:buClr>
              <a:buSzPts val="1900"/>
              <a:buFont typeface="Arial"/>
              <a:buChar char="●"/>
            </a:pPr>
            <a:r>
              <a:rPr lang="es-419" sz="1900">
                <a:solidFill>
                  <a:srgbClr val="434343"/>
                </a:solidFill>
                <a:latin typeface="Montserrat"/>
                <a:ea typeface="Montserrat"/>
                <a:cs typeface="Montserrat"/>
                <a:sym typeface="Montserrat"/>
              </a:rPr>
              <a:t>El aprendizaje profundo tiene como objetivo emular la capacidad del cerebro para reconocer patrones, características y relaciones dentro de los datos ajustando las conexiones (pesos) entre las neuronas durante el entrenamiento.</a:t>
            </a:r>
            <a:endParaRPr sz="1900">
              <a:solidFill>
                <a:srgbClr val="434343"/>
              </a:solidFill>
              <a:latin typeface="Montserrat"/>
              <a:ea typeface="Montserrat"/>
              <a:cs typeface="Montserrat"/>
              <a:sym typeface="Montserrat"/>
            </a:endParaRPr>
          </a:p>
          <a:p>
            <a:pPr indent="0" lvl="0" marL="457200" rtl="0" algn="l">
              <a:lnSpc>
                <a:spcPct val="115000"/>
              </a:lnSpc>
              <a:spcBef>
                <a:spcPts val="1600"/>
              </a:spcBef>
              <a:spcAft>
                <a:spcPts val="0"/>
              </a:spcAft>
              <a:buNone/>
            </a:pPr>
            <a:r>
              <a:t/>
            </a:r>
            <a:endParaRPr sz="1900">
              <a:solidFill>
                <a:srgbClr val="434343"/>
              </a:solidFill>
              <a:latin typeface="Montserrat"/>
              <a:ea typeface="Montserrat"/>
              <a:cs typeface="Montserrat"/>
              <a:sym typeface="Montserrat"/>
            </a:endParaRPr>
          </a:p>
          <a:p>
            <a:pPr indent="0" lvl="0" marL="457200" rtl="0" algn="l">
              <a:lnSpc>
                <a:spcPct val="115000"/>
              </a:lnSpc>
              <a:spcBef>
                <a:spcPts val="1600"/>
              </a:spcBef>
              <a:spcAft>
                <a:spcPts val="0"/>
              </a:spcAft>
              <a:buNone/>
            </a:pPr>
            <a:r>
              <a:t/>
            </a:r>
            <a:endParaRPr sz="2000">
              <a:solidFill>
                <a:srgbClr val="434343"/>
              </a:solidFill>
              <a:latin typeface="Montserrat"/>
              <a:ea typeface="Montserrat"/>
              <a:cs typeface="Montserrat"/>
              <a:sym typeface="Montserrat"/>
            </a:endParaRPr>
          </a:p>
          <a:p>
            <a:pPr indent="0" lvl="0" marL="457200" rtl="0" algn="l">
              <a:lnSpc>
                <a:spcPct val="115000"/>
              </a:lnSpc>
              <a:spcBef>
                <a:spcPts val="1600"/>
              </a:spcBef>
              <a:spcAft>
                <a:spcPts val="0"/>
              </a:spcAft>
              <a:buNone/>
            </a:pPr>
            <a:r>
              <a:t/>
            </a:r>
            <a:endParaRPr sz="2600">
              <a:solidFill>
                <a:srgbClr val="434343"/>
              </a:solidFill>
              <a:latin typeface="Montserrat"/>
              <a:ea typeface="Montserrat"/>
              <a:cs typeface="Montserrat"/>
              <a:sym typeface="Montserrat"/>
            </a:endParaRPr>
          </a:p>
          <a:p>
            <a:pPr indent="0" lvl="0" marL="0" rtl="0" algn="l">
              <a:lnSpc>
                <a:spcPct val="115000"/>
              </a:lnSpc>
              <a:spcBef>
                <a:spcPts val="1600"/>
              </a:spcBef>
              <a:spcAft>
                <a:spcPts val="1600"/>
              </a:spcAft>
              <a:buNone/>
            </a:pPr>
            <a:r>
              <a:t/>
            </a:r>
            <a:endParaRPr sz="2600">
              <a:solidFill>
                <a:srgbClr val="434343"/>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3000">
                <a:solidFill>
                  <a:srgbClr val="2A3990"/>
                </a:solidFill>
                <a:latin typeface="Montserrat"/>
                <a:ea typeface="Montserrat"/>
                <a:cs typeface="Montserrat"/>
                <a:sym typeface="Montserrat"/>
              </a:rPr>
              <a:t>2- Deep Learning </a:t>
            </a:r>
            <a:endParaRPr sz="3000">
              <a:solidFill>
                <a:srgbClr val="2A3990"/>
              </a:solidFill>
              <a:latin typeface="Montserrat"/>
              <a:ea typeface="Montserrat"/>
              <a:cs typeface="Montserrat"/>
              <a:sym typeface="Montserrat"/>
            </a:endParaRPr>
          </a:p>
        </p:txBody>
      </p:sp>
      <p:sp>
        <p:nvSpPr>
          <p:cNvPr id="329" name="Google Shape;329;p21"/>
          <p:cNvSpPr txBox="1"/>
          <p:nvPr/>
        </p:nvSpPr>
        <p:spPr>
          <a:xfrm>
            <a:off x="311700" y="13479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0"/>
              </a:spcBef>
              <a:spcAft>
                <a:spcPts val="0"/>
              </a:spcAft>
              <a:buClr>
                <a:srgbClr val="333333"/>
              </a:buClr>
              <a:buSzPts val="2600"/>
              <a:buFont typeface="Montserrat"/>
              <a:buChar char="●"/>
            </a:pPr>
            <a:r>
              <a:rPr lang="es-419" sz="2600">
                <a:solidFill>
                  <a:srgbClr val="333333"/>
                </a:solidFill>
                <a:latin typeface="Montserrat"/>
                <a:ea typeface="Montserrat"/>
                <a:cs typeface="Montserrat"/>
                <a:sym typeface="Montserrat"/>
              </a:rPr>
              <a:t>Uso que se le da actualmente:</a:t>
            </a:r>
            <a:endParaRPr sz="2600">
              <a:solidFill>
                <a:srgbClr val="333333"/>
              </a:solidFill>
              <a:latin typeface="Montserrat"/>
              <a:ea typeface="Montserrat"/>
              <a:cs typeface="Montserrat"/>
              <a:sym typeface="Montserrat"/>
            </a:endParaRPr>
          </a:p>
          <a:p>
            <a:pPr indent="-342900" lvl="1" marL="914400" rtl="0" algn="l">
              <a:lnSpc>
                <a:spcPct val="115000"/>
              </a:lnSpc>
              <a:spcBef>
                <a:spcPts val="0"/>
              </a:spcBef>
              <a:spcAft>
                <a:spcPts val="0"/>
              </a:spcAft>
              <a:buClr>
                <a:srgbClr val="333333"/>
              </a:buClr>
              <a:buSzPts val="1800"/>
              <a:buFont typeface="Montserrat"/>
              <a:buChar char="○"/>
            </a:pPr>
            <a:r>
              <a:rPr b="1" lang="es-419" sz="1800">
                <a:solidFill>
                  <a:srgbClr val="333333"/>
                </a:solidFill>
                <a:latin typeface="Montserrat"/>
                <a:ea typeface="Montserrat"/>
                <a:cs typeface="Montserrat"/>
                <a:sym typeface="Montserrat"/>
              </a:rPr>
              <a:t>Reconocimiento de imágenes</a:t>
            </a:r>
            <a:r>
              <a:rPr lang="es-419" sz="1800">
                <a:solidFill>
                  <a:srgbClr val="333333"/>
                </a:solidFill>
                <a:latin typeface="Montserrat"/>
                <a:ea typeface="Montserrat"/>
                <a:cs typeface="Montserrat"/>
                <a:sym typeface="Montserrat"/>
              </a:rPr>
              <a:t>: la capacidad del DL para identificar objetos dentro de las imágenes ha revolucionado campos como el diagnóstico médico, los automóviles autónomos y los sistemas de vigilancia.</a:t>
            </a:r>
            <a:endParaRPr sz="1800">
              <a:solidFill>
                <a:srgbClr val="333333"/>
              </a:solidFill>
              <a:latin typeface="Montserrat"/>
              <a:ea typeface="Montserrat"/>
              <a:cs typeface="Montserrat"/>
              <a:sym typeface="Montserrat"/>
            </a:endParaRPr>
          </a:p>
          <a:p>
            <a:pPr indent="-342900" lvl="1" marL="914400" rtl="0" algn="l">
              <a:lnSpc>
                <a:spcPct val="115000"/>
              </a:lnSpc>
              <a:spcBef>
                <a:spcPts val="0"/>
              </a:spcBef>
              <a:spcAft>
                <a:spcPts val="0"/>
              </a:spcAft>
              <a:buClr>
                <a:srgbClr val="333333"/>
              </a:buClr>
              <a:buSzPts val="1800"/>
              <a:buFont typeface="Montserrat"/>
              <a:buChar char="○"/>
            </a:pPr>
            <a:r>
              <a:rPr b="1" lang="es-419" sz="1800">
                <a:solidFill>
                  <a:srgbClr val="333333"/>
                </a:solidFill>
                <a:latin typeface="Montserrat"/>
                <a:ea typeface="Montserrat"/>
                <a:cs typeface="Montserrat"/>
                <a:sym typeface="Montserrat"/>
              </a:rPr>
              <a:t>Procesamiento del lenguaje natural</a:t>
            </a:r>
            <a:r>
              <a:rPr lang="es-419" sz="1800">
                <a:solidFill>
                  <a:srgbClr val="333333"/>
                </a:solidFill>
                <a:latin typeface="Montserrat"/>
                <a:ea typeface="Montserrat"/>
                <a:cs typeface="Montserrat"/>
                <a:sym typeface="Montserrat"/>
              </a:rPr>
              <a:t>: el DL ha impulsado la comprensión de idiomas, impulsando chatbots, herramientas de traducción y motores de recomendación de contenido.</a:t>
            </a:r>
            <a:endParaRPr sz="1800">
              <a:solidFill>
                <a:srgbClr val="333333"/>
              </a:solidFill>
              <a:latin typeface="Montserrat"/>
              <a:ea typeface="Montserrat"/>
              <a:cs typeface="Montserrat"/>
              <a:sym typeface="Montserrat"/>
            </a:endParaRPr>
          </a:p>
          <a:p>
            <a:pPr indent="0" lvl="0" marL="457200" rtl="0" algn="l">
              <a:lnSpc>
                <a:spcPct val="115000"/>
              </a:lnSpc>
              <a:spcBef>
                <a:spcPts val="1600"/>
              </a:spcBef>
              <a:spcAft>
                <a:spcPts val="1600"/>
              </a:spcAft>
              <a:buNone/>
            </a:pPr>
            <a:r>
              <a:t/>
            </a:r>
            <a:endParaRPr sz="2600">
              <a:solidFill>
                <a:srgbClr val="333333"/>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