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6" r:id="rId2"/>
    <p:sldId id="307" r:id="rId3"/>
    <p:sldId id="308" r:id="rId4"/>
    <p:sldId id="311" r:id="rId5"/>
    <p:sldId id="337" r:id="rId6"/>
    <p:sldId id="338" r:id="rId7"/>
    <p:sldId id="349" r:id="rId8"/>
    <p:sldId id="339" r:id="rId9"/>
    <p:sldId id="340" r:id="rId10"/>
    <p:sldId id="341" r:id="rId11"/>
    <p:sldId id="350" r:id="rId12"/>
    <p:sldId id="354" r:id="rId13"/>
    <p:sldId id="355" r:id="rId14"/>
    <p:sldId id="342" r:id="rId15"/>
    <p:sldId id="356" r:id="rId16"/>
    <p:sldId id="357" r:id="rId17"/>
    <p:sldId id="343" r:id="rId18"/>
    <p:sldId id="330" r:id="rId19"/>
    <p:sldId id="358" r:id="rId20"/>
    <p:sldId id="345" r:id="rId21"/>
    <p:sldId id="352" r:id="rId22"/>
    <p:sldId id="347" r:id="rId23"/>
    <p:sldId id="348" r:id="rId24"/>
    <p:sldId id="310" r:id="rId25"/>
    <p:sldId id="331" r:id="rId26"/>
    <p:sldId id="353" r:id="rId27"/>
    <p:sldId id="336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9677" autoAdjust="0"/>
  </p:normalViewPr>
  <p:slideViewPr>
    <p:cSldViewPr snapToGrid="0">
      <p:cViewPr varScale="1">
        <p:scale>
          <a:sx n="96" d="100"/>
          <a:sy n="96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4D0-6253-4FD0-8C8A-30C1B1B7F19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C8372-23A8-465B-9C58-38D22BB6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see the Local App data folder, you can copy it from ICA Client to the correct location</a:t>
            </a:r>
          </a:p>
          <a:p>
            <a:r>
              <a:rPr lang="en-US" dirty="0"/>
              <a:t>You can copy the ICA Client folder to the Local App Data if it is not yet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3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quotation marks from the file path when you copy and paste it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still check the IR notes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372-23A8-465B-9C58-38D22BB675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9464-AA23-A39B-66D5-A81413E8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CB340-4A8A-3ED7-4227-5A0FFAC99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70CF-7CC0-7C31-6D90-CF93877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8040-2A90-8021-9152-D2C059C8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1198-C26A-EFF1-DB90-F075011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8F5C-9F03-83BA-B78A-D3294295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19B9-B316-5058-3F2A-0FBF53B7D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A8BB-4B7A-4979-C213-56E606C0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03F8-FCFB-1F92-F680-95CF8FF0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8A9-D291-8D6A-FB78-A33F482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EE59-01D3-2675-7F2F-10DEAEA41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505A3-AFC6-B37C-224F-53589E71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6E1C-63C5-EA20-BE8D-D626A8F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3ED-BFC8-1114-6319-238602C4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3BD4-F163-BA42-2585-74548D5B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3119EC4-EDD9-F046-974B-0BEFD48894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8"/>
          <a:stretch/>
        </p:blipFill>
        <p:spPr>
          <a:xfrm>
            <a:off x="5536095" y="0"/>
            <a:ext cx="6655905" cy="6858000"/>
          </a:xfrm>
          <a:prstGeom prst="rect">
            <a:avLst/>
          </a:prstGeom>
        </p:spPr>
      </p:pic>
      <p:sp>
        <p:nvSpPr>
          <p:cNvPr id="15" name="Parallelogram 1">
            <a:extLst>
              <a:ext uri="{FF2B5EF4-FFF2-40B4-BE49-F238E27FC236}">
                <a16:creationId xmlns:a16="http://schemas.microsoft.com/office/drawing/2014/main" id="{78B9294B-6789-4548-BE8A-AC7D9DDA173C}"/>
              </a:ext>
            </a:extLst>
          </p:cNvPr>
          <p:cNvSpPr/>
          <p:nvPr userDrawn="1"/>
        </p:nvSpPr>
        <p:spPr>
          <a:xfrm>
            <a:off x="-59332" y="-24431"/>
            <a:ext cx="10106441" cy="6924311"/>
          </a:xfrm>
          <a:custGeom>
            <a:avLst/>
            <a:gdLst>
              <a:gd name="connsiteX0" fmla="*/ 0 w 8286044"/>
              <a:gd name="connsiteY0" fmla="*/ 6858000 h 6858000"/>
              <a:gd name="connsiteX1" fmla="*/ 1714500 w 8286044"/>
              <a:gd name="connsiteY1" fmla="*/ 0 h 6858000"/>
              <a:gd name="connsiteX2" fmla="*/ 8286044 w 8286044"/>
              <a:gd name="connsiteY2" fmla="*/ 0 h 6858000"/>
              <a:gd name="connsiteX3" fmla="*/ 6571544 w 8286044"/>
              <a:gd name="connsiteY3" fmla="*/ 6858000 h 6858000"/>
              <a:gd name="connsiteX4" fmla="*/ 0 w 8286044"/>
              <a:gd name="connsiteY4" fmla="*/ 6858000 h 6858000"/>
              <a:gd name="connsiteX0" fmla="*/ 0 w 10047110"/>
              <a:gd name="connsiteY0" fmla="*/ 6858000 h 6858000"/>
              <a:gd name="connsiteX1" fmla="*/ 1714500 w 10047110"/>
              <a:gd name="connsiteY1" fmla="*/ 0 h 6858000"/>
              <a:gd name="connsiteX2" fmla="*/ 10047110 w 10047110"/>
              <a:gd name="connsiteY2" fmla="*/ 0 h 6858000"/>
              <a:gd name="connsiteX3" fmla="*/ 6571544 w 10047110"/>
              <a:gd name="connsiteY3" fmla="*/ 6858000 h 6858000"/>
              <a:gd name="connsiteX4" fmla="*/ 0 w 10047110"/>
              <a:gd name="connsiteY4" fmla="*/ 6858000 h 6858000"/>
              <a:gd name="connsiteX0" fmla="*/ 12700 w 10059810"/>
              <a:gd name="connsiteY0" fmla="*/ 6858000 h 6858000"/>
              <a:gd name="connsiteX1" fmla="*/ 0 w 10059810"/>
              <a:gd name="connsiteY1" fmla="*/ 0 h 6858000"/>
              <a:gd name="connsiteX2" fmla="*/ 10059810 w 10059810"/>
              <a:gd name="connsiteY2" fmla="*/ 0 h 6858000"/>
              <a:gd name="connsiteX3" fmla="*/ 6584244 w 10059810"/>
              <a:gd name="connsiteY3" fmla="*/ 6858000 h 6858000"/>
              <a:gd name="connsiteX4" fmla="*/ 12700 w 10059810"/>
              <a:gd name="connsiteY4" fmla="*/ 6858000 h 6858000"/>
              <a:gd name="connsiteX0" fmla="*/ 57913 w 10105023"/>
              <a:gd name="connsiteY0" fmla="*/ 6858000 h 6858000"/>
              <a:gd name="connsiteX1" fmla="*/ 0 w 10105023"/>
              <a:gd name="connsiteY1" fmla="*/ 0 h 6858000"/>
              <a:gd name="connsiteX2" fmla="*/ 10105023 w 10105023"/>
              <a:gd name="connsiteY2" fmla="*/ 0 h 6858000"/>
              <a:gd name="connsiteX3" fmla="*/ 6629457 w 10105023"/>
              <a:gd name="connsiteY3" fmla="*/ 6858000 h 6858000"/>
              <a:gd name="connsiteX4" fmla="*/ 57913 w 10105023"/>
              <a:gd name="connsiteY4" fmla="*/ 6858000 h 6858000"/>
              <a:gd name="connsiteX0" fmla="*/ 414 w 10126646"/>
              <a:gd name="connsiteY0" fmla="*/ 6858000 h 6858000"/>
              <a:gd name="connsiteX1" fmla="*/ 21623 w 10126646"/>
              <a:gd name="connsiteY1" fmla="*/ 0 h 6858000"/>
              <a:gd name="connsiteX2" fmla="*/ 10126646 w 10126646"/>
              <a:gd name="connsiteY2" fmla="*/ 0 h 6858000"/>
              <a:gd name="connsiteX3" fmla="*/ 6651080 w 10126646"/>
              <a:gd name="connsiteY3" fmla="*/ 6858000 h 6858000"/>
              <a:gd name="connsiteX4" fmla="*/ 414 w 101266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6646" h="6858000">
                <a:moveTo>
                  <a:pt x="414" y="6858000"/>
                </a:moveTo>
                <a:cubicBezTo>
                  <a:pt x="-3819" y="4572000"/>
                  <a:pt x="25856" y="2286000"/>
                  <a:pt x="21623" y="0"/>
                </a:cubicBezTo>
                <a:lnTo>
                  <a:pt x="10126646" y="0"/>
                </a:lnTo>
                <a:lnTo>
                  <a:pt x="6651080" y="6858000"/>
                </a:lnTo>
                <a:lnTo>
                  <a:pt x="414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88900" algn="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91D9E4-AEDC-EE42-B47E-6D25B01306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" y="3583129"/>
            <a:ext cx="6427078" cy="1423586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0" i="0" spc="0">
                <a:solidFill>
                  <a:schemeClr val="tx1"/>
                </a:solidFill>
                <a:latin typeface="Montserrat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Goes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C7722B-811C-F244-83B7-70976D348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377" y="1302557"/>
            <a:ext cx="6427079" cy="2126444"/>
          </a:xfrm>
        </p:spPr>
        <p:txBody>
          <a:bodyPr anchor="b">
            <a:noAutofit/>
          </a:bodyPr>
          <a:lstStyle>
            <a:lvl1pPr>
              <a:defRPr sz="3600" b="0" i="0" baseline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Your Presentation Title Should Goes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039C3DA-AE07-BE4F-A243-C15180279E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7388" y="5165726"/>
            <a:ext cx="5846762" cy="43297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DA42DE1-3DFF-FC49-9A3A-1F68D6D78E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7377" y="5693545"/>
            <a:ext cx="5846762" cy="432970"/>
          </a:xfr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49C55B6-A3DD-1D48-84DA-7033F97D99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377" y="6280643"/>
            <a:ext cx="5847472" cy="31552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 spc="0" baseline="0">
                <a:solidFill>
                  <a:schemeClr val="tx1"/>
                </a:solidFill>
                <a:latin typeface="Montserrat Medium" pitchFamily="2" charset="77"/>
                <a:ea typeface="Montserrat Medium" pitchFamily="2" charset="77"/>
                <a:cs typeface="Hind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9646C98-E7B8-404E-A97C-1A4F22CFF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24" y="449297"/>
            <a:ext cx="1053890" cy="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oup of hot air balloons in the sky&#10;&#10;Description automatically generated">
            <a:extLst>
              <a:ext uri="{FF2B5EF4-FFF2-40B4-BE49-F238E27FC236}">
                <a16:creationId xmlns:a16="http://schemas.microsoft.com/office/drawing/2014/main" id="{93814DB3-B688-224B-84FD-E55754E36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Parallelogram 1">
            <a:extLst>
              <a:ext uri="{FF2B5EF4-FFF2-40B4-BE49-F238E27FC236}">
                <a16:creationId xmlns:a16="http://schemas.microsoft.com/office/drawing/2014/main" id="{D42B357B-B407-6445-A7F2-B1DF336145E8}"/>
              </a:ext>
            </a:extLst>
          </p:cNvPr>
          <p:cNvSpPr/>
          <p:nvPr userDrawn="1"/>
        </p:nvSpPr>
        <p:spPr>
          <a:xfrm flipV="1">
            <a:off x="0" y="-11852"/>
            <a:ext cx="8424762" cy="6882552"/>
          </a:xfrm>
          <a:custGeom>
            <a:avLst/>
            <a:gdLst>
              <a:gd name="connsiteX0" fmla="*/ 0 w 8286044"/>
              <a:gd name="connsiteY0" fmla="*/ 6858000 h 6858000"/>
              <a:gd name="connsiteX1" fmla="*/ 1714500 w 8286044"/>
              <a:gd name="connsiteY1" fmla="*/ 0 h 6858000"/>
              <a:gd name="connsiteX2" fmla="*/ 8286044 w 8286044"/>
              <a:gd name="connsiteY2" fmla="*/ 0 h 6858000"/>
              <a:gd name="connsiteX3" fmla="*/ 6571544 w 8286044"/>
              <a:gd name="connsiteY3" fmla="*/ 6858000 h 6858000"/>
              <a:gd name="connsiteX4" fmla="*/ 0 w 8286044"/>
              <a:gd name="connsiteY4" fmla="*/ 6858000 h 6858000"/>
              <a:gd name="connsiteX0" fmla="*/ 0 w 10047110"/>
              <a:gd name="connsiteY0" fmla="*/ 6858000 h 6858000"/>
              <a:gd name="connsiteX1" fmla="*/ 1714500 w 10047110"/>
              <a:gd name="connsiteY1" fmla="*/ 0 h 6858000"/>
              <a:gd name="connsiteX2" fmla="*/ 10047110 w 10047110"/>
              <a:gd name="connsiteY2" fmla="*/ 0 h 6858000"/>
              <a:gd name="connsiteX3" fmla="*/ 6571544 w 10047110"/>
              <a:gd name="connsiteY3" fmla="*/ 6858000 h 6858000"/>
              <a:gd name="connsiteX4" fmla="*/ 0 w 10047110"/>
              <a:gd name="connsiteY4" fmla="*/ 6858000 h 6858000"/>
              <a:gd name="connsiteX0" fmla="*/ 12700 w 10059810"/>
              <a:gd name="connsiteY0" fmla="*/ 6858000 h 6858000"/>
              <a:gd name="connsiteX1" fmla="*/ 0 w 10059810"/>
              <a:gd name="connsiteY1" fmla="*/ 0 h 6858000"/>
              <a:gd name="connsiteX2" fmla="*/ 10059810 w 10059810"/>
              <a:gd name="connsiteY2" fmla="*/ 0 h 6858000"/>
              <a:gd name="connsiteX3" fmla="*/ 6584244 w 10059810"/>
              <a:gd name="connsiteY3" fmla="*/ 6858000 h 6858000"/>
              <a:gd name="connsiteX4" fmla="*/ 12700 w 10059810"/>
              <a:gd name="connsiteY4" fmla="*/ 6858000 h 6858000"/>
              <a:gd name="connsiteX0" fmla="*/ 57913 w 10105023"/>
              <a:gd name="connsiteY0" fmla="*/ 6858000 h 6858000"/>
              <a:gd name="connsiteX1" fmla="*/ 0 w 10105023"/>
              <a:gd name="connsiteY1" fmla="*/ 0 h 6858000"/>
              <a:gd name="connsiteX2" fmla="*/ 10105023 w 10105023"/>
              <a:gd name="connsiteY2" fmla="*/ 0 h 6858000"/>
              <a:gd name="connsiteX3" fmla="*/ 6629457 w 10105023"/>
              <a:gd name="connsiteY3" fmla="*/ 6858000 h 6858000"/>
              <a:gd name="connsiteX4" fmla="*/ 57913 w 10105023"/>
              <a:gd name="connsiteY4" fmla="*/ 6858000 h 6858000"/>
              <a:gd name="connsiteX0" fmla="*/ 414 w 10126646"/>
              <a:gd name="connsiteY0" fmla="*/ 6858000 h 6858000"/>
              <a:gd name="connsiteX1" fmla="*/ 21623 w 10126646"/>
              <a:gd name="connsiteY1" fmla="*/ 0 h 6858000"/>
              <a:gd name="connsiteX2" fmla="*/ 10126646 w 10126646"/>
              <a:gd name="connsiteY2" fmla="*/ 0 h 6858000"/>
              <a:gd name="connsiteX3" fmla="*/ 6651080 w 10126646"/>
              <a:gd name="connsiteY3" fmla="*/ 6858000 h 6858000"/>
              <a:gd name="connsiteX4" fmla="*/ 414 w 10126646"/>
              <a:gd name="connsiteY4" fmla="*/ 6858000 h 6858000"/>
              <a:gd name="connsiteX0" fmla="*/ 7 w 10126239"/>
              <a:gd name="connsiteY0" fmla="*/ 6870700 h 6870700"/>
              <a:gd name="connsiteX1" fmla="*/ 2208377 w 10126239"/>
              <a:gd name="connsiteY1" fmla="*/ 0 h 6870700"/>
              <a:gd name="connsiteX2" fmla="*/ 10126239 w 10126239"/>
              <a:gd name="connsiteY2" fmla="*/ 12700 h 6870700"/>
              <a:gd name="connsiteX3" fmla="*/ 6650673 w 10126239"/>
              <a:gd name="connsiteY3" fmla="*/ 6870700 h 6870700"/>
              <a:gd name="connsiteX4" fmla="*/ 7 w 10126239"/>
              <a:gd name="connsiteY4" fmla="*/ 6870700 h 6870700"/>
              <a:gd name="connsiteX0" fmla="*/ 7 w 10126239"/>
              <a:gd name="connsiteY0" fmla="*/ 6870700 h 6870700"/>
              <a:gd name="connsiteX1" fmla="*/ 1699735 w 10126239"/>
              <a:gd name="connsiteY1" fmla="*/ 0 h 6870700"/>
              <a:gd name="connsiteX2" fmla="*/ 10126239 w 10126239"/>
              <a:gd name="connsiteY2" fmla="*/ 12700 h 6870700"/>
              <a:gd name="connsiteX3" fmla="*/ 6650673 w 10126239"/>
              <a:gd name="connsiteY3" fmla="*/ 6870700 h 6870700"/>
              <a:gd name="connsiteX4" fmla="*/ 7 w 10126239"/>
              <a:gd name="connsiteY4" fmla="*/ 6870700 h 6870700"/>
              <a:gd name="connsiteX0" fmla="*/ 576445 w 8426504"/>
              <a:gd name="connsiteY0" fmla="*/ 7124700 h 7124700"/>
              <a:gd name="connsiteX1" fmla="*/ 0 w 8426504"/>
              <a:gd name="connsiteY1" fmla="*/ 0 h 7124700"/>
              <a:gd name="connsiteX2" fmla="*/ 8426504 w 8426504"/>
              <a:gd name="connsiteY2" fmla="*/ 12700 h 7124700"/>
              <a:gd name="connsiteX3" fmla="*/ 4950938 w 8426504"/>
              <a:gd name="connsiteY3" fmla="*/ 6870700 h 7124700"/>
              <a:gd name="connsiteX4" fmla="*/ 576445 w 8426504"/>
              <a:gd name="connsiteY4" fmla="*/ 7124700 h 7124700"/>
              <a:gd name="connsiteX0" fmla="*/ 414 w 8448128"/>
              <a:gd name="connsiteY0" fmla="*/ 6870700 h 6870700"/>
              <a:gd name="connsiteX1" fmla="*/ 21624 w 8448128"/>
              <a:gd name="connsiteY1" fmla="*/ 0 h 6870700"/>
              <a:gd name="connsiteX2" fmla="*/ 8448128 w 8448128"/>
              <a:gd name="connsiteY2" fmla="*/ 12700 h 6870700"/>
              <a:gd name="connsiteX3" fmla="*/ 4972562 w 8448128"/>
              <a:gd name="connsiteY3" fmla="*/ 6870700 h 6870700"/>
              <a:gd name="connsiteX4" fmla="*/ 414 w 8448128"/>
              <a:gd name="connsiteY4" fmla="*/ 6870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8128" h="6870700">
                <a:moveTo>
                  <a:pt x="414" y="6870700"/>
                </a:moveTo>
                <a:cubicBezTo>
                  <a:pt x="-3819" y="4584700"/>
                  <a:pt x="25857" y="2286000"/>
                  <a:pt x="21624" y="0"/>
                </a:cubicBezTo>
                <a:lnTo>
                  <a:pt x="8448128" y="12700"/>
                </a:lnTo>
                <a:lnTo>
                  <a:pt x="4972562" y="6870700"/>
                </a:lnTo>
                <a:lnTo>
                  <a:pt x="414" y="68707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sx="102000" sy="102000" algn="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530B57D2-B383-004C-BEC5-99C5611BD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76668" y="2947580"/>
            <a:ext cx="3657600" cy="681828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tabLst/>
              <a:defRPr sz="2000" b="0" i="0">
                <a:solidFill>
                  <a:schemeClr val="tx1"/>
                </a:solidFill>
                <a:latin typeface="Montserrat Medium" pitchFamily="2" charset="77"/>
              </a:defRPr>
            </a:lvl1pPr>
            <a:lvl2pPr marL="0" indent="0" algn="ctr">
              <a:buFontTx/>
              <a:buNone/>
              <a:tabLst/>
              <a:defRPr/>
            </a:lvl2pPr>
            <a:lvl3pPr marL="0" indent="0" algn="ctr">
              <a:buFontTx/>
              <a:buNone/>
              <a:tabLst/>
              <a:defRPr/>
            </a:lvl3pPr>
            <a:lvl4pPr marL="0" indent="0" algn="ctr">
              <a:buFontTx/>
              <a:buNone/>
              <a:tabLst/>
              <a:defRPr/>
            </a:lvl4pPr>
            <a:lvl5pPr marL="0" indent="0" algn="ctr">
              <a:buFontTx/>
              <a:buNone/>
              <a:tabLst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E7F09ABC-8AA4-6542-8B02-30EF9A7A35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76668" y="3793691"/>
            <a:ext cx="3657600" cy="681828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tabLst/>
              <a:defRPr sz="2000" b="0" i="0">
                <a:solidFill>
                  <a:schemeClr val="tx1"/>
                </a:solidFill>
                <a:latin typeface="Montserrat Medium" pitchFamily="2" charset="77"/>
              </a:defRPr>
            </a:lvl1pPr>
            <a:lvl2pPr marL="0" indent="0" algn="ctr">
              <a:buFontTx/>
              <a:buNone/>
              <a:tabLst/>
              <a:defRPr/>
            </a:lvl2pPr>
            <a:lvl3pPr marL="0" indent="0" algn="ctr">
              <a:buFontTx/>
              <a:buNone/>
              <a:tabLst/>
              <a:defRPr/>
            </a:lvl3pPr>
            <a:lvl4pPr marL="0" indent="0" algn="ctr">
              <a:buFontTx/>
              <a:buNone/>
              <a:tabLst/>
              <a:defRPr/>
            </a:lvl4pPr>
            <a:lvl5pPr marL="0" indent="0" algn="ctr">
              <a:buFontTx/>
              <a:buNone/>
              <a:tabLst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4AE1B064-F789-5C4B-BE0A-20D7A3493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6770" y="4629736"/>
            <a:ext cx="3657600" cy="681828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tabLst/>
              <a:defRPr sz="2000" b="0" i="0">
                <a:solidFill>
                  <a:schemeClr val="tx1"/>
                </a:solidFill>
                <a:latin typeface="Montserrat Medium" pitchFamily="2" charset="77"/>
              </a:defRPr>
            </a:lvl1pPr>
            <a:lvl2pPr marL="0" indent="0" algn="ctr">
              <a:buFontTx/>
              <a:buNone/>
              <a:tabLst/>
              <a:defRPr/>
            </a:lvl2pPr>
            <a:lvl3pPr marL="0" indent="0" algn="ctr">
              <a:buFontTx/>
              <a:buNone/>
              <a:tabLst/>
              <a:defRPr/>
            </a:lvl3pPr>
            <a:lvl4pPr marL="0" indent="0" algn="ctr">
              <a:buFontTx/>
              <a:buNone/>
              <a:tabLst/>
              <a:defRPr/>
            </a:lvl4pPr>
            <a:lvl5pPr marL="0" indent="0" algn="ctr">
              <a:buFontTx/>
              <a:buNone/>
              <a:tabLst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805A9E-CDB0-474E-8C31-7FA3BA0A1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24" y="449297"/>
            <a:ext cx="1053890" cy="25073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008BFF4-097A-2545-8FD7-6C213C22C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036" y="945930"/>
            <a:ext cx="4301910" cy="1232707"/>
          </a:xfrm>
        </p:spPr>
        <p:txBody>
          <a:bodyPr anchor="b">
            <a:noAutofit/>
          </a:bodyPr>
          <a:lstStyle>
            <a:lvl1pPr>
              <a:defRPr sz="3600" b="0" i="0" baseline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Agenda or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1BA4E-B16F-4225-9736-240128DF9A5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31A2743-CD32-4D0F-A396-AE95575CE4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24DC424-AAD5-3048-8A00-2D90721E12EB}"/>
              </a:ext>
            </a:extLst>
          </p:cNvPr>
          <p:cNvSpPr txBox="1">
            <a:spLocks/>
          </p:cNvSpPr>
          <p:nvPr userDrawn="1"/>
        </p:nvSpPr>
        <p:spPr>
          <a:xfrm>
            <a:off x="1218153" y="2928393"/>
            <a:ext cx="564194" cy="681828"/>
          </a:xfrm>
          <a:prstGeom prst="rect">
            <a:avLst/>
          </a:prstGeom>
          <a:effectLst>
            <a:glow rad="1206500">
              <a:schemeClr val="accent3">
                <a:satMod val="175000"/>
                <a:alpha val="78000"/>
              </a:schemeClr>
            </a:glow>
          </a:effectLst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85FCD58-1F19-0840-BF28-1AE303678423}"/>
              </a:ext>
            </a:extLst>
          </p:cNvPr>
          <p:cNvSpPr txBox="1">
            <a:spLocks/>
          </p:cNvSpPr>
          <p:nvPr userDrawn="1"/>
        </p:nvSpPr>
        <p:spPr>
          <a:xfrm>
            <a:off x="1218153" y="3793691"/>
            <a:ext cx="564194" cy="681828"/>
          </a:xfrm>
          <a:prstGeom prst="rect">
            <a:avLst/>
          </a:prstGeom>
          <a:effectLst>
            <a:glow rad="1206500">
              <a:schemeClr val="accent3">
                <a:satMod val="175000"/>
                <a:alpha val="78000"/>
              </a:schemeClr>
            </a:glow>
          </a:effectLst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752721-AD84-614D-94BD-31C31E4BC6C9}"/>
              </a:ext>
            </a:extLst>
          </p:cNvPr>
          <p:cNvSpPr txBox="1">
            <a:spLocks/>
          </p:cNvSpPr>
          <p:nvPr userDrawn="1"/>
        </p:nvSpPr>
        <p:spPr>
          <a:xfrm>
            <a:off x="1218153" y="4630580"/>
            <a:ext cx="564194" cy="681828"/>
          </a:xfrm>
          <a:prstGeom prst="rect">
            <a:avLst/>
          </a:prstGeom>
          <a:effectLst>
            <a:glow rad="1206500">
              <a:schemeClr val="accent3">
                <a:satMod val="175000"/>
                <a:alpha val="78000"/>
              </a:schemeClr>
            </a:glow>
          </a:effectLst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377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D772AE-A76C-1B4D-BE52-2EF7C046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52601"/>
            <a:ext cx="10591801" cy="421854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E1C98F-6298-004E-89B6-97CF3EB0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799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1A2743-CD32-4D0F-A396-AE95575CE4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F1C18-A6EC-4912-9454-043924A5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7684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outdoor, city, blurry, traveling&#10;&#10;Description automatically generated">
            <a:extLst>
              <a:ext uri="{FF2B5EF4-FFF2-40B4-BE49-F238E27FC236}">
                <a16:creationId xmlns:a16="http://schemas.microsoft.com/office/drawing/2014/main" id="{78E49806-0934-AD46-B133-70B43A5C7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AE869D-956B-714D-B293-AF7C814DBF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40A1F-C54B-664E-A340-7DFA737B2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97" y="2137715"/>
            <a:ext cx="1647425" cy="2582569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C679A0-0069-4D44-B556-26A9985741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41823" y="2798753"/>
            <a:ext cx="4317168" cy="102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Autofit/>
          </a:bodyPr>
          <a:lstStyle>
            <a:lvl1pPr marL="0" indent="0" algn="l">
              <a:buNone/>
              <a:defRPr sz="3600" b="1" i="0" spc="0">
                <a:solidFill>
                  <a:schemeClr val="bg1"/>
                </a:solidFill>
                <a:latin typeface="Montserrat Extra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1BC31D-9D10-9048-AA99-586933EA6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3404" y="2588309"/>
            <a:ext cx="1195387" cy="1444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3126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tand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56C4F332-623D-8B45-8716-E73B97FF20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84D926-ED56-9440-9F5D-A6838A74F9B3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A29E3-21F7-8244-9ACD-382E684559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97" y="2137715"/>
            <a:ext cx="1647425" cy="2582569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C679A0-0069-4D44-B556-26A9985741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41823" y="2798753"/>
            <a:ext cx="4317168" cy="102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Autofit/>
          </a:bodyPr>
          <a:lstStyle>
            <a:lvl1pPr marL="0" indent="0" algn="l">
              <a:buNone/>
              <a:defRPr sz="3600" b="1" i="0" spc="0">
                <a:solidFill>
                  <a:schemeClr val="bg1"/>
                </a:solidFill>
                <a:latin typeface="Montserrat Extra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1BC31D-9D10-9048-AA99-586933EA6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3404" y="2588309"/>
            <a:ext cx="1195387" cy="1444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7626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se&#10;&#10;Description automatically generated">
            <a:extLst>
              <a:ext uri="{FF2B5EF4-FFF2-40B4-BE49-F238E27FC236}">
                <a16:creationId xmlns:a16="http://schemas.microsoft.com/office/drawing/2014/main" id="{3AC2F86E-BA9C-8F4A-AEA0-DD2A88C8A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51C276-18C6-6041-8A14-A4F117A57D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29253-6854-8E4D-A8D0-F0E8E4985D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97" y="2137715"/>
            <a:ext cx="1647425" cy="2582569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C679A0-0069-4D44-B556-26A9985741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41823" y="2798753"/>
            <a:ext cx="4317168" cy="1023738"/>
          </a:xfrm>
          <a:effectLst>
            <a:outerShdw blurRad="101600" dist="38100" dir="2700000" algn="tl" rotWithShape="0">
              <a:prstClr val="black">
                <a:alpha val="55000"/>
              </a:prstClr>
            </a:outerShdw>
          </a:effectLst>
        </p:spPr>
        <p:txBody>
          <a:bodyPr anchor="t">
            <a:noAutofit/>
          </a:bodyPr>
          <a:lstStyle>
            <a:lvl1pPr marL="0" indent="0" algn="l">
              <a:buNone/>
              <a:defRPr sz="3600" b="1" i="0" spc="0">
                <a:solidFill>
                  <a:schemeClr val="bg1"/>
                </a:solidFill>
                <a:latin typeface="Montserrat Extra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1BC31D-9D10-9048-AA99-586933EA6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3404" y="2588309"/>
            <a:ext cx="1195387" cy="1444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1350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mountain, nature, sky, outdoor&#10;&#10;Description automatically generated">
            <a:extLst>
              <a:ext uri="{FF2B5EF4-FFF2-40B4-BE49-F238E27FC236}">
                <a16:creationId xmlns:a16="http://schemas.microsoft.com/office/drawing/2014/main" id="{7FDE4E9D-D4B2-5942-9AA7-822C3D600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12" y="-22788"/>
            <a:ext cx="12273023" cy="69035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E4A1E0-FB4C-D84E-A4A5-DDC9C2F037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EE9B3-F63D-644B-978E-91313A26CC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584" y="580557"/>
            <a:ext cx="3663756" cy="5743448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527ECDF-A81B-6046-B601-EA70B063FB8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0" y="2212265"/>
            <a:ext cx="8401049" cy="155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marL="0" indent="0" algn="ctr">
              <a:buNone/>
              <a:defRPr sz="3600" b="1" i="0" spc="0">
                <a:solidFill>
                  <a:schemeClr val="bg1"/>
                </a:solidFill>
                <a:latin typeface="Montserrat Extra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a relevant quote or takeaway here.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EEAB3DBC-0AEA-844E-9662-553693A37B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81200" y="3968672"/>
            <a:ext cx="840105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Originator of the quote, CEO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C881AA-6EF7-42DF-8ED7-DC88413847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41" y="465219"/>
            <a:ext cx="1017004" cy="2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5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62555C-9941-464E-8BEA-7E45855F4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8"/>
          <a:stretch/>
        </p:blipFill>
        <p:spPr>
          <a:xfrm>
            <a:off x="5536095" y="0"/>
            <a:ext cx="6655905" cy="6858000"/>
          </a:xfrm>
          <a:prstGeom prst="rect">
            <a:avLst/>
          </a:prstGeom>
        </p:spPr>
      </p:pic>
      <p:sp>
        <p:nvSpPr>
          <p:cNvPr id="15" name="Parallelogram 1">
            <a:extLst>
              <a:ext uri="{FF2B5EF4-FFF2-40B4-BE49-F238E27FC236}">
                <a16:creationId xmlns:a16="http://schemas.microsoft.com/office/drawing/2014/main" id="{78B9294B-6789-4548-BE8A-AC7D9DDA173C}"/>
              </a:ext>
            </a:extLst>
          </p:cNvPr>
          <p:cNvSpPr/>
          <p:nvPr userDrawn="1"/>
        </p:nvSpPr>
        <p:spPr>
          <a:xfrm>
            <a:off x="-62404" y="0"/>
            <a:ext cx="10113862" cy="6858000"/>
          </a:xfrm>
          <a:custGeom>
            <a:avLst/>
            <a:gdLst>
              <a:gd name="connsiteX0" fmla="*/ 0 w 8286044"/>
              <a:gd name="connsiteY0" fmla="*/ 6858000 h 6858000"/>
              <a:gd name="connsiteX1" fmla="*/ 1714500 w 8286044"/>
              <a:gd name="connsiteY1" fmla="*/ 0 h 6858000"/>
              <a:gd name="connsiteX2" fmla="*/ 8286044 w 8286044"/>
              <a:gd name="connsiteY2" fmla="*/ 0 h 6858000"/>
              <a:gd name="connsiteX3" fmla="*/ 6571544 w 8286044"/>
              <a:gd name="connsiteY3" fmla="*/ 6858000 h 6858000"/>
              <a:gd name="connsiteX4" fmla="*/ 0 w 8286044"/>
              <a:gd name="connsiteY4" fmla="*/ 6858000 h 6858000"/>
              <a:gd name="connsiteX0" fmla="*/ 0 w 10047110"/>
              <a:gd name="connsiteY0" fmla="*/ 6858000 h 6858000"/>
              <a:gd name="connsiteX1" fmla="*/ 1714500 w 10047110"/>
              <a:gd name="connsiteY1" fmla="*/ 0 h 6858000"/>
              <a:gd name="connsiteX2" fmla="*/ 10047110 w 10047110"/>
              <a:gd name="connsiteY2" fmla="*/ 0 h 6858000"/>
              <a:gd name="connsiteX3" fmla="*/ 6571544 w 10047110"/>
              <a:gd name="connsiteY3" fmla="*/ 6858000 h 6858000"/>
              <a:gd name="connsiteX4" fmla="*/ 0 w 10047110"/>
              <a:gd name="connsiteY4" fmla="*/ 6858000 h 6858000"/>
              <a:gd name="connsiteX0" fmla="*/ 12700 w 10059810"/>
              <a:gd name="connsiteY0" fmla="*/ 6858000 h 6858000"/>
              <a:gd name="connsiteX1" fmla="*/ 0 w 10059810"/>
              <a:gd name="connsiteY1" fmla="*/ 0 h 6858000"/>
              <a:gd name="connsiteX2" fmla="*/ 10059810 w 10059810"/>
              <a:gd name="connsiteY2" fmla="*/ 0 h 6858000"/>
              <a:gd name="connsiteX3" fmla="*/ 6584244 w 10059810"/>
              <a:gd name="connsiteY3" fmla="*/ 6858000 h 6858000"/>
              <a:gd name="connsiteX4" fmla="*/ 12700 w 10059810"/>
              <a:gd name="connsiteY4" fmla="*/ 6858000 h 6858000"/>
              <a:gd name="connsiteX0" fmla="*/ 57913 w 10105023"/>
              <a:gd name="connsiteY0" fmla="*/ 6858000 h 6858000"/>
              <a:gd name="connsiteX1" fmla="*/ 0 w 10105023"/>
              <a:gd name="connsiteY1" fmla="*/ 0 h 6858000"/>
              <a:gd name="connsiteX2" fmla="*/ 10105023 w 10105023"/>
              <a:gd name="connsiteY2" fmla="*/ 0 h 6858000"/>
              <a:gd name="connsiteX3" fmla="*/ 6629457 w 10105023"/>
              <a:gd name="connsiteY3" fmla="*/ 6858000 h 6858000"/>
              <a:gd name="connsiteX4" fmla="*/ 57913 w 10105023"/>
              <a:gd name="connsiteY4" fmla="*/ 6858000 h 6858000"/>
              <a:gd name="connsiteX0" fmla="*/ 414 w 10126646"/>
              <a:gd name="connsiteY0" fmla="*/ 6858000 h 6858000"/>
              <a:gd name="connsiteX1" fmla="*/ 21623 w 10126646"/>
              <a:gd name="connsiteY1" fmla="*/ 0 h 6858000"/>
              <a:gd name="connsiteX2" fmla="*/ 10126646 w 10126646"/>
              <a:gd name="connsiteY2" fmla="*/ 0 h 6858000"/>
              <a:gd name="connsiteX3" fmla="*/ 6651080 w 10126646"/>
              <a:gd name="connsiteY3" fmla="*/ 6858000 h 6858000"/>
              <a:gd name="connsiteX4" fmla="*/ 414 w 101266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6646" h="6858000">
                <a:moveTo>
                  <a:pt x="414" y="6858000"/>
                </a:moveTo>
                <a:cubicBezTo>
                  <a:pt x="-3819" y="4572000"/>
                  <a:pt x="25856" y="2286000"/>
                  <a:pt x="21623" y="0"/>
                </a:cubicBezTo>
                <a:lnTo>
                  <a:pt x="10126646" y="0"/>
                </a:lnTo>
                <a:lnTo>
                  <a:pt x="6651080" y="6858000"/>
                </a:lnTo>
                <a:lnTo>
                  <a:pt x="414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50800" sx="102000" sy="1020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117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A2743-CD32-4D0F-A396-AE95575CE4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CCCA86A-1680-B446-8DA5-C63258E097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7770" y="3228843"/>
            <a:ext cx="5847472" cy="757130"/>
          </a:xfrm>
        </p:spPr>
        <p:txBody>
          <a:bodyPr anchor="b">
            <a:spAutoFit/>
          </a:bodyPr>
          <a:lstStyle>
            <a:lvl1pPr marL="0" indent="0" algn="l">
              <a:buNone/>
              <a:defRPr sz="2400" b="0" i="0" spc="0">
                <a:solidFill>
                  <a:schemeClr val="accent1"/>
                </a:solidFill>
                <a:latin typeface="Montserrat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Closing message to end the presentation.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DC6F2-A0B5-4C98-B036-F40A04902CBA}"/>
              </a:ext>
            </a:extLst>
          </p:cNvPr>
          <p:cNvSpPr txBox="1"/>
          <p:nvPr userDrawn="1"/>
        </p:nvSpPr>
        <p:spPr>
          <a:xfrm>
            <a:off x="847770" y="421257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53BAE-B169-0A4C-87C0-0C79ACDA26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24" y="449297"/>
            <a:ext cx="1053890" cy="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8AA-CBF3-04AB-2F4E-B3E327A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0FF-B705-2915-C3EF-D8B9CC3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1636-1881-917B-6ECD-B080CBAC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DF02-6D31-1685-D059-9CAA5B86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9C4B-E5D9-30A4-D38F-D81E274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1E1F-C3DB-267E-6A95-C03E71B4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2485-FC27-EA46-C18B-35827AA3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2DF6-7F78-E3CB-8873-F87BBEEE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157A-019F-9202-7F9B-50072C83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697D-0E31-EDD6-B1F9-78098913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57C9-0A6E-FCD1-B4A7-9629941D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FC4D-0DFB-9178-D0E6-EA2BEB22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DC44-CA73-B097-CEDC-D0441731E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0EA-A177-E9D4-F524-BCAAFC8C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A804-F83A-0DAA-FCB4-DE1D3ACC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5052-B0DE-AFAA-022C-8F1B676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7C98-E2E4-C09E-F8A1-F2709E7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5865-BEC8-AAA4-277F-2E23300F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1CE8-6DBC-8322-2D75-F330E5AA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DF84E-59FF-FC1C-0C59-FAB5F2DC6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42BEB-29DE-760E-A1A7-D66D47A7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C0CAA-CB27-61D7-36BB-25A5F636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472C1-62D4-5354-117E-035A7A0A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2B35A-2FC9-7D1E-8A06-73488273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9955-22ED-8AC8-1EB9-0247D401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F4DC2-DB13-4D88-1D47-2738F432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042E8-0564-2E41-B80B-232D45FB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0D63F-6EE0-900A-42AB-B0214497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DD51-41F6-61B2-96D7-EA8C85F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1D256-76A1-DE95-1F21-71D79707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3E04-14CE-4064-3DED-0BF163A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F464-8853-0AF5-3686-93634F6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04A-7438-7956-C085-791073D7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585C-6C8F-7D64-98CA-ABF1D2F60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6E2A-97CF-A775-E28F-1D8D697F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4ACC-EC03-7D9B-F131-4A854AAC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225F3-D5AF-AB31-D51B-F065DE9C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8928-9681-5985-B7D2-3C6220B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63640-CA1B-58C2-AE2D-3F44BEC26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8E20-CB6A-4F10-32CC-B8AD0ED0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B67C-D44F-6AA1-5937-0D4AA2B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1041-5908-4F7B-D27B-BA1FB477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C14E4-7702-7D3F-70F8-2B3B3FB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99543-3A50-C68D-A181-C478D698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2A85-A459-34CA-7D49-4FA0CFD4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3863-DA1E-4366-0540-AC80F8ACC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C278-5BAC-4ABF-BBD1-FF100D8D2EC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2AAA-F983-9E58-F364-37E2E33D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6D3A-CA5A-C4D7-333C-EE152704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7705-276C-4EA7-A000-313FF402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06946ED-2E4C-B140-88B1-D52836ABB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D2E7FA-8F15-4F49-93C7-C267386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Review Helper Bot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192-330D-8748-8BA1-7A086E8F2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2A8-AA8D-FF40-8D19-0EB9FBA3E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CF9FF-41C2-DD45-8FBC-D5D55F3291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December 2022</a:t>
            </a:r>
          </a:p>
        </p:txBody>
      </p:sp>
    </p:spTree>
    <p:extLst>
      <p:ext uri="{BB962C8B-B14F-4D97-AF65-F5344CB8AC3E}">
        <p14:creationId xmlns:p14="http://schemas.microsoft.com/office/powerpoint/2010/main" val="238715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Update your Chrome Settings to ask where to save each file before downloading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Ensure you can open Citrix/</a:t>
            </a:r>
            <a:r>
              <a:rPr lang="en-US" sz="2200" dirty="0" err="1">
                <a:solidFill>
                  <a:schemeClr val="tx1"/>
                </a:solidFill>
              </a:rPr>
              <a:t>Taxsolver</a:t>
            </a:r>
            <a:r>
              <a:rPr lang="en-US" sz="2200" dirty="0">
                <a:solidFill>
                  <a:schemeClr val="tx1"/>
                </a:solidFill>
              </a:rPr>
              <a:t> in Chrome. Right click the download to always open</a:t>
            </a: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E8CB1-5FBD-1F3B-F100-6D7FC9ED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90" y="404613"/>
            <a:ext cx="6963747" cy="284837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D34B40-CF62-919A-BB17-3B91AD5A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3" y="3799522"/>
            <a:ext cx="4267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9044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/>
            <a:r>
              <a:rPr lang="en-US" sz="2200" b="1" dirty="0">
                <a:solidFill>
                  <a:schemeClr val="tx1"/>
                </a:solidFill>
              </a:rPr>
              <a:t>If you need to set up </a:t>
            </a:r>
            <a:r>
              <a:rPr lang="en-US" sz="2200" b="1" dirty="0" err="1">
                <a:solidFill>
                  <a:schemeClr val="tx1"/>
                </a:solidFill>
              </a:rPr>
              <a:t>Taxsolver</a:t>
            </a:r>
            <a:r>
              <a:rPr lang="en-US" sz="2200" b="1" dirty="0">
                <a:solidFill>
                  <a:schemeClr val="tx1"/>
                </a:solidFill>
              </a:rPr>
              <a:t> in Chrome: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Log into Citrix via Chrome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When on the page to select your TS Instance: Click your name in the top right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Click Change Citrix Receiver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Click Detect Receiver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Click Already Installed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Try Opening an Instance in TS</a:t>
            </a: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2399E-01F9-F713-CB9C-FEBC4E5A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94" y="340184"/>
            <a:ext cx="2419688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734F1-D6CD-EF7E-9128-DF68F2F8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7" y="1272736"/>
            <a:ext cx="4007867" cy="208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E390E-AFD5-8D5E-77AF-D43EA07C4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24" y="3856286"/>
            <a:ext cx="4305954" cy="26998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B2AE66-AA24-0E67-4A1B-D4081CFDE51A}"/>
              </a:ext>
            </a:extLst>
          </p:cNvPr>
          <p:cNvSpPr/>
          <p:nvPr/>
        </p:nvSpPr>
        <p:spPr>
          <a:xfrm>
            <a:off x="4776402" y="1210016"/>
            <a:ext cx="1834710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4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Next, you will need to update Assets for the Bot. 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To update an Asset, navigate to cloud.uipath.com &gt; Orchestrator &gt; SUT Folder &gt; STS Folder &gt; Assets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The list of Required Assets to update are on the next slides</a:t>
            </a: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514350"/>
            <a:endParaRPr lang="en-US" sz="18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BFD18-E3D4-FAE3-A573-C8796B5A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9" y="1610510"/>
            <a:ext cx="7635823" cy="36369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372B379-0C05-EEE7-BD8F-086473BD7D16}"/>
              </a:ext>
            </a:extLst>
          </p:cNvPr>
          <p:cNvSpPr/>
          <p:nvPr/>
        </p:nvSpPr>
        <p:spPr>
          <a:xfrm>
            <a:off x="7781925" y="1771650"/>
            <a:ext cx="914400" cy="676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Update the Assets for the files in Orchestrator. You will need to update three Assets for the files you just saved in the folder on your desktop.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On the Asset screen, search for:</a:t>
            </a:r>
          </a:p>
          <a:p>
            <a:pPr marL="971550" lvl="1"/>
            <a:r>
              <a:rPr lang="en-US" sz="1800" dirty="0" err="1">
                <a:solidFill>
                  <a:schemeClr val="tx1"/>
                </a:solidFill>
              </a:rPr>
              <a:t>coloradoToolPath</a:t>
            </a:r>
            <a:endParaRPr lang="en-US" sz="1800" dirty="0">
              <a:solidFill>
                <a:schemeClr val="tx1"/>
              </a:solidFill>
            </a:endParaRPr>
          </a:p>
          <a:p>
            <a:pPr marL="971550" lvl="1"/>
            <a:r>
              <a:rPr lang="en-US" sz="1800" dirty="0" err="1">
                <a:solidFill>
                  <a:schemeClr val="tx1"/>
                </a:solidFill>
              </a:rPr>
              <a:t>southCarolinaToolPath</a:t>
            </a:r>
            <a:endParaRPr lang="en-US" sz="1800" dirty="0">
              <a:solidFill>
                <a:schemeClr val="tx1"/>
              </a:solidFill>
            </a:endParaRPr>
          </a:p>
          <a:p>
            <a:pPr marL="971550" lvl="1"/>
            <a:r>
              <a:rPr lang="en-US" sz="1800" dirty="0" err="1">
                <a:solidFill>
                  <a:schemeClr val="tx1"/>
                </a:solidFill>
              </a:rPr>
              <a:t>inputFileFolderPath</a:t>
            </a:r>
            <a:endParaRPr lang="en-US" sz="1800" dirty="0">
              <a:solidFill>
                <a:schemeClr val="tx1"/>
              </a:solidFill>
            </a:endParaRP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514350"/>
            <a:endParaRPr lang="en-US" sz="18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36F47-08CB-BE8B-E7B8-95D8A487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88" y="256032"/>
            <a:ext cx="8180862" cy="216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2389E-A03D-233C-BAAA-1709B594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2606659"/>
            <a:ext cx="7267575" cy="164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60FFB-E549-3252-5789-43893C42C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49" y="4437745"/>
            <a:ext cx="7267575" cy="185980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3C4705-101F-272B-AB3E-2BB1E971E359}"/>
              </a:ext>
            </a:extLst>
          </p:cNvPr>
          <p:cNvSpPr/>
          <p:nvPr/>
        </p:nvSpPr>
        <p:spPr>
          <a:xfrm>
            <a:off x="5538787" y="1307538"/>
            <a:ext cx="1114425" cy="450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2BD9F-B3C8-9CEA-CD4C-608D3066E0C0}"/>
              </a:ext>
            </a:extLst>
          </p:cNvPr>
          <p:cNvSpPr/>
          <p:nvPr/>
        </p:nvSpPr>
        <p:spPr>
          <a:xfrm>
            <a:off x="4981574" y="3471761"/>
            <a:ext cx="1114425" cy="450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BE455B-2060-A9B0-A367-A9CC69CEDCB8}"/>
              </a:ext>
            </a:extLst>
          </p:cNvPr>
          <p:cNvSpPr/>
          <p:nvPr/>
        </p:nvSpPr>
        <p:spPr>
          <a:xfrm>
            <a:off x="4919661" y="5714327"/>
            <a:ext cx="1114425" cy="450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9147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To update each Asset, click on the three dots, then edit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Once in the Asset, click on Add Robot Asset Value 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Search for your username, and then input the link into the Text field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Copy the file as a Path for the CO and SC Balancing Tools 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You can copy/paste just the file path for the Input File</a:t>
            </a: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BA760-7C44-D638-54F1-8157E3A5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520" y="3273308"/>
            <a:ext cx="2149480" cy="3448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06A4F-0CEC-71C7-A53E-12768E33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174" y="256032"/>
            <a:ext cx="7773827" cy="22948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4E3629-30E6-748F-CC83-19F1354B795C}"/>
              </a:ext>
            </a:extLst>
          </p:cNvPr>
          <p:cNvSpPr/>
          <p:nvPr/>
        </p:nvSpPr>
        <p:spPr>
          <a:xfrm>
            <a:off x="10738388" y="1438275"/>
            <a:ext cx="1253587" cy="6527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62D8A-941B-9B87-6272-05181FF1AEFF}"/>
              </a:ext>
            </a:extLst>
          </p:cNvPr>
          <p:cNvSpPr txBox="1"/>
          <p:nvPr/>
        </p:nvSpPr>
        <p:spPr>
          <a:xfrm>
            <a:off x="8660232" y="3933598"/>
            <a:ext cx="14742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If you cannot see Copy as Path, then hold down Shift and then right click on the file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13482-508E-E6E4-FEE4-F2C269207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380" y="2233189"/>
            <a:ext cx="4196864" cy="387224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4AD13AD-2FD8-37AA-E598-976FC93B0F90}"/>
              </a:ext>
            </a:extLst>
          </p:cNvPr>
          <p:cNvSpPr/>
          <p:nvPr/>
        </p:nvSpPr>
        <p:spPr>
          <a:xfrm>
            <a:off x="7176038" y="2245259"/>
            <a:ext cx="1253587" cy="6527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A2114-B9FD-1A14-9291-E7A246C9F928}"/>
              </a:ext>
            </a:extLst>
          </p:cNvPr>
          <p:cNvSpPr txBox="1"/>
          <p:nvPr/>
        </p:nvSpPr>
        <p:spPr>
          <a:xfrm>
            <a:off x="4360896" y="6054335"/>
            <a:ext cx="405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quotation marks from the file path when you copy and paste it in</a:t>
            </a:r>
          </a:p>
        </p:txBody>
      </p:sp>
    </p:spTree>
    <p:extLst>
      <p:ext uri="{BB962C8B-B14F-4D97-AF65-F5344CB8AC3E}">
        <p14:creationId xmlns:p14="http://schemas.microsoft.com/office/powerpoint/2010/main" val="270990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514350"/>
            <a:endParaRPr lang="en-US" sz="18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A9860-202D-CB58-971E-1FC84A32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75" y="2807208"/>
            <a:ext cx="3610705" cy="3301591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5C0A0519-A0B7-8CB6-73F5-268F96A5BDEB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648456" cy="3914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dirty="0">
                <a:solidFill>
                  <a:schemeClr val="tx1"/>
                </a:solidFill>
              </a:rPr>
              <a:t>You only need to copy/paste the URL from your file explorer for the Input File Asset</a:t>
            </a:r>
          </a:p>
          <a:p>
            <a:pPr marL="457200" lvl="1"/>
            <a:r>
              <a:rPr lang="en-US" sz="1800" dirty="0">
                <a:solidFill>
                  <a:schemeClr val="tx1"/>
                </a:solidFill>
              </a:rPr>
              <a:t>Just the URL that is highlighted in the top right screenshot</a:t>
            </a:r>
          </a:p>
          <a:p>
            <a:pPr marL="457200" lvl="1"/>
            <a:r>
              <a:rPr lang="en-US" sz="1800" dirty="0">
                <a:solidFill>
                  <a:schemeClr val="tx1"/>
                </a:solidFill>
              </a:rPr>
              <a:t>You will need to copy the CO and SC tools as a Path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EEDB34-56D2-11A7-4AEC-C83E8DB9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76" y="560712"/>
            <a:ext cx="6544588" cy="187668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228CB12-9E1D-8806-C679-BA585DD14695}"/>
              </a:ext>
            </a:extLst>
          </p:cNvPr>
          <p:cNvSpPr/>
          <p:nvPr/>
        </p:nvSpPr>
        <p:spPr>
          <a:xfrm>
            <a:off x="4565366" y="422806"/>
            <a:ext cx="3061267" cy="6527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81E6E1-2735-C4B8-00A4-0BD047FCA4B7}"/>
              </a:ext>
            </a:extLst>
          </p:cNvPr>
          <p:cNvSpPr/>
          <p:nvPr/>
        </p:nvSpPr>
        <p:spPr>
          <a:xfrm>
            <a:off x="7035183" y="5177302"/>
            <a:ext cx="2834374" cy="6527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269056" cy="3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Next, you will need to update the Assets for Citrix and Taxsolver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You will need to update the following Assets:</a:t>
            </a:r>
          </a:p>
          <a:p>
            <a:pPr marL="514350"/>
            <a:r>
              <a:rPr lang="en-US" sz="2200" dirty="0" err="1">
                <a:solidFill>
                  <a:schemeClr val="tx1"/>
                </a:solidFill>
              </a:rPr>
              <a:t>taxSolverBrowserCredential</a:t>
            </a:r>
            <a:endParaRPr lang="en-US" sz="2200" dirty="0">
              <a:solidFill>
                <a:schemeClr val="tx1"/>
              </a:solidFill>
            </a:endParaRPr>
          </a:p>
          <a:p>
            <a:pPr marL="514350"/>
            <a:r>
              <a:rPr lang="en-US" sz="2200" dirty="0" err="1">
                <a:solidFill>
                  <a:schemeClr val="tx1"/>
                </a:solidFill>
              </a:rPr>
              <a:t>taxSolverApplicationCredential</a:t>
            </a:r>
            <a:endParaRPr lang="en-US" sz="2200" dirty="0">
              <a:solidFill>
                <a:schemeClr val="tx1"/>
              </a:solidFill>
            </a:endParaRPr>
          </a:p>
          <a:p>
            <a:pPr marL="971550" lvl="1"/>
            <a:endParaRPr lang="en-US" sz="1800" dirty="0">
              <a:solidFill>
                <a:schemeClr val="tx1"/>
              </a:solidFill>
            </a:endParaRP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514350"/>
            <a:endParaRPr lang="en-US" sz="18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36F38-A696-4A50-7B2D-2995A9AA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40" y="639520"/>
            <a:ext cx="8169965" cy="1629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345C8-155F-2372-9818-B590BAB2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81" y="2797906"/>
            <a:ext cx="6705655" cy="270579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4BEBD8E-2656-4ADC-02C3-0ADE3AA6956E}"/>
              </a:ext>
            </a:extLst>
          </p:cNvPr>
          <p:cNvSpPr/>
          <p:nvPr/>
        </p:nvSpPr>
        <p:spPr>
          <a:xfrm>
            <a:off x="5300009" y="4065103"/>
            <a:ext cx="1591982" cy="4430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CF9C3C-2402-FD0B-5D37-C911B5284A51}"/>
              </a:ext>
            </a:extLst>
          </p:cNvPr>
          <p:cNvSpPr/>
          <p:nvPr/>
        </p:nvSpPr>
        <p:spPr>
          <a:xfrm>
            <a:off x="4203391" y="1604323"/>
            <a:ext cx="1393200" cy="4729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648456" cy="385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Follow the same steps to update these Assets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Browser Credentials are for your Citrix login information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Application Credentials are for your </a:t>
            </a:r>
            <a:r>
              <a:rPr lang="en-US" sz="2200" dirty="0" err="1">
                <a:solidFill>
                  <a:schemeClr val="tx1"/>
                </a:solidFill>
              </a:rPr>
              <a:t>Taxsolver</a:t>
            </a:r>
            <a:r>
              <a:rPr lang="en-US" sz="2200" dirty="0">
                <a:solidFill>
                  <a:schemeClr val="tx1"/>
                </a:solidFill>
              </a:rPr>
              <a:t> login information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Anytime these passwords change, you will need to update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97086-C05E-6F75-2C15-9404BCCD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22" y="1618997"/>
            <a:ext cx="5182323" cy="18100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5479BFD-169A-833B-E4F2-65CFD3CD8A85}"/>
              </a:ext>
            </a:extLst>
          </p:cNvPr>
          <p:cNvSpPr/>
          <p:nvPr/>
        </p:nvSpPr>
        <p:spPr>
          <a:xfrm>
            <a:off x="9175581" y="1780513"/>
            <a:ext cx="165164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A4F95-571E-58E6-66D8-FAF6B4D935C7}"/>
              </a:ext>
            </a:extLst>
          </p:cNvPr>
          <p:cNvSpPr txBox="1"/>
          <p:nvPr/>
        </p:nvSpPr>
        <p:spPr>
          <a:xfrm>
            <a:off x="5993296" y="4750904"/>
            <a:ext cx="23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you update the </a:t>
            </a:r>
            <a:r>
              <a:rPr lang="en-US" dirty="0" err="1"/>
              <a:t>InputFileFolderPath</a:t>
            </a:r>
            <a:r>
              <a:rPr lang="en-US" dirty="0"/>
              <a:t>, not the File Folder Name</a:t>
            </a:r>
          </a:p>
        </p:txBody>
      </p:sp>
    </p:spTree>
    <p:extLst>
      <p:ext uri="{BB962C8B-B14F-4D97-AF65-F5344CB8AC3E}">
        <p14:creationId xmlns:p14="http://schemas.microsoft.com/office/powerpoint/2010/main" val="309396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2E291A5-D8AD-494D-96E2-DC9B5396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Running the Bot</a:t>
            </a:r>
          </a:p>
        </p:txBody>
      </p:sp>
    </p:spTree>
    <p:extLst>
      <p:ext uri="{BB962C8B-B14F-4D97-AF65-F5344CB8AC3E}">
        <p14:creationId xmlns:p14="http://schemas.microsoft.com/office/powerpoint/2010/main" val="171824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Prepare the Bot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95CC733-877C-0813-B1E2-533D4593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806700"/>
            <a:ext cx="9358588" cy="405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The following steps need to be set up every time before you run the bot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Future state of the bot will improve upon this process 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High level: you will need to set up Taxsolver, create a new Review folder, copy the TFR to the new folder, and sort the Current Period Returns list by return name on the TFR from A-Z, and then input the Client Name into the input file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Make sure the TFR and Input File are saved and closed before running the bot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Don’t open the returns failed file while the bot is running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The bot will email the Returns Failed file to the email you put into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11003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AEFB1-2F0B-5546-B37C-E10E6303DE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Bot Pre-Requisites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B08E-24B4-8F40-8DB7-703AB330C3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Running the Bot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86B9B-98BE-C44A-BC03-8BC281B07B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B4649C-A390-BD41-B5C1-2E1067FA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4412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Prepare the Bot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95CC733-877C-0813-B1E2-533D4593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806700"/>
            <a:ext cx="3649662" cy="405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Open Taxsolver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Filter Taxsolver for the specific Customer Account 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Then filter for the necessary Workflow – Review, File Return, and Filed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Sort by Return Name A-Z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690E1-55ED-FA0E-8CE0-59401564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499056"/>
            <a:ext cx="7639384" cy="31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4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Prepare the Bot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95CC733-877C-0813-B1E2-533D4593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806700"/>
            <a:ext cx="3649662" cy="405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Go to the Client’s filing folder and create a new folder called Review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Save a copy of the Tax Filed Report to this new folder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Add a filter and sort the Current Period Returns tab</a:t>
            </a:r>
          </a:p>
          <a:p>
            <a:pPr marL="971550" lvl="1"/>
            <a:r>
              <a:rPr lang="en-US" sz="1800" dirty="0">
                <a:solidFill>
                  <a:schemeClr val="tx1"/>
                </a:solidFill>
              </a:rPr>
              <a:t>There will be an empty line in the second row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473AB-77ED-A63A-073B-BB3C4A8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16" y="215168"/>
            <a:ext cx="6792273" cy="21434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95F4F1-95DC-DC2E-6548-2FCB8439CBD8}"/>
              </a:ext>
            </a:extLst>
          </p:cNvPr>
          <p:cNvSpPr/>
          <p:nvPr/>
        </p:nvSpPr>
        <p:spPr>
          <a:xfrm>
            <a:off x="4945644" y="2011120"/>
            <a:ext cx="1323560" cy="347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E0A29-B7E8-1544-0C79-F8158FE9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44" y="2806700"/>
            <a:ext cx="414921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Prepare the Bot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Open the Input File and input the name of the client into the Customer Name as it appears in the  </a:t>
            </a:r>
            <a:r>
              <a:rPr lang="en-US" sz="2200" dirty="0" err="1">
                <a:solidFill>
                  <a:schemeClr val="tx1"/>
                </a:solidFill>
              </a:rPr>
              <a:t>Taxsolver</a:t>
            </a:r>
            <a:r>
              <a:rPr lang="en-US" sz="2200" dirty="0">
                <a:solidFill>
                  <a:schemeClr val="tx1"/>
                </a:solidFill>
              </a:rPr>
              <a:t> Customer Account column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Then copy the file path of the new Review Folder to the Input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35F8-1F82-F869-3858-2AE98D27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44" y="2635638"/>
            <a:ext cx="7638927" cy="11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Run the Bot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Open Assistant and press play on the Performer!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D10B2-6EE8-ED6C-83B6-9E148F2B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800" y="1583926"/>
            <a:ext cx="6695942" cy="369014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69813BC-48F1-150A-D453-91B1AD32AB60}"/>
              </a:ext>
            </a:extLst>
          </p:cNvPr>
          <p:cNvSpPr/>
          <p:nvPr/>
        </p:nvSpPr>
        <p:spPr>
          <a:xfrm>
            <a:off x="4985800" y="2596896"/>
            <a:ext cx="2322576" cy="62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600E59-F676-484F-B7F9-5B0BC6E47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453864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52600"/>
            <a:ext cx="10591801" cy="4926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Bot currently reviews returns for Other Deductions, Balancing states, and Gross sales matching on Local/State returns</a:t>
            </a:r>
          </a:p>
          <a:p>
            <a:r>
              <a:rPr lang="en-US" dirty="0"/>
              <a:t>The Bot checks the TFR for the imported data matching to what is on the return</a:t>
            </a:r>
          </a:p>
          <a:p>
            <a:pPr lvl="1"/>
            <a:r>
              <a:rPr lang="en-US" dirty="0"/>
              <a:t>There is a threshold for states that typically have slight differences</a:t>
            </a:r>
          </a:p>
          <a:p>
            <a:r>
              <a:rPr lang="en-US" dirty="0"/>
              <a:t>You should still run a Filing Calendar report and check the returns for any Relevant Filing Calendar notes</a:t>
            </a:r>
          </a:p>
          <a:p>
            <a:r>
              <a:rPr lang="en-US" dirty="0"/>
              <a:t>The bot will take control of your mouse and keyboard while running</a:t>
            </a:r>
          </a:p>
          <a:p>
            <a:r>
              <a:rPr lang="en-US" dirty="0"/>
              <a:t>The bot outputs the returns failed in a folder with the current date</a:t>
            </a:r>
          </a:p>
          <a:p>
            <a:r>
              <a:rPr lang="en-US" dirty="0"/>
              <a:t>The bot will email you a copy of the Returns Failed spreadsheet once it is 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0985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select the TFR without manual input</a:t>
            </a:r>
          </a:p>
          <a:p>
            <a:r>
              <a:rPr lang="en-US" dirty="0"/>
              <a:t>Build the entire review sheet with the RDR, TFR, and DMT Files</a:t>
            </a:r>
          </a:p>
          <a:p>
            <a:r>
              <a:rPr lang="en-US" dirty="0"/>
              <a:t>Input multiple clients into the input sheet and have it run through a list of clients at once</a:t>
            </a:r>
          </a:p>
          <a:p>
            <a:r>
              <a:rPr lang="en-US" dirty="0"/>
              <a:t>Run a Filing Calendar Report to flag relevant FC notes</a:t>
            </a:r>
          </a:p>
          <a:p>
            <a:r>
              <a:rPr lang="en-US" dirty="0"/>
              <a:t>Prepayments – review PP tracker,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</p:spTree>
    <p:extLst>
      <p:ext uri="{BB962C8B-B14F-4D97-AF65-F5344CB8AC3E}">
        <p14:creationId xmlns:p14="http://schemas.microsoft.com/office/powerpoint/2010/main" val="275050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88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B7C295-5E59-0444-80F8-CD46D2ACA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CD4C6A-ED0B-C641-B3CB-B560289C2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1822" y="2798753"/>
            <a:ext cx="4923969" cy="1023738"/>
          </a:xfrm>
        </p:spPr>
        <p:txBody>
          <a:bodyPr/>
          <a:lstStyle/>
          <a:p>
            <a:r>
              <a:rPr lang="en-US" dirty="0"/>
              <a:t>Bot Pre-Requisites</a:t>
            </a:r>
          </a:p>
          <a:p>
            <a:r>
              <a:rPr lang="en-US" dirty="0"/>
              <a:t>(One Time Set Up)</a:t>
            </a:r>
          </a:p>
        </p:txBody>
      </p:sp>
    </p:spTree>
    <p:extLst>
      <p:ext uri="{BB962C8B-B14F-4D97-AF65-F5344CB8AC3E}">
        <p14:creationId xmlns:p14="http://schemas.microsoft.com/office/powerpoint/2010/main" val="505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794053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Confirm that you have UiPath Studio and UiPath Assistant on your computer. You should see them when you search for UiPath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If not, log an IT ticket asking to install the UiPath applications</a:t>
            </a: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584C3-F7DA-97C6-6C7F-F0A5E023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10" y="1001018"/>
            <a:ext cx="6130154" cy="504789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7A79FC3-6419-D4AF-5E9C-80C19B0A1D6D}"/>
              </a:ext>
            </a:extLst>
          </p:cNvPr>
          <p:cNvSpPr/>
          <p:nvPr/>
        </p:nvSpPr>
        <p:spPr>
          <a:xfrm>
            <a:off x="5014332" y="1364147"/>
            <a:ext cx="2163336" cy="1096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When you open Assistant, you should see a green circle in the top right, as well as the Bot: </a:t>
            </a:r>
            <a:r>
              <a:rPr lang="en-US" sz="2200" dirty="0" err="1">
                <a:solidFill>
                  <a:srgbClr val="FF0000"/>
                </a:solidFill>
              </a:rPr>
              <a:t>PRC_Performer</a:t>
            </a:r>
            <a:r>
              <a:rPr lang="en-US" sz="2200" dirty="0">
                <a:solidFill>
                  <a:srgbClr val="FF0000"/>
                </a:solidFill>
              </a:rPr>
              <a:t>. </a:t>
            </a:r>
            <a:r>
              <a:rPr lang="en-US" sz="2200" dirty="0">
                <a:solidFill>
                  <a:schemeClr val="tx1"/>
                </a:solidFill>
              </a:rPr>
              <a:t>Click on it to install it. </a:t>
            </a: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1CEE3-BA5B-DF02-6910-6D365E62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35" y="1339819"/>
            <a:ext cx="7446437" cy="41783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965AF08-4E44-F98A-60E3-C77E1CD4ACE7}"/>
              </a:ext>
            </a:extLst>
          </p:cNvPr>
          <p:cNvSpPr/>
          <p:nvPr/>
        </p:nvSpPr>
        <p:spPr>
          <a:xfrm>
            <a:off x="4575420" y="2443901"/>
            <a:ext cx="2163336" cy="1096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27646D-E8EF-79DB-6BF7-21EF66CBFDA6}"/>
              </a:ext>
            </a:extLst>
          </p:cNvPr>
          <p:cNvSpPr/>
          <p:nvPr/>
        </p:nvSpPr>
        <p:spPr>
          <a:xfrm>
            <a:off x="10528164" y="1357547"/>
            <a:ext cx="636660" cy="440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When you open Studio, you should see (at least) version 2022 4.6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Go to Tools and you should see the Citrix extension installed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If the extension is not installed, you can install it but will need Admin credentials and an IT ticket</a:t>
            </a: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96853-454A-9935-B8E7-3519F21B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32" y="593379"/>
            <a:ext cx="5808300" cy="599944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4B5202-A8B7-A0A5-3597-CAF686880AC9}"/>
              </a:ext>
            </a:extLst>
          </p:cNvPr>
          <p:cNvSpPr/>
          <p:nvPr/>
        </p:nvSpPr>
        <p:spPr>
          <a:xfrm>
            <a:off x="5546748" y="6084327"/>
            <a:ext cx="101156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E84DA-97CF-8A19-9DDA-AB53DC9E1A9C}"/>
              </a:ext>
            </a:extLst>
          </p:cNvPr>
          <p:cNvSpPr/>
          <p:nvPr/>
        </p:nvSpPr>
        <p:spPr>
          <a:xfrm>
            <a:off x="8004588" y="4431189"/>
            <a:ext cx="101156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38226-79A8-4428-BFB8-629339C6A2F8}"/>
              </a:ext>
            </a:extLst>
          </p:cNvPr>
          <p:cNvSpPr/>
          <p:nvPr/>
        </p:nvSpPr>
        <p:spPr>
          <a:xfrm>
            <a:off x="7922292" y="3015022"/>
            <a:ext cx="101156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FF69A6-1B93-602A-84F8-10D0C4CA7D1D}"/>
              </a:ext>
            </a:extLst>
          </p:cNvPr>
          <p:cNvSpPr/>
          <p:nvPr/>
        </p:nvSpPr>
        <p:spPr>
          <a:xfrm>
            <a:off x="7898178" y="784618"/>
            <a:ext cx="101156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/>
            <a:r>
              <a:rPr lang="en-US" sz="2200" dirty="0">
                <a:solidFill>
                  <a:schemeClr val="tx1"/>
                </a:solidFill>
              </a:rPr>
              <a:t>If you need to install the newer version of Studio, you can find the installer at this file location: </a:t>
            </a:r>
          </a:p>
          <a:p>
            <a:pPr marL="457200" lvl="1"/>
            <a:r>
              <a:rPr lang="en-US" sz="1800" dirty="0">
                <a:solidFill>
                  <a:schemeClr val="tx1"/>
                </a:solidFill>
              </a:rPr>
              <a:t>\\somproddfs1.prod.sovos.org\depts\TaxReturnOutSourcing\Training and Instructions\UiPath</a:t>
            </a:r>
          </a:p>
          <a:p>
            <a:pPr marL="0"/>
            <a:r>
              <a:rPr lang="en-US" sz="2200" dirty="0">
                <a:solidFill>
                  <a:schemeClr val="tx1"/>
                </a:solidFill>
              </a:rPr>
              <a:t>Make sure you select the most recent version of Studio, copy it to your desktop, and then install it</a:t>
            </a:r>
          </a:p>
          <a:p>
            <a:pPr marL="457200" lvl="1"/>
            <a:r>
              <a:rPr lang="en-US" sz="1800" dirty="0">
                <a:solidFill>
                  <a:schemeClr val="tx1"/>
                </a:solidFill>
              </a:rPr>
              <a:t>You will need Admin credentials</a:t>
            </a:r>
          </a:p>
          <a:p>
            <a:pPr marL="0"/>
            <a:endParaRPr lang="en-US" sz="22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6B0F2-3631-7DF8-593B-DD29D259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9" y="1160825"/>
            <a:ext cx="728764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9410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Confirm that the UiPathPluginCitrix.dll is present in your Local App Data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If not, copy the file from: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C:\Program Files (x86)\Citrix\ICA Client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To:</a:t>
            </a:r>
          </a:p>
          <a:p>
            <a:pPr marL="28575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C:\Users\james.dinardo\AppData\Local\Citrix\ICA Client</a:t>
            </a:r>
          </a:p>
          <a:p>
            <a:pPr marL="28575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- May need to turn on hidden items in file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5E5D-8BAF-19C4-11CB-32C03FFA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44" y="244960"/>
            <a:ext cx="6592220" cy="305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940A8-6E08-6609-A98B-689BF976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12" y="3678930"/>
            <a:ext cx="6687483" cy="28102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2B036A1-DFCD-AEA6-F319-268569F48EB1}"/>
              </a:ext>
            </a:extLst>
          </p:cNvPr>
          <p:cNvSpPr/>
          <p:nvPr/>
        </p:nvSpPr>
        <p:spPr>
          <a:xfrm>
            <a:off x="5489820" y="1773936"/>
            <a:ext cx="1651644" cy="57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1E2DA-AEA5-46DD-EC3B-6EE1E0D4032A}"/>
              </a:ext>
            </a:extLst>
          </p:cNvPr>
          <p:cNvSpPr/>
          <p:nvPr/>
        </p:nvSpPr>
        <p:spPr>
          <a:xfrm>
            <a:off x="5679367" y="5081776"/>
            <a:ext cx="1272549" cy="475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23EDC-B213-B84B-8E1A-2C99D70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Time Set Up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2744F-23AD-2541-BABF-4746C5B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45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/>
            <a:r>
              <a:rPr lang="en-US" sz="2200" dirty="0">
                <a:solidFill>
                  <a:schemeClr val="tx1"/>
                </a:solidFill>
              </a:rPr>
              <a:t>Create your own, Local folder on your desktop for the three input files: </a:t>
            </a:r>
            <a:r>
              <a:rPr lang="en-US" sz="2200" dirty="0" err="1">
                <a:solidFill>
                  <a:schemeClr val="tx1"/>
                </a:solidFill>
              </a:rPr>
              <a:t>InputFile</a:t>
            </a:r>
            <a:r>
              <a:rPr lang="en-US" sz="2200" dirty="0">
                <a:solidFill>
                  <a:schemeClr val="tx1"/>
                </a:solidFill>
              </a:rPr>
              <a:t>, CO Balancing Tool, and SC Tool</a:t>
            </a:r>
          </a:p>
          <a:p>
            <a:pPr marL="514350"/>
            <a:r>
              <a:rPr lang="en-US" sz="2200" dirty="0">
                <a:solidFill>
                  <a:schemeClr val="tx1"/>
                </a:solidFill>
              </a:rPr>
              <a:t>These files should be provided, but if you need them, then please reach out to the UiPath Development Team</a:t>
            </a:r>
          </a:p>
          <a:p>
            <a:pPr marL="514350"/>
            <a:endParaRPr lang="en-US" sz="2200" dirty="0">
              <a:solidFill>
                <a:schemeClr val="tx1"/>
              </a:solidFill>
            </a:endParaRPr>
          </a:p>
          <a:p>
            <a:pPr marL="0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12842-8FE1-F902-2926-C0A53ADF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00" y="2423972"/>
            <a:ext cx="680179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5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1230</Words>
  <Application>Microsoft Office PowerPoint</Application>
  <PresentationFormat>Widescreen</PresentationFormat>
  <Paragraphs>131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Montserrat ExtraBold</vt:lpstr>
      <vt:lpstr>Montserrat Medium</vt:lpstr>
      <vt:lpstr>Office Theme</vt:lpstr>
      <vt:lpstr>Internal Review Helper Bot</vt:lpstr>
      <vt:lpstr>Agenda</vt:lpstr>
      <vt:lpstr>PowerPoint Presentation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One Time Set Up </vt:lpstr>
      <vt:lpstr>PowerPoint Presentation</vt:lpstr>
      <vt:lpstr>Prepare the Bot </vt:lpstr>
      <vt:lpstr>Prepare the Bot </vt:lpstr>
      <vt:lpstr>Prepare the Bot </vt:lpstr>
      <vt:lpstr>Prepare the Bot </vt:lpstr>
      <vt:lpstr>Run the Bot!</vt:lpstr>
      <vt:lpstr>PowerPoint Presentation</vt:lpstr>
      <vt:lpstr>Notes</vt:lpstr>
      <vt:lpstr>Future Updates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Dinardo, James</dc:creator>
  <cp:lastModifiedBy>Dinardo, James</cp:lastModifiedBy>
  <cp:revision>26</cp:revision>
  <dcterms:created xsi:type="dcterms:W3CDTF">2022-11-29T14:12:10Z</dcterms:created>
  <dcterms:modified xsi:type="dcterms:W3CDTF">2023-03-07T16:19:47Z</dcterms:modified>
</cp:coreProperties>
</file>