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3fe527db6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3fe527db6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3fe527db6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3fe527db6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.png"/><Relationship Id="rId5" Type="http://schemas.openxmlformats.org/officeDocument/2006/relationships/image" Target="../media/image10.png"/><Relationship Id="rId6" Type="http://schemas.openxmlformats.org/officeDocument/2006/relationships/image" Target="../media/image6.png"/><Relationship Id="rId7" Type="http://schemas.openxmlformats.org/officeDocument/2006/relationships/image" Target="../media/image3.png"/><Relationship Id="rId8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8.png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7ED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750" y="1244100"/>
            <a:ext cx="3428076" cy="308302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209600" y="386700"/>
            <a:ext cx="6724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500">
                <a:solidFill>
                  <a:srgbClr val="1C292E"/>
                </a:solidFill>
                <a:latin typeface="Verdana"/>
                <a:ea typeface="Verdana"/>
                <a:cs typeface="Verdana"/>
                <a:sym typeface="Verdana"/>
              </a:rPr>
              <a:t>Adventure Works Cycles financial performance</a:t>
            </a:r>
            <a:endParaRPr b="1" sz="3500">
              <a:solidFill>
                <a:srgbClr val="1C292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5727600" y="2086975"/>
            <a:ext cx="1764600" cy="545400"/>
          </a:xfrm>
          <a:prstGeom prst="roundRect">
            <a:avLst>
              <a:gd fmla="val 16667" name="adj"/>
            </a:avLst>
          </a:prstGeom>
          <a:solidFill>
            <a:srgbClr val="1C292E"/>
          </a:solidFill>
          <a:ln cap="flat" cmpd="sng" w="28575">
            <a:solidFill>
              <a:srgbClr val="DADE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ADD8E6"/>
                </a:solidFill>
                <a:highlight>
                  <a:srgbClr val="1C292E"/>
                </a:highlight>
                <a:latin typeface="Verdana"/>
                <a:ea typeface="Verdana"/>
                <a:cs typeface="Verdana"/>
                <a:sym typeface="Verdana"/>
              </a:rPr>
              <a:t>WORLD</a:t>
            </a:r>
            <a:endParaRPr b="1">
              <a:solidFill>
                <a:srgbClr val="ADD8E6"/>
              </a:solidFill>
              <a:highlight>
                <a:srgbClr val="1C292E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5727600" y="2944225"/>
            <a:ext cx="1764600" cy="545400"/>
          </a:xfrm>
          <a:prstGeom prst="roundRect">
            <a:avLst>
              <a:gd fmla="val 16667" name="adj"/>
            </a:avLst>
          </a:prstGeom>
          <a:solidFill>
            <a:srgbClr val="1C292E"/>
          </a:solidFill>
          <a:ln cap="flat" cmpd="sng" w="28575">
            <a:solidFill>
              <a:srgbClr val="DADE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ADD8E6"/>
                </a:solidFill>
                <a:highlight>
                  <a:srgbClr val="1C292E"/>
                </a:highlight>
                <a:latin typeface="Verdana"/>
                <a:ea typeface="Verdana"/>
                <a:cs typeface="Verdana"/>
                <a:sym typeface="Verdana"/>
              </a:rPr>
              <a:t>USA</a:t>
            </a:r>
            <a:endParaRPr b="1">
              <a:solidFill>
                <a:srgbClr val="ADD8E6"/>
              </a:solidFill>
              <a:highlight>
                <a:srgbClr val="1C292E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99200" y="2242075"/>
            <a:ext cx="30480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/>
          <p:nvPr/>
        </p:nvSpPr>
        <p:spPr>
          <a:xfrm>
            <a:off x="5173975" y="2207275"/>
            <a:ext cx="419100" cy="3048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FF8C4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5173975" y="3064525"/>
            <a:ext cx="419100" cy="3048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FF8C4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9200" y="3064525"/>
            <a:ext cx="350924" cy="35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7ED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275" y="-3675"/>
            <a:ext cx="988175" cy="888712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/>
          <p:nvPr/>
        </p:nvSpPr>
        <p:spPr>
          <a:xfrm>
            <a:off x="4326050" y="143875"/>
            <a:ext cx="1764600" cy="545400"/>
          </a:xfrm>
          <a:prstGeom prst="roundRect">
            <a:avLst>
              <a:gd fmla="val 16667" name="adj"/>
            </a:avLst>
          </a:prstGeom>
          <a:solidFill>
            <a:srgbClr val="FF8C42"/>
          </a:solidFill>
          <a:ln cap="flat" cmpd="sng" w="28575">
            <a:solidFill>
              <a:srgbClr val="DADE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C292E"/>
                </a:solidFill>
                <a:highlight>
                  <a:srgbClr val="FF8C42"/>
                </a:highlight>
                <a:latin typeface="Verdana"/>
                <a:ea typeface="Verdana"/>
                <a:cs typeface="Verdana"/>
                <a:sym typeface="Verdana"/>
              </a:rPr>
              <a:t>WORLD</a:t>
            </a:r>
            <a:endParaRPr b="1">
              <a:solidFill>
                <a:srgbClr val="1C292E"/>
              </a:solidFill>
              <a:highlight>
                <a:srgbClr val="FF8C42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6477325" y="143875"/>
            <a:ext cx="1701300" cy="545400"/>
          </a:xfrm>
          <a:prstGeom prst="roundRect">
            <a:avLst>
              <a:gd fmla="val 16667" name="adj"/>
            </a:avLst>
          </a:prstGeom>
          <a:solidFill>
            <a:srgbClr val="1C292E"/>
          </a:solidFill>
          <a:ln cap="flat" cmpd="sng" w="28575">
            <a:solidFill>
              <a:srgbClr val="DADE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ADD8E6"/>
                </a:solidFill>
                <a:highlight>
                  <a:srgbClr val="1C292E"/>
                </a:highlight>
                <a:latin typeface="Verdana"/>
                <a:ea typeface="Verdana"/>
                <a:cs typeface="Verdana"/>
                <a:sym typeface="Verdana"/>
              </a:rPr>
              <a:t>USA</a:t>
            </a:r>
            <a:endParaRPr b="1">
              <a:solidFill>
                <a:srgbClr val="ADD8E6"/>
              </a:solidFill>
              <a:highlight>
                <a:srgbClr val="1C292E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2174775" y="143875"/>
            <a:ext cx="1764600" cy="545400"/>
          </a:xfrm>
          <a:prstGeom prst="roundRect">
            <a:avLst>
              <a:gd fmla="val 16667" name="adj"/>
            </a:avLst>
          </a:prstGeom>
          <a:solidFill>
            <a:srgbClr val="1C292E"/>
          </a:solidFill>
          <a:ln cap="flat" cmpd="sng" w="28575">
            <a:solidFill>
              <a:srgbClr val="DADE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ADD8E6"/>
                </a:solidFill>
                <a:highlight>
                  <a:srgbClr val="1C292E"/>
                </a:highlight>
                <a:latin typeface="Verdana"/>
                <a:ea typeface="Verdana"/>
                <a:cs typeface="Verdana"/>
                <a:sym typeface="Verdana"/>
              </a:rPr>
              <a:t>HOME</a:t>
            </a:r>
            <a:endParaRPr b="1">
              <a:solidFill>
                <a:srgbClr val="ADD8E6"/>
              </a:solidFill>
              <a:highlight>
                <a:srgbClr val="1C292E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70" name="Google Shape;70;p14"/>
          <p:cNvCxnSpPr/>
          <p:nvPr/>
        </p:nvCxnSpPr>
        <p:spPr>
          <a:xfrm>
            <a:off x="1544950" y="832475"/>
            <a:ext cx="7800" cy="23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4"/>
          <p:cNvCxnSpPr/>
          <p:nvPr/>
        </p:nvCxnSpPr>
        <p:spPr>
          <a:xfrm flipH="1" rot="10800000">
            <a:off x="16650" y="798575"/>
            <a:ext cx="9110700" cy="4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4"/>
          <p:cNvSpPr/>
          <p:nvPr/>
        </p:nvSpPr>
        <p:spPr>
          <a:xfrm>
            <a:off x="74175" y="950775"/>
            <a:ext cx="1326000" cy="331500"/>
          </a:xfrm>
          <a:prstGeom prst="roundRect">
            <a:avLst>
              <a:gd fmla="val 16667" name="adj"/>
            </a:avLst>
          </a:prstGeom>
          <a:solidFill>
            <a:srgbClr val="1C292E"/>
          </a:solidFill>
          <a:ln cap="flat" cmpd="sng" w="9525">
            <a:solidFill>
              <a:srgbClr val="DADE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ADD8E6"/>
                </a:solidFill>
                <a:highlight>
                  <a:srgbClr val="1C292E"/>
                </a:highlight>
                <a:latin typeface="Verdana"/>
                <a:ea typeface="Verdana"/>
                <a:cs typeface="Verdana"/>
                <a:sym typeface="Verdana"/>
              </a:rPr>
              <a:t>Year filter</a:t>
            </a:r>
            <a:endParaRPr sz="1200">
              <a:solidFill>
                <a:srgbClr val="ADD8E6"/>
              </a:solidFill>
              <a:highlight>
                <a:srgbClr val="1C292E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98500" y="1374538"/>
            <a:ext cx="1240200" cy="331500"/>
          </a:xfrm>
          <a:prstGeom prst="roundRect">
            <a:avLst>
              <a:gd fmla="val 16667" name="adj"/>
            </a:avLst>
          </a:prstGeom>
          <a:solidFill>
            <a:srgbClr val="1C292E"/>
          </a:solidFill>
          <a:ln cap="flat" cmpd="sng" w="9525">
            <a:solidFill>
              <a:srgbClr val="DADE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DD8E6"/>
                </a:solidFill>
                <a:highlight>
                  <a:srgbClr val="1C292E"/>
                </a:highlight>
              </a:rPr>
              <a:t>2024</a:t>
            </a:r>
            <a:endParaRPr>
              <a:solidFill>
                <a:srgbClr val="ADD8E6"/>
              </a:solidFill>
              <a:highlight>
                <a:srgbClr val="1C292E"/>
              </a:highlight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1103500" y="1444463"/>
            <a:ext cx="235200" cy="213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ADD8E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74175" y="2127100"/>
            <a:ext cx="1326000" cy="417000"/>
          </a:xfrm>
          <a:prstGeom prst="roundRect">
            <a:avLst>
              <a:gd fmla="val 16667" name="adj"/>
            </a:avLst>
          </a:prstGeom>
          <a:solidFill>
            <a:srgbClr val="1C292E"/>
          </a:solidFill>
          <a:ln cap="flat" cmpd="sng" w="9525">
            <a:solidFill>
              <a:srgbClr val="DADE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ADD8E6"/>
                </a:solidFill>
                <a:highlight>
                  <a:srgbClr val="1C292E"/>
                </a:highlight>
                <a:latin typeface="Verdana"/>
                <a:ea typeface="Verdana"/>
                <a:cs typeface="Verdana"/>
                <a:sym typeface="Verdana"/>
              </a:rPr>
              <a:t>Subcategory filter</a:t>
            </a:r>
            <a:endParaRPr sz="1200">
              <a:solidFill>
                <a:srgbClr val="ADD8E6"/>
              </a:solidFill>
              <a:highlight>
                <a:srgbClr val="1C292E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77050" y="2570775"/>
            <a:ext cx="1283100" cy="331500"/>
          </a:xfrm>
          <a:prstGeom prst="roundRect">
            <a:avLst>
              <a:gd fmla="val 16667" name="adj"/>
            </a:avLst>
          </a:prstGeom>
          <a:solidFill>
            <a:srgbClr val="1C292E"/>
          </a:solidFill>
          <a:ln cap="flat" cmpd="sng" w="9525">
            <a:solidFill>
              <a:srgbClr val="DADE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DD8E6"/>
                </a:solidFill>
                <a:highlight>
                  <a:srgbClr val="1C292E"/>
                </a:highlight>
              </a:rPr>
              <a:t>Subcat</a:t>
            </a:r>
            <a:endParaRPr>
              <a:solidFill>
                <a:srgbClr val="ADD8E6"/>
              </a:solidFill>
              <a:highlight>
                <a:srgbClr val="1C292E"/>
              </a:highlight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1103500" y="2629575"/>
            <a:ext cx="235200" cy="213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ADD8E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1686875" y="1282275"/>
            <a:ext cx="1326000" cy="417000"/>
          </a:xfrm>
          <a:prstGeom prst="roundRect">
            <a:avLst>
              <a:gd fmla="val 16667" name="adj"/>
            </a:avLst>
          </a:prstGeom>
          <a:solidFill>
            <a:srgbClr val="1C292E"/>
          </a:solidFill>
          <a:ln cap="flat" cmpd="sng" w="28575">
            <a:solidFill>
              <a:srgbClr val="DADE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ADD8E6"/>
                </a:solidFill>
                <a:highlight>
                  <a:srgbClr val="1C292E"/>
                </a:highlight>
                <a:latin typeface="Verdana"/>
                <a:ea typeface="Verdana"/>
                <a:cs typeface="Verdana"/>
                <a:sym typeface="Verdana"/>
              </a:rPr>
              <a:t>$1.000.000</a:t>
            </a:r>
            <a:endParaRPr sz="1200">
              <a:solidFill>
                <a:srgbClr val="ADD8E6"/>
              </a:solidFill>
              <a:highlight>
                <a:srgbClr val="1C292E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8888" y="3995702"/>
            <a:ext cx="988175" cy="76400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/>
          <p:nvPr/>
        </p:nvSpPr>
        <p:spPr>
          <a:xfrm>
            <a:off x="1674050" y="885025"/>
            <a:ext cx="1326000" cy="331500"/>
          </a:xfrm>
          <a:prstGeom prst="roundRect">
            <a:avLst>
              <a:gd fmla="val 16667" name="adj"/>
            </a:avLst>
          </a:prstGeom>
          <a:solidFill>
            <a:srgbClr val="228B22"/>
          </a:solidFill>
          <a:ln cap="flat" cmpd="sng" w="9525">
            <a:solidFill>
              <a:srgbClr val="DADE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DADEE2"/>
                </a:solidFill>
                <a:latin typeface="Verdana"/>
                <a:ea typeface="Verdana"/>
                <a:cs typeface="Verdana"/>
                <a:sym typeface="Verdana"/>
              </a:rPr>
              <a:t>TOTAL BILLING</a:t>
            </a:r>
            <a:endParaRPr>
              <a:solidFill>
                <a:srgbClr val="DADEE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3073000" y="885013"/>
            <a:ext cx="1283100" cy="331500"/>
          </a:xfrm>
          <a:prstGeom prst="roundRect">
            <a:avLst>
              <a:gd fmla="val 16667" name="adj"/>
            </a:avLst>
          </a:prstGeom>
          <a:solidFill>
            <a:srgbClr val="228B22"/>
          </a:solidFill>
          <a:ln cap="flat" cmpd="sng" w="9525">
            <a:solidFill>
              <a:srgbClr val="DADE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DADEE2"/>
                </a:solidFill>
                <a:latin typeface="Verdana"/>
                <a:ea typeface="Verdana"/>
                <a:cs typeface="Verdana"/>
                <a:sym typeface="Verdana"/>
              </a:rPr>
              <a:t>UNIT SOLD</a:t>
            </a:r>
            <a:endParaRPr>
              <a:solidFill>
                <a:srgbClr val="DADEE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4429038" y="868025"/>
            <a:ext cx="1283100" cy="331500"/>
          </a:xfrm>
          <a:prstGeom prst="roundRect">
            <a:avLst>
              <a:gd fmla="val 16667" name="adj"/>
            </a:avLst>
          </a:prstGeom>
          <a:solidFill>
            <a:srgbClr val="228B22"/>
          </a:solidFill>
          <a:ln cap="flat" cmpd="sng" w="9525">
            <a:solidFill>
              <a:srgbClr val="DADE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DADEE2"/>
                </a:solidFill>
                <a:latin typeface="Verdana"/>
                <a:ea typeface="Verdana"/>
                <a:cs typeface="Verdana"/>
                <a:sym typeface="Verdana"/>
              </a:rPr>
              <a:t>COGS</a:t>
            </a:r>
            <a:endParaRPr>
              <a:solidFill>
                <a:srgbClr val="DADEE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3082600" y="1282275"/>
            <a:ext cx="1283100" cy="417000"/>
          </a:xfrm>
          <a:prstGeom prst="roundRect">
            <a:avLst>
              <a:gd fmla="val 16667" name="adj"/>
            </a:avLst>
          </a:prstGeom>
          <a:solidFill>
            <a:srgbClr val="1C292E"/>
          </a:solidFill>
          <a:ln cap="flat" cmpd="sng" w="28575">
            <a:solidFill>
              <a:srgbClr val="DADE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ADD8E6"/>
                </a:solidFill>
                <a:highlight>
                  <a:srgbClr val="1C292E"/>
                </a:highlight>
                <a:latin typeface="Verdana"/>
                <a:ea typeface="Verdana"/>
                <a:cs typeface="Verdana"/>
                <a:sym typeface="Verdana"/>
              </a:rPr>
              <a:t>$1.000.000</a:t>
            </a:r>
            <a:endParaRPr sz="1200">
              <a:solidFill>
                <a:srgbClr val="ADD8E6"/>
              </a:solidFill>
              <a:highlight>
                <a:srgbClr val="1C292E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4" name="Google Shape;84;p14"/>
          <p:cNvSpPr/>
          <p:nvPr/>
        </p:nvSpPr>
        <p:spPr>
          <a:xfrm>
            <a:off x="4435450" y="1282300"/>
            <a:ext cx="1283100" cy="417000"/>
          </a:xfrm>
          <a:prstGeom prst="roundRect">
            <a:avLst>
              <a:gd fmla="val 16667" name="adj"/>
            </a:avLst>
          </a:prstGeom>
          <a:solidFill>
            <a:srgbClr val="1C292E"/>
          </a:solidFill>
          <a:ln cap="flat" cmpd="sng" w="28575">
            <a:solidFill>
              <a:srgbClr val="DADE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ADD8E6"/>
                </a:solidFill>
                <a:highlight>
                  <a:srgbClr val="1C292E"/>
                </a:highlight>
                <a:latin typeface="Verdana"/>
                <a:ea typeface="Verdana"/>
                <a:cs typeface="Verdana"/>
                <a:sym typeface="Verdana"/>
              </a:rPr>
              <a:t>$1.000.000</a:t>
            </a:r>
            <a:endParaRPr sz="1200">
              <a:solidFill>
                <a:srgbClr val="ADD8E6"/>
              </a:solidFill>
              <a:highlight>
                <a:srgbClr val="1C292E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85" name="Google Shape;85;p14"/>
          <p:cNvCxnSpPr/>
          <p:nvPr/>
        </p:nvCxnSpPr>
        <p:spPr>
          <a:xfrm flipH="1" rot="10800000">
            <a:off x="66300" y="3190800"/>
            <a:ext cx="14970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6" name="Google Shape;8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1400" y="3995702"/>
            <a:ext cx="988175" cy="76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7513" y="3995702"/>
            <a:ext cx="988175" cy="76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588" y="3995702"/>
            <a:ext cx="988175" cy="76400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4"/>
          <p:cNvSpPr txBox="1"/>
          <p:nvPr/>
        </p:nvSpPr>
        <p:spPr>
          <a:xfrm>
            <a:off x="674838" y="3848300"/>
            <a:ext cx="8877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1C292E"/>
                </a:solidFill>
                <a:latin typeface="Verdana"/>
                <a:ea typeface="Verdana"/>
                <a:cs typeface="Verdana"/>
                <a:sym typeface="Verdana"/>
              </a:rPr>
              <a:t>COGS %</a:t>
            </a:r>
            <a:endParaRPr b="1" sz="1000">
              <a:solidFill>
                <a:srgbClr val="1C292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0" name="Google Shape;90;p14"/>
          <p:cNvSpPr txBox="1"/>
          <p:nvPr/>
        </p:nvSpPr>
        <p:spPr>
          <a:xfrm>
            <a:off x="2180288" y="3696275"/>
            <a:ext cx="10854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1C292E"/>
                </a:solidFill>
                <a:latin typeface="Verdana"/>
                <a:ea typeface="Verdana"/>
                <a:cs typeface="Verdana"/>
                <a:sym typeface="Verdana"/>
              </a:rPr>
              <a:t>Net revenue Margin</a:t>
            </a:r>
            <a:endParaRPr b="1" sz="1000">
              <a:solidFill>
                <a:srgbClr val="1C292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1" name="Google Shape;91;p14"/>
          <p:cNvSpPr txBox="1"/>
          <p:nvPr/>
        </p:nvSpPr>
        <p:spPr>
          <a:xfrm>
            <a:off x="3644800" y="3696275"/>
            <a:ext cx="13638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1C292E"/>
                </a:solidFill>
                <a:latin typeface="Verdana"/>
                <a:ea typeface="Verdana"/>
                <a:cs typeface="Verdana"/>
                <a:sym typeface="Verdana"/>
              </a:rPr>
              <a:t>Operating cost ratio vs LY</a:t>
            </a:r>
            <a:endParaRPr b="1" sz="1000">
              <a:solidFill>
                <a:srgbClr val="1C292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5293949" y="3696275"/>
            <a:ext cx="12831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1C292E"/>
                </a:solidFill>
                <a:latin typeface="Verdana"/>
                <a:ea typeface="Verdana"/>
                <a:cs typeface="Verdana"/>
                <a:sym typeface="Verdana"/>
              </a:rPr>
              <a:t>Gross Revenue Margin</a:t>
            </a:r>
            <a:endParaRPr b="1" sz="1000">
              <a:solidFill>
                <a:srgbClr val="1C292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6801950" y="3567900"/>
            <a:ext cx="2199300" cy="213900"/>
          </a:xfrm>
          <a:prstGeom prst="roundRect">
            <a:avLst>
              <a:gd fmla="val 16667" name="adj"/>
            </a:avLst>
          </a:prstGeom>
          <a:solidFill>
            <a:srgbClr val="228B22"/>
          </a:solidFill>
          <a:ln cap="flat" cmpd="sng" w="9525">
            <a:solidFill>
              <a:srgbClr val="DADE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DADEE2"/>
                </a:solidFill>
                <a:latin typeface="Verdana"/>
                <a:ea typeface="Verdana"/>
                <a:cs typeface="Verdana"/>
                <a:sym typeface="Verdana"/>
              </a:rPr>
              <a:t>Customers Worldwide</a:t>
            </a:r>
            <a:endParaRPr>
              <a:solidFill>
                <a:srgbClr val="DADEE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51925" y="3818652"/>
            <a:ext cx="2299351" cy="131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97525" y="1798213"/>
            <a:ext cx="4198724" cy="169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72775" y="1798213"/>
            <a:ext cx="3295925" cy="169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09600" y="832473"/>
            <a:ext cx="2991649" cy="88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646450" y="264175"/>
            <a:ext cx="3048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7ED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275" y="-3675"/>
            <a:ext cx="988175" cy="88871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/>
          <p:nvPr/>
        </p:nvSpPr>
        <p:spPr>
          <a:xfrm>
            <a:off x="4326050" y="143875"/>
            <a:ext cx="1764600" cy="545400"/>
          </a:xfrm>
          <a:prstGeom prst="roundRect">
            <a:avLst>
              <a:gd fmla="val 16667" name="adj"/>
            </a:avLst>
          </a:prstGeom>
          <a:solidFill>
            <a:srgbClr val="1C292E"/>
          </a:solidFill>
          <a:ln cap="flat" cmpd="sng" w="28575">
            <a:solidFill>
              <a:srgbClr val="DADE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ADD8E6"/>
                </a:solidFill>
                <a:highlight>
                  <a:srgbClr val="1C292E"/>
                </a:highlight>
                <a:latin typeface="Verdana"/>
                <a:ea typeface="Verdana"/>
                <a:cs typeface="Verdana"/>
                <a:sym typeface="Verdana"/>
              </a:rPr>
              <a:t>WORLD</a:t>
            </a:r>
            <a:endParaRPr b="1">
              <a:solidFill>
                <a:srgbClr val="ADD8E6"/>
              </a:solidFill>
              <a:highlight>
                <a:srgbClr val="1C292E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6477325" y="143875"/>
            <a:ext cx="1701300" cy="545400"/>
          </a:xfrm>
          <a:prstGeom prst="roundRect">
            <a:avLst>
              <a:gd fmla="val 16667" name="adj"/>
            </a:avLst>
          </a:prstGeom>
          <a:solidFill>
            <a:srgbClr val="FF8C42"/>
          </a:solidFill>
          <a:ln cap="flat" cmpd="sng" w="28575">
            <a:solidFill>
              <a:srgbClr val="DADE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C292E"/>
                </a:solidFill>
                <a:highlight>
                  <a:srgbClr val="FF8C42"/>
                </a:highlight>
                <a:latin typeface="Verdana"/>
                <a:ea typeface="Verdana"/>
                <a:cs typeface="Verdana"/>
                <a:sym typeface="Verdana"/>
              </a:rPr>
              <a:t>USA</a:t>
            </a:r>
            <a:endParaRPr b="1">
              <a:solidFill>
                <a:srgbClr val="1C292E"/>
              </a:solidFill>
              <a:highlight>
                <a:srgbClr val="FF8C42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2174775" y="143875"/>
            <a:ext cx="1764600" cy="545400"/>
          </a:xfrm>
          <a:prstGeom prst="roundRect">
            <a:avLst>
              <a:gd fmla="val 16667" name="adj"/>
            </a:avLst>
          </a:prstGeom>
          <a:solidFill>
            <a:srgbClr val="1C292E"/>
          </a:solidFill>
          <a:ln cap="flat" cmpd="sng" w="28575">
            <a:solidFill>
              <a:srgbClr val="DADE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ADD8E6"/>
                </a:solidFill>
                <a:highlight>
                  <a:srgbClr val="1C292E"/>
                </a:highlight>
                <a:latin typeface="Verdana"/>
                <a:ea typeface="Verdana"/>
                <a:cs typeface="Verdana"/>
                <a:sym typeface="Verdana"/>
              </a:rPr>
              <a:t>HOME</a:t>
            </a:r>
            <a:endParaRPr b="1">
              <a:solidFill>
                <a:srgbClr val="ADD8E6"/>
              </a:solidFill>
              <a:highlight>
                <a:srgbClr val="1C292E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07" name="Google Shape;107;p15"/>
          <p:cNvCxnSpPr/>
          <p:nvPr/>
        </p:nvCxnSpPr>
        <p:spPr>
          <a:xfrm>
            <a:off x="1544950" y="832475"/>
            <a:ext cx="9600" cy="341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5"/>
          <p:cNvCxnSpPr/>
          <p:nvPr/>
        </p:nvCxnSpPr>
        <p:spPr>
          <a:xfrm flipH="1" rot="10800000">
            <a:off x="16650" y="798575"/>
            <a:ext cx="9110700" cy="4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5"/>
          <p:cNvSpPr/>
          <p:nvPr/>
        </p:nvSpPr>
        <p:spPr>
          <a:xfrm>
            <a:off x="74175" y="950775"/>
            <a:ext cx="1326000" cy="331500"/>
          </a:xfrm>
          <a:prstGeom prst="roundRect">
            <a:avLst>
              <a:gd fmla="val 16667" name="adj"/>
            </a:avLst>
          </a:prstGeom>
          <a:solidFill>
            <a:srgbClr val="1C292E"/>
          </a:solidFill>
          <a:ln cap="flat" cmpd="sng" w="9525">
            <a:solidFill>
              <a:srgbClr val="DADE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ADD8E6"/>
                </a:solidFill>
                <a:highlight>
                  <a:srgbClr val="1C292E"/>
                </a:highlight>
                <a:latin typeface="Verdana"/>
                <a:ea typeface="Verdana"/>
                <a:cs typeface="Verdana"/>
                <a:sym typeface="Verdana"/>
              </a:rPr>
              <a:t>Year filter</a:t>
            </a:r>
            <a:endParaRPr sz="1200">
              <a:solidFill>
                <a:srgbClr val="ADD8E6"/>
              </a:solidFill>
              <a:highlight>
                <a:srgbClr val="1C292E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98500" y="1304125"/>
            <a:ext cx="1240200" cy="331500"/>
          </a:xfrm>
          <a:prstGeom prst="roundRect">
            <a:avLst>
              <a:gd fmla="val 16667" name="adj"/>
            </a:avLst>
          </a:prstGeom>
          <a:solidFill>
            <a:srgbClr val="1C292E"/>
          </a:solidFill>
          <a:ln cap="flat" cmpd="sng" w="9525">
            <a:solidFill>
              <a:srgbClr val="DADE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DD8E6"/>
                </a:solidFill>
                <a:highlight>
                  <a:srgbClr val="1C292E"/>
                </a:highlight>
              </a:rPr>
              <a:t>2024</a:t>
            </a:r>
            <a:endParaRPr>
              <a:solidFill>
                <a:srgbClr val="ADD8E6"/>
              </a:solidFill>
              <a:highlight>
                <a:srgbClr val="1C292E"/>
              </a:highlight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1103500" y="1384700"/>
            <a:ext cx="235200" cy="213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ADD8E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55600" y="2513750"/>
            <a:ext cx="1326000" cy="417000"/>
          </a:xfrm>
          <a:prstGeom prst="roundRect">
            <a:avLst>
              <a:gd fmla="val 16667" name="adj"/>
            </a:avLst>
          </a:prstGeom>
          <a:solidFill>
            <a:srgbClr val="1C292E"/>
          </a:solidFill>
          <a:ln cap="flat" cmpd="sng" w="9525">
            <a:solidFill>
              <a:srgbClr val="DADE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ADD8E6"/>
                </a:solidFill>
                <a:highlight>
                  <a:srgbClr val="1C292E"/>
                </a:highlight>
                <a:latin typeface="Verdana"/>
                <a:ea typeface="Verdana"/>
                <a:cs typeface="Verdana"/>
                <a:sym typeface="Verdana"/>
              </a:rPr>
              <a:t>Subcategory filter</a:t>
            </a:r>
            <a:endParaRPr sz="1200">
              <a:solidFill>
                <a:srgbClr val="ADD8E6"/>
              </a:solidFill>
              <a:highlight>
                <a:srgbClr val="1C292E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95625" y="2934675"/>
            <a:ext cx="1283100" cy="331500"/>
          </a:xfrm>
          <a:prstGeom prst="roundRect">
            <a:avLst>
              <a:gd fmla="val 16667" name="adj"/>
            </a:avLst>
          </a:prstGeom>
          <a:solidFill>
            <a:srgbClr val="1C292E"/>
          </a:solidFill>
          <a:ln cap="flat" cmpd="sng" w="9525">
            <a:solidFill>
              <a:srgbClr val="DADE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DD8E6"/>
                </a:solidFill>
                <a:highlight>
                  <a:srgbClr val="1C292E"/>
                </a:highlight>
              </a:rPr>
              <a:t>Subcat</a:t>
            </a:r>
            <a:endParaRPr>
              <a:solidFill>
                <a:srgbClr val="ADD8E6"/>
              </a:solidFill>
              <a:highlight>
                <a:srgbClr val="1C292E"/>
              </a:highlight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1103500" y="2993488"/>
            <a:ext cx="235200" cy="213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ADD8E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/>
          <p:nvPr/>
        </p:nvSpPr>
        <p:spPr>
          <a:xfrm>
            <a:off x="4969700" y="1317763"/>
            <a:ext cx="1326000" cy="417000"/>
          </a:xfrm>
          <a:prstGeom prst="roundRect">
            <a:avLst>
              <a:gd fmla="val 16667" name="adj"/>
            </a:avLst>
          </a:prstGeom>
          <a:solidFill>
            <a:srgbClr val="1C292E"/>
          </a:solidFill>
          <a:ln cap="flat" cmpd="sng" w="28575">
            <a:solidFill>
              <a:srgbClr val="DADE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ADD8E6"/>
                </a:solidFill>
                <a:highlight>
                  <a:srgbClr val="1C292E"/>
                </a:highlight>
                <a:latin typeface="Verdana"/>
                <a:ea typeface="Verdana"/>
                <a:cs typeface="Verdana"/>
                <a:sym typeface="Verdana"/>
              </a:rPr>
              <a:t>$1.000.000</a:t>
            </a:r>
            <a:endParaRPr sz="1200">
              <a:solidFill>
                <a:srgbClr val="ADD8E6"/>
              </a:solidFill>
              <a:highlight>
                <a:srgbClr val="1C292E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6" name="Google Shape;11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463" y="4452627"/>
            <a:ext cx="988175" cy="764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5"/>
          <p:cNvSpPr/>
          <p:nvPr/>
        </p:nvSpPr>
        <p:spPr>
          <a:xfrm>
            <a:off x="4969700" y="885025"/>
            <a:ext cx="1326000" cy="331500"/>
          </a:xfrm>
          <a:prstGeom prst="roundRect">
            <a:avLst>
              <a:gd fmla="val 16667" name="adj"/>
            </a:avLst>
          </a:prstGeom>
          <a:solidFill>
            <a:srgbClr val="228B22"/>
          </a:solidFill>
          <a:ln cap="flat" cmpd="sng" w="9525">
            <a:solidFill>
              <a:srgbClr val="DADE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DADEE2"/>
                </a:solidFill>
                <a:latin typeface="Verdana"/>
                <a:ea typeface="Verdana"/>
                <a:cs typeface="Verdana"/>
                <a:sym typeface="Verdana"/>
              </a:rPr>
              <a:t>TOTAL BILLING</a:t>
            </a:r>
            <a:endParaRPr>
              <a:solidFill>
                <a:srgbClr val="DADEE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6397225" y="885013"/>
            <a:ext cx="1283100" cy="331500"/>
          </a:xfrm>
          <a:prstGeom prst="roundRect">
            <a:avLst>
              <a:gd fmla="val 16667" name="adj"/>
            </a:avLst>
          </a:prstGeom>
          <a:solidFill>
            <a:srgbClr val="228B22"/>
          </a:solidFill>
          <a:ln cap="flat" cmpd="sng" w="9525">
            <a:solidFill>
              <a:srgbClr val="DADE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DADEE2"/>
                </a:solidFill>
                <a:latin typeface="Verdana"/>
                <a:ea typeface="Verdana"/>
                <a:cs typeface="Verdana"/>
                <a:sym typeface="Verdana"/>
              </a:rPr>
              <a:t>UNIT SOLD</a:t>
            </a:r>
            <a:endParaRPr>
              <a:solidFill>
                <a:srgbClr val="DADEE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7781838" y="885025"/>
            <a:ext cx="1283100" cy="331500"/>
          </a:xfrm>
          <a:prstGeom prst="roundRect">
            <a:avLst>
              <a:gd fmla="val 16667" name="adj"/>
            </a:avLst>
          </a:prstGeom>
          <a:solidFill>
            <a:srgbClr val="228B22"/>
          </a:solidFill>
          <a:ln cap="flat" cmpd="sng" w="9525">
            <a:solidFill>
              <a:srgbClr val="DADE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DADEE2"/>
                </a:solidFill>
                <a:latin typeface="Verdana"/>
                <a:ea typeface="Verdana"/>
                <a:cs typeface="Verdana"/>
                <a:sym typeface="Verdana"/>
              </a:rPr>
              <a:t>COGS</a:t>
            </a:r>
            <a:endParaRPr>
              <a:solidFill>
                <a:srgbClr val="DADEE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6397225" y="1317763"/>
            <a:ext cx="1283100" cy="417000"/>
          </a:xfrm>
          <a:prstGeom prst="roundRect">
            <a:avLst>
              <a:gd fmla="val 16667" name="adj"/>
            </a:avLst>
          </a:prstGeom>
          <a:solidFill>
            <a:srgbClr val="1C292E"/>
          </a:solidFill>
          <a:ln cap="flat" cmpd="sng" w="28575">
            <a:solidFill>
              <a:srgbClr val="DADE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ADD8E6"/>
                </a:solidFill>
                <a:highlight>
                  <a:srgbClr val="1C292E"/>
                </a:highlight>
                <a:latin typeface="Verdana"/>
                <a:ea typeface="Verdana"/>
                <a:cs typeface="Verdana"/>
                <a:sym typeface="Verdana"/>
              </a:rPr>
              <a:t>$1.000.000</a:t>
            </a:r>
            <a:endParaRPr sz="1200">
              <a:solidFill>
                <a:srgbClr val="ADD8E6"/>
              </a:solidFill>
              <a:highlight>
                <a:srgbClr val="1C292E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7781850" y="1317763"/>
            <a:ext cx="1283100" cy="417000"/>
          </a:xfrm>
          <a:prstGeom prst="roundRect">
            <a:avLst>
              <a:gd fmla="val 16667" name="adj"/>
            </a:avLst>
          </a:prstGeom>
          <a:solidFill>
            <a:srgbClr val="1C292E"/>
          </a:solidFill>
          <a:ln cap="flat" cmpd="sng" w="28575">
            <a:solidFill>
              <a:srgbClr val="DADE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ADD8E6"/>
                </a:solidFill>
                <a:highlight>
                  <a:srgbClr val="1C292E"/>
                </a:highlight>
                <a:latin typeface="Verdana"/>
                <a:ea typeface="Verdana"/>
                <a:cs typeface="Verdana"/>
                <a:sym typeface="Verdana"/>
              </a:rPr>
              <a:t>$1.000.000</a:t>
            </a:r>
            <a:endParaRPr sz="1200">
              <a:solidFill>
                <a:srgbClr val="ADD8E6"/>
              </a:solidFill>
              <a:highlight>
                <a:srgbClr val="1C292E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22" name="Google Shape;122;p15"/>
          <p:cNvCxnSpPr/>
          <p:nvPr/>
        </p:nvCxnSpPr>
        <p:spPr>
          <a:xfrm flipH="1" rot="10800000">
            <a:off x="74175" y="4233475"/>
            <a:ext cx="14970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3" name="Google Shape;12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3100" y="4466177"/>
            <a:ext cx="988175" cy="76400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5"/>
          <p:cNvSpPr txBox="1"/>
          <p:nvPr/>
        </p:nvSpPr>
        <p:spPr>
          <a:xfrm>
            <a:off x="53750" y="4162213"/>
            <a:ext cx="13638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1C292E"/>
                </a:solidFill>
                <a:latin typeface="Verdana"/>
                <a:ea typeface="Verdana"/>
                <a:cs typeface="Verdana"/>
                <a:sym typeface="Verdana"/>
              </a:rPr>
              <a:t>Gross revenue margin</a:t>
            </a:r>
            <a:endParaRPr b="1" sz="1000">
              <a:solidFill>
                <a:srgbClr val="1C292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5" name="Google Shape;125;p15"/>
          <p:cNvSpPr txBox="1"/>
          <p:nvPr/>
        </p:nvSpPr>
        <p:spPr>
          <a:xfrm>
            <a:off x="1253100" y="4248275"/>
            <a:ext cx="13638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1C292E"/>
                </a:solidFill>
                <a:latin typeface="Verdana"/>
                <a:ea typeface="Verdana"/>
                <a:cs typeface="Verdana"/>
                <a:sym typeface="Verdana"/>
              </a:rPr>
              <a:t>COGS %</a:t>
            </a:r>
            <a:endParaRPr b="1" sz="1000">
              <a:solidFill>
                <a:srgbClr val="1C292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6" name="Google Shape;12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89124" y="840175"/>
            <a:ext cx="2675226" cy="91053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5"/>
          <p:cNvSpPr/>
          <p:nvPr/>
        </p:nvSpPr>
        <p:spPr>
          <a:xfrm>
            <a:off x="72650" y="1749088"/>
            <a:ext cx="1326000" cy="331500"/>
          </a:xfrm>
          <a:prstGeom prst="roundRect">
            <a:avLst>
              <a:gd fmla="val 16667" name="adj"/>
            </a:avLst>
          </a:prstGeom>
          <a:solidFill>
            <a:srgbClr val="1C292E"/>
          </a:solidFill>
          <a:ln cap="flat" cmpd="sng" w="9525">
            <a:solidFill>
              <a:srgbClr val="DADE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ADD8E6"/>
                </a:solidFill>
                <a:highlight>
                  <a:srgbClr val="1C292E"/>
                </a:highlight>
                <a:latin typeface="Verdana"/>
                <a:ea typeface="Verdana"/>
                <a:cs typeface="Verdana"/>
                <a:sym typeface="Verdana"/>
              </a:rPr>
              <a:t>Category filter</a:t>
            </a:r>
            <a:endParaRPr sz="1200">
              <a:solidFill>
                <a:srgbClr val="ADD8E6"/>
              </a:solidFill>
              <a:highlight>
                <a:srgbClr val="1C292E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55588" y="3356200"/>
            <a:ext cx="1326000" cy="331500"/>
          </a:xfrm>
          <a:prstGeom prst="roundRect">
            <a:avLst>
              <a:gd fmla="val 16667" name="adj"/>
            </a:avLst>
          </a:prstGeom>
          <a:solidFill>
            <a:srgbClr val="1C292E"/>
          </a:solidFill>
          <a:ln cap="flat" cmpd="sng" w="9525">
            <a:solidFill>
              <a:srgbClr val="DADE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ADD8E6"/>
                </a:solidFill>
                <a:highlight>
                  <a:srgbClr val="1C292E"/>
                </a:highlight>
                <a:latin typeface="Verdana"/>
                <a:ea typeface="Verdana"/>
                <a:cs typeface="Verdana"/>
                <a:sym typeface="Verdana"/>
              </a:rPr>
              <a:t>State</a:t>
            </a:r>
            <a:r>
              <a:rPr lang="es" sz="1200">
                <a:solidFill>
                  <a:srgbClr val="ADD8E6"/>
                </a:solidFill>
                <a:highlight>
                  <a:srgbClr val="1C292E"/>
                </a:highlight>
                <a:latin typeface="Verdana"/>
                <a:ea typeface="Verdana"/>
                <a:cs typeface="Verdana"/>
                <a:sym typeface="Verdana"/>
              </a:rPr>
              <a:t> filter</a:t>
            </a:r>
            <a:endParaRPr sz="1200">
              <a:solidFill>
                <a:srgbClr val="ADD8E6"/>
              </a:solidFill>
              <a:highlight>
                <a:srgbClr val="1C292E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98488" y="3693638"/>
            <a:ext cx="1240200" cy="331500"/>
          </a:xfrm>
          <a:prstGeom prst="roundRect">
            <a:avLst>
              <a:gd fmla="val 16667" name="adj"/>
            </a:avLst>
          </a:prstGeom>
          <a:solidFill>
            <a:srgbClr val="1C292E"/>
          </a:solidFill>
          <a:ln cap="flat" cmpd="sng" w="9525">
            <a:solidFill>
              <a:srgbClr val="DADE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DD8E6"/>
                </a:solidFill>
                <a:highlight>
                  <a:srgbClr val="1C292E"/>
                </a:highlight>
              </a:rPr>
              <a:t>Indiana</a:t>
            </a:r>
            <a:endParaRPr>
              <a:solidFill>
                <a:srgbClr val="ADD8E6"/>
              </a:solidFill>
              <a:highlight>
                <a:srgbClr val="1C292E"/>
              </a:highlight>
            </a:endParaRPr>
          </a:p>
        </p:txBody>
      </p:sp>
      <p:sp>
        <p:nvSpPr>
          <p:cNvPr id="130" name="Google Shape;130;p15"/>
          <p:cNvSpPr/>
          <p:nvPr/>
        </p:nvSpPr>
        <p:spPr>
          <a:xfrm>
            <a:off x="98500" y="2098275"/>
            <a:ext cx="1240200" cy="331500"/>
          </a:xfrm>
          <a:prstGeom prst="roundRect">
            <a:avLst>
              <a:gd fmla="val 16667" name="adj"/>
            </a:avLst>
          </a:prstGeom>
          <a:solidFill>
            <a:srgbClr val="1C292E"/>
          </a:solidFill>
          <a:ln cap="flat" cmpd="sng" w="9525">
            <a:solidFill>
              <a:srgbClr val="DADE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DD8E6"/>
                </a:solidFill>
                <a:highlight>
                  <a:srgbClr val="1C292E"/>
                </a:highlight>
              </a:rPr>
              <a:t>Category</a:t>
            </a:r>
            <a:endParaRPr>
              <a:solidFill>
                <a:srgbClr val="ADD8E6"/>
              </a:solidFill>
              <a:highlight>
                <a:srgbClr val="1C292E"/>
              </a:highlight>
            </a:endParaRPr>
          </a:p>
        </p:txBody>
      </p:sp>
      <p:sp>
        <p:nvSpPr>
          <p:cNvPr id="131" name="Google Shape;131;p15"/>
          <p:cNvSpPr/>
          <p:nvPr/>
        </p:nvSpPr>
        <p:spPr>
          <a:xfrm>
            <a:off x="1103500" y="3755338"/>
            <a:ext cx="235200" cy="213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ADD8E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1103500" y="2194075"/>
            <a:ext cx="235200" cy="213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ADD8E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17900" y="1932625"/>
            <a:ext cx="4637176" cy="133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84825" y="3269300"/>
            <a:ext cx="4127376" cy="1817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15"/>
          <p:cNvCxnSpPr/>
          <p:nvPr/>
        </p:nvCxnSpPr>
        <p:spPr>
          <a:xfrm flipH="1" rot="10800000">
            <a:off x="1554550" y="1832063"/>
            <a:ext cx="7563000" cy="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6" name="Google Shape;136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12200" y="1891425"/>
            <a:ext cx="2852749" cy="313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661550" y="264175"/>
            <a:ext cx="331501" cy="33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