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817" r:id="rId2"/>
  </p:sldMasterIdLst>
  <p:sldIdLst>
    <p:sldId id="256" r:id="rId3"/>
    <p:sldId id="257" r:id="rId4"/>
    <p:sldId id="258" r:id="rId5"/>
    <p:sldId id="260" r:id="rId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1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BDC4764-F656-4735-9820-9886F8DF1D6A}" type="datetime1">
              <a:rPr lang="en-US" smtClean="0"/>
              <a:t>4/11/2024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Sample Footer Text</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68AC1EC-23E2-4F0E-A5A4-674EC8DB954E}" type="slidenum">
              <a:rPr lang="en-US" smtClean="0"/>
              <a:pPr/>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799395"/>
      </p:ext>
    </p:extLst>
  </p:cSld>
  <p:clrMapOvr>
    <a:overrideClrMapping bg1="dk1" tx1="lt1" bg2="dk2" tx2="lt2" accent1="accent1" accent2="accent2" accent3="accent3" accent4="accent4" accent5="accent5" accent6="accent6" hlink="hlink" folHlink="folHlink"/>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60812C0-D4F0-C345-96B4-1E8B918506AC}"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‹Nº›</a:t>
            </a:fld>
            <a:endParaRPr lang="en-US"/>
          </a:p>
        </p:txBody>
      </p:sp>
    </p:spTree>
    <p:extLst>
      <p:ext uri="{BB962C8B-B14F-4D97-AF65-F5344CB8AC3E}">
        <p14:creationId xmlns:p14="http://schemas.microsoft.com/office/powerpoint/2010/main" val="2503358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0BDC4764-F656-4735-9820-9886F8DF1D6A}" type="datetime1">
              <a:rPr lang="en-US" smtClean="0"/>
              <a:t>4/11/2024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68AC1EC-23E2-4F0E-A5A4-674EC8DB954E}" type="slidenum">
              <a:rPr lang="en-US" smtClean="0"/>
              <a:pPr/>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377426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560812C0-D4F0-C345-96B4-1E8B918506AC}"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9709E4-652E-524A-8D35-CF602AA44AAA}" type="slidenum">
              <a:rPr lang="en-US" smtClean="0"/>
              <a:t>‹Nº›</a:t>
            </a:fld>
            <a:endParaRPr lang="en-US"/>
          </a:p>
        </p:txBody>
      </p:sp>
    </p:spTree>
    <p:extLst>
      <p:ext uri="{BB962C8B-B14F-4D97-AF65-F5344CB8AC3E}">
        <p14:creationId xmlns:p14="http://schemas.microsoft.com/office/powerpoint/2010/main" val="3417251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MX"/>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60812C0-D4F0-C345-96B4-1E8B918506AC}"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9709E4-652E-524A-8D35-CF602AA44AAA}" type="slidenum">
              <a:rPr lang="en-US" smtClean="0"/>
              <a:t>‹Nº›</a:t>
            </a:fld>
            <a:endParaRPr lang="en-US"/>
          </a:p>
        </p:txBody>
      </p:sp>
    </p:spTree>
    <p:extLst>
      <p:ext uri="{BB962C8B-B14F-4D97-AF65-F5344CB8AC3E}">
        <p14:creationId xmlns:p14="http://schemas.microsoft.com/office/powerpoint/2010/main" val="1797893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0BDC4764-F656-4735-9820-9886F8DF1D6A}" type="datetime1">
              <a:rPr lang="en-US" smtClean="0"/>
              <a:t>4/11/2024</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C68AC1EC-23E2-4F0E-A5A4-674EC8DB954E}" type="slidenum">
              <a:rPr lang="en-US" smtClean="0"/>
              <a:pPr/>
              <a:t>‹Nº›</a:t>
            </a:fld>
            <a:endParaRPr lang="en-US"/>
          </a:p>
        </p:txBody>
      </p:sp>
    </p:spTree>
    <p:extLst>
      <p:ext uri="{BB962C8B-B14F-4D97-AF65-F5344CB8AC3E}">
        <p14:creationId xmlns:p14="http://schemas.microsoft.com/office/powerpoint/2010/main" val="22349034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C4764-F656-4735-9820-9886F8DF1D6A}" type="datetime1">
              <a:rPr lang="en-US" smtClean="0"/>
              <a:t>4/11/2024</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C68AC1EC-23E2-4F0E-A5A4-674EC8DB954E}" type="slidenum">
              <a:rPr lang="en-US" smtClean="0"/>
              <a:pPr/>
              <a:t>‹Nº›</a:t>
            </a:fld>
            <a:endParaRPr lang="en-US"/>
          </a:p>
        </p:txBody>
      </p:sp>
    </p:spTree>
    <p:extLst>
      <p:ext uri="{BB962C8B-B14F-4D97-AF65-F5344CB8AC3E}">
        <p14:creationId xmlns:p14="http://schemas.microsoft.com/office/powerpoint/2010/main" val="1236436847"/>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MX"/>
              <a:t>Haz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560812C0-D4F0-C345-96B4-1E8B918506AC}"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9709E4-652E-524A-8D35-CF602AA44AAA}" type="slidenum">
              <a:rPr lang="en-US" smtClean="0"/>
              <a:t>‹Nº›</a:t>
            </a:fld>
            <a:endParaRPr lang="en-US"/>
          </a:p>
        </p:txBody>
      </p:sp>
    </p:spTree>
    <p:extLst>
      <p:ext uri="{BB962C8B-B14F-4D97-AF65-F5344CB8AC3E}">
        <p14:creationId xmlns:p14="http://schemas.microsoft.com/office/powerpoint/2010/main" val="294179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BDC4764-F656-4735-9820-9886F8DF1D6A}" type="datetime1">
              <a:rPr lang="en-US" smtClean="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8AC1EC-23E2-4F0E-A5A4-674EC8DB954E}" type="slidenum">
              <a:rPr lang="en-US" smtClean="0"/>
              <a:pPr/>
              <a:t>‹Nº›</a:t>
            </a:fld>
            <a:endParaRPr lang="en-US"/>
          </a:p>
        </p:txBody>
      </p:sp>
    </p:spTree>
    <p:extLst>
      <p:ext uri="{BB962C8B-B14F-4D97-AF65-F5344CB8AC3E}">
        <p14:creationId xmlns:p14="http://schemas.microsoft.com/office/powerpoint/2010/main" val="246538376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60812C0-D4F0-C345-96B4-1E8B918506AC}"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‹Nº›</a:t>
            </a:fld>
            <a:endParaRPr lang="en-US"/>
          </a:p>
        </p:txBody>
      </p:sp>
    </p:spTree>
    <p:extLst>
      <p:ext uri="{BB962C8B-B14F-4D97-AF65-F5344CB8AC3E}">
        <p14:creationId xmlns:p14="http://schemas.microsoft.com/office/powerpoint/2010/main" val="573118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60812C0-D4F0-C345-96B4-1E8B918506AC}"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‹Nº›</a:t>
            </a:fld>
            <a:endParaRPr lang="en-US"/>
          </a:p>
        </p:txBody>
      </p:sp>
    </p:spTree>
    <p:extLst>
      <p:ext uri="{BB962C8B-B14F-4D97-AF65-F5344CB8AC3E}">
        <p14:creationId xmlns:p14="http://schemas.microsoft.com/office/powerpoint/2010/main" val="289784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4/11/2024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‹Nº›</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60812C0-D4F0-C345-96B4-1E8B918506AC}" type="datetimeFigureOut">
              <a:rPr lang="en-US" smtClean="0"/>
              <a:t>4/11/2024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A9709E4-652E-524A-8D35-CF602AA44AAA}" type="slidenum">
              <a:rPr lang="en-US" smtClean="0"/>
              <a:t>‹Nº›</a:t>
            </a:fld>
            <a:endParaRPr lang="en-US"/>
          </a:p>
        </p:txBody>
      </p:sp>
    </p:spTree>
    <p:extLst>
      <p:ext uri="{BB962C8B-B14F-4D97-AF65-F5344CB8AC3E}">
        <p14:creationId xmlns:p14="http://schemas.microsoft.com/office/powerpoint/2010/main" val="4273461474"/>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descr="Topview of mint green workspace with laptop, coffee, notebook, pen, glasses, and mouse">
            <a:extLst>
              <a:ext uri="{FF2B5EF4-FFF2-40B4-BE49-F238E27FC236}">
                <a16:creationId xmlns:a16="http://schemas.microsoft.com/office/drawing/2014/main" id="{FBA39DAE-A9B1-0BD6-1474-7767C86DAB0C}"/>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ítulo 1">
            <a:extLst>
              <a:ext uri="{FF2B5EF4-FFF2-40B4-BE49-F238E27FC236}">
                <a16:creationId xmlns:a16="http://schemas.microsoft.com/office/drawing/2014/main" id="{45862C97-E7FF-53C7-DA4A-3AD3B58CD813}"/>
              </a:ext>
            </a:extLst>
          </p:cNvPr>
          <p:cNvSpPr>
            <a:spLocks noGrp="1"/>
          </p:cNvSpPr>
          <p:nvPr>
            <p:ph type="ctrTitle"/>
          </p:nvPr>
        </p:nvSpPr>
        <p:spPr>
          <a:xfrm>
            <a:off x="838200" y="1122362"/>
            <a:ext cx="10515600" cy="2184718"/>
          </a:xfrm>
        </p:spPr>
        <p:txBody>
          <a:bodyPr>
            <a:normAutofit/>
          </a:bodyPr>
          <a:lstStyle/>
          <a:p>
            <a:r>
              <a:rPr lang="es-AR" sz="4400" dirty="0">
                <a:solidFill>
                  <a:srgbClr val="FFFFFF"/>
                </a:solidFill>
              </a:rPr>
              <a:t>¿Qué es la IA?</a:t>
            </a:r>
          </a:p>
        </p:txBody>
      </p:sp>
      <p:sp>
        <p:nvSpPr>
          <p:cNvPr id="6" name="Subtítulo 5">
            <a:extLst>
              <a:ext uri="{FF2B5EF4-FFF2-40B4-BE49-F238E27FC236}">
                <a16:creationId xmlns:a16="http://schemas.microsoft.com/office/drawing/2014/main" id="{E7F9FE3D-0BF6-3A52-0579-5B3A460BE51C}"/>
              </a:ext>
            </a:extLst>
          </p:cNvPr>
          <p:cNvSpPr>
            <a:spLocks noGrp="1"/>
          </p:cNvSpPr>
          <p:nvPr>
            <p:ph type="subTitle" idx="1"/>
          </p:nvPr>
        </p:nvSpPr>
        <p:spPr>
          <a:xfrm>
            <a:off x="1524000" y="3672841"/>
            <a:ext cx="9144000" cy="3185158"/>
          </a:xfrm>
        </p:spPr>
        <p:txBody>
          <a:bodyPr>
            <a:normAutofit fontScale="25000" lnSpcReduction="20000"/>
          </a:bodyPr>
          <a:lstStyle/>
          <a:p>
            <a:pPr>
              <a:lnSpc>
                <a:spcPct val="115000"/>
              </a:lnSpc>
              <a:spcAft>
                <a:spcPts val="800"/>
              </a:spcAft>
            </a:pPr>
            <a:r>
              <a:rPr lang="es-AR" sz="7200" kern="100" dirty="0">
                <a:solidFill>
                  <a:srgbClr val="0D0D0D"/>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rPr>
              <a:t>La inteligencia artificial (IA) se refiere a la capacidad de las máquinas para imitar el comportamiento humano inteligente. Esto incluye la capacidad de aprender, razonar, tomar decisiones, resolver problemas y comprender el lenguaje natural. La IA se ha convertido en un campo multidisciplinario que abarca la informática, la ciencia de datos, la neurociencia, la psicología cognitiva y otras áreas.</a:t>
            </a:r>
            <a:endParaRPr lang="es-AR" sz="7200" kern="100" dirty="0">
              <a:effectLst/>
              <a:highlight>
                <a:srgbClr val="F2F2F2"/>
              </a:highligh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7200" kern="100" dirty="0">
                <a:solidFill>
                  <a:srgbClr val="0D0D0D"/>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rPr>
              <a:t>la inteligencia artificial tiene una amplia variedad de aplicaciones que van desde la automatización de tareas simples hasta la resolución de problemas complejos en diversos campos, lo que la convierte en una herramienta poderosa en la mejora de la eficiencia, la toma de decisiones y la innovación en muchos aspectos de la vida y la industria.</a:t>
            </a:r>
            <a:endParaRPr lang="es-AR" sz="7200" kern="100" dirty="0">
              <a:effectLst/>
              <a:highlight>
                <a:srgbClr val="F2F2F2"/>
              </a:highligh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5600" kern="100" dirty="0">
                <a:solidFill>
                  <a:srgbClr val="0D0D0D"/>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rPr>
              <a:t> </a:t>
            </a:r>
            <a:endParaRPr lang="es-AR" sz="5600" kern="100" dirty="0">
              <a:effectLst/>
              <a:highlight>
                <a:srgbClr val="F2F2F2"/>
              </a:highlight>
              <a:latin typeface="Aptos" panose="020B0004020202020204" pitchFamily="34" charset="0"/>
              <a:ea typeface="Aptos" panose="020B000402020202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194048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610E8-329F-C0A1-673B-31AD1BE9C9CB}"/>
              </a:ext>
            </a:extLst>
          </p:cNvPr>
          <p:cNvSpPr>
            <a:spLocks noGrp="1"/>
          </p:cNvSpPr>
          <p:nvPr>
            <p:ph type="ctrTitle"/>
          </p:nvPr>
        </p:nvSpPr>
        <p:spPr>
          <a:xfrm>
            <a:off x="1876424" y="1122363"/>
            <a:ext cx="8791575" cy="1895157"/>
          </a:xfrm>
        </p:spPr>
        <p:txBody>
          <a:bodyPr>
            <a:normAutofit fontScale="90000"/>
          </a:bodyPr>
          <a:lstStyle/>
          <a:p>
            <a:r>
              <a:rPr lang="es-AR" dirty="0"/>
              <a:t>Especificar ejemplos reales de aplicación de la IA</a:t>
            </a:r>
          </a:p>
        </p:txBody>
      </p:sp>
      <p:sp>
        <p:nvSpPr>
          <p:cNvPr id="3" name="Subtítulo 2">
            <a:extLst>
              <a:ext uri="{FF2B5EF4-FFF2-40B4-BE49-F238E27FC236}">
                <a16:creationId xmlns:a16="http://schemas.microsoft.com/office/drawing/2014/main" id="{B94FC9C6-1D52-EC5E-33C5-7BF0C21D7A86}"/>
              </a:ext>
            </a:extLst>
          </p:cNvPr>
          <p:cNvSpPr>
            <a:spLocks noGrp="1"/>
          </p:cNvSpPr>
          <p:nvPr>
            <p:ph type="subTitle" idx="1"/>
          </p:nvPr>
        </p:nvSpPr>
        <p:spPr>
          <a:xfrm>
            <a:off x="1876424" y="3602038"/>
            <a:ext cx="8791575" cy="3255962"/>
          </a:xfrm>
        </p:spPr>
        <p:txBody>
          <a:bodyPr>
            <a:normAutofit/>
          </a:bodyPr>
          <a:lstStyle/>
          <a:p>
            <a:pPr marL="342900" lvl="0" indent="-342900">
              <a:buFont typeface="Symbol" panose="05050102010706020507" pitchFamily="18" charset="2"/>
              <a:buChar char=""/>
            </a:pPr>
            <a:r>
              <a:rPr lang="es-AR" sz="1800" b="1" dirty="0">
                <a:solidFill>
                  <a:schemeClr val="bg2"/>
                </a:solidFill>
                <a:effectLst/>
                <a:latin typeface="Segoe UI" panose="020B0502040204020203" pitchFamily="34" charset="0"/>
                <a:ea typeface="Times New Roman" panose="02020603050405020304" pitchFamily="18" charset="0"/>
              </a:rPr>
              <a:t>Reconocimiento facial</a:t>
            </a:r>
            <a:r>
              <a:rPr lang="es-AR" sz="1800" dirty="0">
                <a:solidFill>
                  <a:schemeClr val="bg2"/>
                </a:solidFill>
                <a:effectLst/>
                <a:latin typeface="Segoe UI" panose="020B0502040204020203" pitchFamily="34" charset="0"/>
                <a:ea typeface="Times New Roman" panose="02020603050405020304" pitchFamily="18" charset="0"/>
              </a:rPr>
              <a:t>: Se utiliza en sistemas de seguridad, aplicaciones de redes sociales para etiquetar personas en fotos, y en sistemas de control de acceso.</a:t>
            </a:r>
            <a:endParaRPr lang="es-AR" sz="1800" dirty="0">
              <a:solidFill>
                <a:schemeClr val="bg2"/>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s-AR" sz="1800" b="1" dirty="0">
                <a:solidFill>
                  <a:schemeClr val="bg2"/>
                </a:solidFill>
                <a:effectLst/>
                <a:latin typeface="Segoe UI" panose="020B0502040204020203" pitchFamily="34" charset="0"/>
                <a:ea typeface="Times New Roman" panose="02020603050405020304" pitchFamily="18" charset="0"/>
              </a:rPr>
              <a:t>Asistentes virtuales</a:t>
            </a:r>
            <a:r>
              <a:rPr lang="es-AR" sz="1800" dirty="0">
                <a:solidFill>
                  <a:schemeClr val="bg2"/>
                </a:solidFill>
                <a:effectLst/>
                <a:latin typeface="Segoe UI" panose="020B0502040204020203" pitchFamily="34" charset="0"/>
                <a:ea typeface="Times New Roman" panose="02020603050405020304" pitchFamily="18" charset="0"/>
              </a:rPr>
              <a:t>: Como Siri de Apple, Google Assistant, Amazon Alexa, y otros, que utilizan IA para entender y responder preguntas, así como para realizar acciones como enviar mensajes, programar recordatorios, etc.</a:t>
            </a:r>
          </a:p>
          <a:p>
            <a:pPr marL="342900" lvl="0" indent="-342900">
              <a:buFont typeface="Symbol" panose="05050102010706020507" pitchFamily="18" charset="2"/>
              <a:buChar char=""/>
            </a:pPr>
            <a:r>
              <a:rPr lang="es-AR" sz="1800" b="1" dirty="0">
                <a:solidFill>
                  <a:schemeClr val="bg2"/>
                </a:solidFill>
                <a:effectLst/>
                <a:latin typeface="Segoe UI" panose="020B0502040204020203" pitchFamily="34" charset="0"/>
                <a:ea typeface="Times New Roman" panose="02020603050405020304" pitchFamily="18" charset="0"/>
              </a:rPr>
              <a:t>Sistemas de recomendación</a:t>
            </a:r>
            <a:r>
              <a:rPr lang="es-AR" sz="1800" dirty="0">
                <a:solidFill>
                  <a:schemeClr val="bg2"/>
                </a:solidFill>
                <a:effectLst/>
                <a:latin typeface="Segoe UI" panose="020B0502040204020203" pitchFamily="34" charset="0"/>
                <a:ea typeface="Aptos" panose="020B0004020202020204" pitchFamily="34" charset="0"/>
              </a:rPr>
              <a:t>: Plataformas como Netflix, Amazon y Spotify utilizan IA para recomendar películas, productos y música según el historial de navegación y preferencias del usuario.</a:t>
            </a:r>
            <a:endParaRPr lang="es-AR" sz="1800" dirty="0">
              <a:solidFill>
                <a:schemeClr val="bg2"/>
              </a:solidFill>
              <a:effectLst/>
              <a:latin typeface="Times New Roman" panose="02020603050405020304" pitchFamily="18" charset="0"/>
              <a:ea typeface="Times New Roman" panose="02020603050405020304" pitchFamily="18" charset="0"/>
            </a:endParaRPr>
          </a:p>
        </p:txBody>
      </p:sp>
      <p:sp>
        <p:nvSpPr>
          <p:cNvPr id="6" name="Marcador de número de diapositiva 5">
            <a:extLst>
              <a:ext uri="{FF2B5EF4-FFF2-40B4-BE49-F238E27FC236}">
                <a16:creationId xmlns:a16="http://schemas.microsoft.com/office/drawing/2014/main" id="{072FE187-CD08-F410-51AF-5EC992C8E707}"/>
              </a:ext>
            </a:extLst>
          </p:cNvPr>
          <p:cNvSpPr>
            <a:spLocks noGrp="1"/>
          </p:cNvSpPr>
          <p:nvPr>
            <p:ph type="sldNum" sz="quarter" idx="12"/>
          </p:nvPr>
        </p:nvSpPr>
        <p:spPr/>
        <p:txBody>
          <a:bodyPr>
            <a:normAutofit lnSpcReduction="10000"/>
          </a:bodyPr>
          <a:lstStyle/>
          <a:p>
            <a:fld id="{C68AC1EC-23E2-4F0E-A5A4-674EC8DB954E}" type="slidenum">
              <a:rPr lang="en-US" smtClean="0"/>
              <a:t>2</a:t>
            </a:fld>
            <a:endParaRPr lang="en-US"/>
          </a:p>
        </p:txBody>
      </p:sp>
    </p:spTree>
    <p:extLst>
      <p:ext uri="{BB962C8B-B14F-4D97-AF65-F5344CB8AC3E}">
        <p14:creationId xmlns:p14="http://schemas.microsoft.com/office/powerpoint/2010/main" val="23581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020A04-FE9B-8DB1-8D03-54A5328596AF}"/>
              </a:ext>
            </a:extLst>
          </p:cNvPr>
          <p:cNvSpPr>
            <a:spLocks noGrp="1"/>
          </p:cNvSpPr>
          <p:nvPr>
            <p:ph type="ctrTitle"/>
          </p:nvPr>
        </p:nvSpPr>
        <p:spPr>
          <a:xfrm>
            <a:off x="1261872" y="758952"/>
            <a:ext cx="9418320" cy="2670048"/>
          </a:xfrm>
        </p:spPr>
        <p:txBody>
          <a:bodyPr>
            <a:normAutofit fontScale="90000"/>
          </a:bodyPr>
          <a:lstStyle/>
          <a:p>
            <a:r>
              <a:rPr lang="es-AR" dirty="0"/>
              <a:t>La </a:t>
            </a:r>
            <a:r>
              <a:rPr lang="es-AR" dirty="0" err="1"/>
              <a:t>ia</a:t>
            </a:r>
            <a:r>
              <a:rPr lang="es-AR" dirty="0"/>
              <a:t> es de acceso libre y gratuito para el acceso al publico?</a:t>
            </a:r>
          </a:p>
        </p:txBody>
      </p:sp>
      <p:sp>
        <p:nvSpPr>
          <p:cNvPr id="3" name="Subtítulo 2">
            <a:extLst>
              <a:ext uri="{FF2B5EF4-FFF2-40B4-BE49-F238E27FC236}">
                <a16:creationId xmlns:a16="http://schemas.microsoft.com/office/drawing/2014/main" id="{4BC46FA6-176C-3CBC-3738-6E12A0E6D941}"/>
              </a:ext>
            </a:extLst>
          </p:cNvPr>
          <p:cNvSpPr>
            <a:spLocks noGrp="1"/>
          </p:cNvSpPr>
          <p:nvPr>
            <p:ph type="subTitle" idx="1"/>
          </p:nvPr>
        </p:nvSpPr>
        <p:spPr>
          <a:xfrm>
            <a:off x="1249680" y="3825240"/>
            <a:ext cx="10149840" cy="2670048"/>
          </a:xfrm>
        </p:spPr>
        <p:txBody>
          <a:bodyPr>
            <a:normAutofit/>
          </a:bodyPr>
          <a:lstStyle/>
          <a:p>
            <a:r>
              <a:rPr lang="es-AR" sz="2000" dirty="0">
                <a:solidFill>
                  <a:srgbClr val="0D0D0D"/>
                </a:solidFill>
                <a:effectLst/>
                <a:highlight>
                  <a:srgbClr val="FFFFFF"/>
                </a:highlight>
                <a:latin typeface="Segoe UI" panose="020B0502040204020203" pitchFamily="34" charset="0"/>
                <a:ea typeface="Aptos" panose="020B0004020202020204" pitchFamily="34" charset="0"/>
              </a:rPr>
              <a:t>La inteligencia artificial (IA) en sí misma no es un recurso físico o digital que pueda ser "gratis" o de "libre acceso" en el sentido convencional del término. Si bien muchas herramientas y servicios de IA están disponibles de forma gratuita para ciertos niveles de uso, pueden existir restricciones en términos de funcionalidad, capacidad de procesamiento, almacenamiento de datos y otros factores. Además, algunas aplicaciones de IA pueden requerir conocimientos técnicos avanzados para su uso efectivo.</a:t>
            </a:r>
            <a:endParaRPr lang="es-AR" sz="2000" dirty="0"/>
          </a:p>
        </p:txBody>
      </p:sp>
      <p:sp>
        <p:nvSpPr>
          <p:cNvPr id="6" name="Marcador de número de diapositiva 5">
            <a:extLst>
              <a:ext uri="{FF2B5EF4-FFF2-40B4-BE49-F238E27FC236}">
                <a16:creationId xmlns:a16="http://schemas.microsoft.com/office/drawing/2014/main" id="{BB40A3D0-F7F3-576A-1133-EA8ED9F767EC}"/>
              </a:ext>
            </a:extLst>
          </p:cNvPr>
          <p:cNvSpPr>
            <a:spLocks noGrp="1"/>
          </p:cNvSpPr>
          <p:nvPr>
            <p:ph type="sldNum" sz="quarter" idx="12"/>
          </p:nvPr>
        </p:nvSpPr>
        <p:spPr/>
        <p:txBody>
          <a:bodyPr>
            <a:normAutofit lnSpcReduction="10000"/>
          </a:bodyPr>
          <a:lstStyle/>
          <a:p>
            <a:fld id="{C68AC1EC-23E2-4F0E-A5A4-674EC8DB954E}" type="slidenum">
              <a:rPr lang="en-US" smtClean="0"/>
              <a:pPr/>
              <a:t>3</a:t>
            </a:fld>
            <a:endParaRPr lang="en-US" dirty="0"/>
          </a:p>
        </p:txBody>
      </p:sp>
    </p:spTree>
    <p:extLst>
      <p:ext uri="{BB962C8B-B14F-4D97-AF65-F5344CB8AC3E}">
        <p14:creationId xmlns:p14="http://schemas.microsoft.com/office/powerpoint/2010/main" val="237067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F9EBE-8F02-4DB9-9736-86A3A822A95C}"/>
              </a:ext>
            </a:extLst>
          </p:cNvPr>
          <p:cNvSpPr>
            <a:spLocks noGrp="1"/>
          </p:cNvSpPr>
          <p:nvPr>
            <p:ph type="ctrTitle"/>
          </p:nvPr>
        </p:nvSpPr>
        <p:spPr>
          <a:xfrm>
            <a:off x="1261872" y="228600"/>
            <a:ext cx="9418320" cy="1234440"/>
          </a:xfrm>
        </p:spPr>
        <p:txBody>
          <a:bodyPr>
            <a:normAutofit/>
          </a:bodyPr>
          <a:lstStyle/>
          <a:p>
            <a:r>
              <a:rPr lang="es-AR" sz="4400" dirty="0"/>
              <a:t>Presentar y exponer un caso de aplicación real de IA</a:t>
            </a:r>
          </a:p>
        </p:txBody>
      </p:sp>
      <p:sp>
        <p:nvSpPr>
          <p:cNvPr id="3" name="Subtítulo 2">
            <a:extLst>
              <a:ext uri="{FF2B5EF4-FFF2-40B4-BE49-F238E27FC236}">
                <a16:creationId xmlns:a16="http://schemas.microsoft.com/office/drawing/2014/main" id="{FDB719F4-3800-EFD7-F9C4-0F931BD58582}"/>
              </a:ext>
            </a:extLst>
          </p:cNvPr>
          <p:cNvSpPr>
            <a:spLocks noGrp="1"/>
          </p:cNvSpPr>
          <p:nvPr>
            <p:ph type="subTitle" idx="1"/>
          </p:nvPr>
        </p:nvSpPr>
        <p:spPr>
          <a:xfrm>
            <a:off x="1261872" y="1463040"/>
            <a:ext cx="9863328" cy="5394960"/>
          </a:xfrm>
        </p:spPr>
        <p:txBody>
          <a:bodyPr>
            <a:normAutofit fontScale="62500" lnSpcReduction="20000"/>
          </a:bodyPr>
          <a:lstStyle/>
          <a:p>
            <a:pPr>
              <a:lnSpc>
                <a:spcPct val="115000"/>
              </a:lnSpc>
              <a:spcAft>
                <a:spcPts val="800"/>
              </a:spcAft>
            </a:pPr>
            <a:r>
              <a:rPr lang="es-AR" sz="2700" kern="100" dirty="0">
                <a:solidFill>
                  <a:srgbClr val="92D050"/>
                </a:solidFill>
                <a:effectLst/>
                <a:latin typeface="Segoe UI" panose="020B0502040204020203" pitchFamily="34" charset="0"/>
                <a:ea typeface="Aptos" panose="020B0004020202020204" pitchFamily="34" charset="0"/>
                <a:cs typeface="Times New Roman" panose="02020603050405020304" pitchFamily="18" charset="0"/>
              </a:rPr>
              <a:t>Sistemas de recomendación:</a:t>
            </a:r>
            <a:endParaRPr lang="es-AR" sz="2700" kern="100" dirty="0">
              <a:solidFill>
                <a:srgbClr val="92D050"/>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1500"/>
              </a:spcAft>
            </a:pPr>
            <a:r>
              <a:rPr lang="es-AR" sz="2700" dirty="0">
                <a:solidFill>
                  <a:srgbClr val="92D050"/>
                </a:solidFill>
                <a:effectLst/>
                <a:latin typeface="Source Sans Pro" panose="020B0503030403020204" pitchFamily="34" charset="0"/>
                <a:ea typeface="Times New Roman" panose="02020603050405020304" pitchFamily="18" charset="0"/>
              </a:rPr>
              <a:t>Un sistema de recomendación es una tecnología que utiliza inteligencia artificial y aprendizaje automático para analizar el comportamiento de los usuarios y sugerir productos, servicios o información basados en sus preferencias. Estos sistemas eficaces analizan los datos para crear perfiles individualizados de los usuarios.</a:t>
            </a:r>
            <a:endParaRPr lang="es-AR" sz="2700" dirty="0">
              <a:solidFill>
                <a:srgbClr val="92D050"/>
              </a:solidFill>
              <a:effectLst/>
              <a:latin typeface="Times New Roman" panose="02020603050405020304" pitchFamily="18" charset="0"/>
              <a:ea typeface="Times New Roman" panose="02020603050405020304" pitchFamily="18" charset="0"/>
            </a:endParaRPr>
          </a:p>
          <a:p>
            <a:r>
              <a:rPr lang="es-AR" sz="2700" dirty="0">
                <a:solidFill>
                  <a:srgbClr val="92D050"/>
                </a:solidFill>
                <a:effectLst/>
                <a:latin typeface="Source Sans Pro" panose="020B0503030403020204" pitchFamily="34" charset="0"/>
                <a:ea typeface="Times New Roman" panose="02020603050405020304" pitchFamily="18" charset="0"/>
              </a:rPr>
              <a:t>Si alguna vez has comprado online y te ha aparecido un apartado de </a:t>
            </a:r>
            <a:r>
              <a:rPr lang="es-AR" sz="2700" b="1" dirty="0">
                <a:solidFill>
                  <a:srgbClr val="92D050"/>
                </a:solidFill>
                <a:effectLst/>
                <a:latin typeface="Source Sans Pro" panose="020B0503030403020204" pitchFamily="34" charset="0"/>
                <a:ea typeface="Times New Roman" panose="02020603050405020304" pitchFamily="18" charset="0"/>
              </a:rPr>
              <a:t>te puede interesar...</a:t>
            </a:r>
            <a:r>
              <a:rPr lang="es-AR" sz="2700" dirty="0">
                <a:solidFill>
                  <a:srgbClr val="92D050"/>
                </a:solidFill>
                <a:effectLst/>
                <a:latin typeface="Source Sans Pro" panose="020B0503030403020204" pitchFamily="34" charset="0"/>
                <a:ea typeface="Times New Roman" panose="02020603050405020304" pitchFamily="18" charset="0"/>
              </a:rPr>
              <a:t>, entonces has interactuado con un sistema de recomendación. Estas herramientas personalizan nuestra experiencia en línea, presentando opciones ajustadas a nuestros gustos e intereses.</a:t>
            </a:r>
            <a:endParaRPr lang="es-AR" sz="2700" dirty="0">
              <a:solidFill>
                <a:srgbClr val="92D050"/>
              </a:solidFill>
              <a:effectLst/>
              <a:latin typeface="Times New Roman" panose="02020603050405020304" pitchFamily="18" charset="0"/>
              <a:ea typeface="Times New Roman" panose="02020603050405020304" pitchFamily="18" charset="0"/>
            </a:endParaRPr>
          </a:p>
          <a:p>
            <a:r>
              <a:rPr lang="es-AR" sz="2700" dirty="0">
                <a:solidFill>
                  <a:srgbClr val="92D050"/>
                </a:solidFill>
                <a:effectLst/>
                <a:latin typeface="Source Sans Pro" panose="020B0503030403020204" pitchFamily="34" charset="0"/>
                <a:ea typeface="Times New Roman" panose="02020603050405020304" pitchFamily="18" charset="0"/>
                <a:cs typeface="Arial" panose="020B0604020202020204" pitchFamily="34" charset="0"/>
              </a:rPr>
              <a:t>Por ejemplo, pueden recomendarse películas con los mismos actores, director o género; noticias con contenido similar; o personas con amigos en común</a:t>
            </a:r>
            <a:endParaRPr lang="es-AR" sz="2700" dirty="0">
              <a:solidFill>
                <a:srgbClr val="92D050"/>
              </a:solidFill>
              <a:effectLst/>
              <a:latin typeface="Times New Roman" panose="02020603050405020304" pitchFamily="18" charset="0"/>
              <a:ea typeface="Times New Roman" panose="02020603050405020304" pitchFamily="18" charset="0"/>
            </a:endParaRPr>
          </a:p>
          <a:p>
            <a:pPr>
              <a:lnSpc>
                <a:spcPct val="115000"/>
              </a:lnSpc>
              <a:spcAft>
                <a:spcPts val="800"/>
              </a:spcAft>
            </a:pPr>
            <a:r>
              <a:rPr lang="es-AR" sz="2700" b="1" kern="0" dirty="0">
                <a:solidFill>
                  <a:srgbClr val="92D050"/>
                </a:solidFill>
                <a:effectLst/>
                <a:latin typeface="Source Sans Pro" panose="020B0503030403020204" pitchFamily="34" charset="0"/>
                <a:ea typeface="Times New Roman" panose="02020603050405020304" pitchFamily="18" charset="0"/>
                <a:cs typeface="Times New Roman" panose="02020603050405020304" pitchFamily="18" charset="0"/>
              </a:rPr>
              <a:t>Ejemplo de un sistema de recomendación: Spotify</a:t>
            </a:r>
            <a:endParaRPr lang="es-AR" sz="2700" kern="100" dirty="0">
              <a:solidFill>
                <a:srgbClr val="92D050"/>
              </a:solidFill>
              <a:effectLst/>
              <a:latin typeface="Aptos" panose="020B0004020202020204" pitchFamily="34" charset="0"/>
              <a:ea typeface="Aptos" panose="020B0004020202020204" pitchFamily="34" charset="0"/>
              <a:cs typeface="Times New Roman" panose="02020603050405020304" pitchFamily="18" charset="0"/>
            </a:endParaRPr>
          </a:p>
          <a:p>
            <a:r>
              <a:rPr lang="es-AR" sz="2700" kern="0" dirty="0">
                <a:solidFill>
                  <a:srgbClr val="92D050"/>
                </a:solidFill>
                <a:effectLst/>
                <a:latin typeface="Source Sans Pro" panose="020B0503030403020204" pitchFamily="34" charset="0"/>
                <a:ea typeface="Times New Roman" panose="02020603050405020304" pitchFamily="18" charset="0"/>
                <a:cs typeface="Times New Roman" panose="02020603050405020304" pitchFamily="18" charset="0"/>
              </a:rPr>
              <a:t>Un ejemplo de un sistema de recomendación híbrido es el utilizado por Spotify. Esta plataforma utiliza la inteligencia artificial para ofrecer la mejor selección de contenido para cada usuario. Spotify analiza meticulosamente cada canción que se suma a su plataforma, revisando no solo los metadatos básicos, sino también detalles del contenido de audio, como el estilo, la percepción y la emoción evocada. Además, también tiene en cuenta la conducta del usuario, rastreando acciones directas como canciones guardadas y </a:t>
            </a:r>
            <a:r>
              <a:rPr lang="es-AR" sz="2700" b="1" kern="0" dirty="0">
                <a:solidFill>
                  <a:srgbClr val="92D050"/>
                </a:solidFill>
                <a:effectLst/>
                <a:latin typeface="Source Sans Pro" panose="020B0503030403020204" pitchFamily="34" charset="0"/>
                <a:ea typeface="Times New Roman" panose="02020603050405020304" pitchFamily="18" charset="0"/>
                <a:cs typeface="Times New Roman" panose="02020603050405020304" pitchFamily="18" charset="0"/>
              </a:rPr>
              <a:t>me gusta</a:t>
            </a:r>
            <a:r>
              <a:rPr lang="es-AR" sz="2700" kern="0" dirty="0">
                <a:solidFill>
                  <a:srgbClr val="92D050"/>
                </a:solidFill>
                <a:effectLst/>
                <a:latin typeface="Source Sans Pro" panose="020B0503030403020204" pitchFamily="34" charset="0"/>
                <a:ea typeface="Times New Roman" panose="02020603050405020304" pitchFamily="18" charset="0"/>
                <a:cs typeface="Times New Roman" panose="02020603050405020304" pitchFamily="18" charset="0"/>
              </a:rPr>
              <a:t>, así como acciones indirectas como duración de escucha y canciones omitidas. Todo esto alimenta a su sistema de recomendación, que aprende de cada interacción y valida sus recomendaciones considerando la tasa de clics y las probabilidades de reproducción.</a:t>
            </a:r>
            <a:endParaRPr lang="es-AR" sz="2700" dirty="0">
              <a:solidFill>
                <a:srgbClr val="92D050"/>
              </a:solidFill>
            </a:endParaRPr>
          </a:p>
          <a:p>
            <a:endParaRPr lang="es-AR" dirty="0"/>
          </a:p>
        </p:txBody>
      </p:sp>
      <p:sp>
        <p:nvSpPr>
          <p:cNvPr id="4" name="Marcador de fecha 3">
            <a:extLst>
              <a:ext uri="{FF2B5EF4-FFF2-40B4-BE49-F238E27FC236}">
                <a16:creationId xmlns:a16="http://schemas.microsoft.com/office/drawing/2014/main" id="{02FC22DF-B375-DA47-90C7-364339663747}"/>
              </a:ext>
            </a:extLst>
          </p:cNvPr>
          <p:cNvSpPr>
            <a:spLocks noGrp="1"/>
          </p:cNvSpPr>
          <p:nvPr>
            <p:ph type="dt" sz="half" idx="10"/>
          </p:nvPr>
        </p:nvSpPr>
        <p:spPr/>
        <p:txBody>
          <a:bodyPr/>
          <a:lstStyle/>
          <a:p>
            <a:fld id="{0BDC4764-F656-4735-9820-9886F8DF1D6A}" type="datetime1">
              <a:rPr lang="en-US" smtClean="0"/>
              <a:t>4/11/2024</a:t>
            </a:fld>
            <a:endParaRPr lang="en-US" dirty="0"/>
          </a:p>
        </p:txBody>
      </p:sp>
      <p:sp>
        <p:nvSpPr>
          <p:cNvPr id="5" name="Marcador de pie de página 4">
            <a:extLst>
              <a:ext uri="{FF2B5EF4-FFF2-40B4-BE49-F238E27FC236}">
                <a16:creationId xmlns:a16="http://schemas.microsoft.com/office/drawing/2014/main" id="{6DD36C0A-1E04-FF96-47AA-79C93B849EFF}"/>
              </a:ext>
            </a:extLst>
          </p:cNvPr>
          <p:cNvSpPr>
            <a:spLocks noGrp="1"/>
          </p:cNvSpPr>
          <p:nvPr>
            <p:ph type="ftr" sz="quarter" idx="11"/>
          </p:nvPr>
        </p:nvSpPr>
        <p:spPr/>
        <p:txBody>
          <a:bodyPr/>
          <a:lstStyle/>
          <a:p>
            <a:r>
              <a:rPr lang="en-US" dirty="0"/>
              <a:t>Sample Footer Text</a:t>
            </a:r>
          </a:p>
        </p:txBody>
      </p:sp>
      <p:sp>
        <p:nvSpPr>
          <p:cNvPr id="6" name="Marcador de número de diapositiva 5">
            <a:extLst>
              <a:ext uri="{FF2B5EF4-FFF2-40B4-BE49-F238E27FC236}">
                <a16:creationId xmlns:a16="http://schemas.microsoft.com/office/drawing/2014/main" id="{54CFE1C2-FA87-E758-0D67-6825091339AE}"/>
              </a:ext>
            </a:extLst>
          </p:cNvPr>
          <p:cNvSpPr>
            <a:spLocks noGrp="1"/>
          </p:cNvSpPr>
          <p:nvPr>
            <p:ph type="sldNum" sz="quarter" idx="12"/>
          </p:nvPr>
        </p:nvSpPr>
        <p:spPr/>
        <p:txBody>
          <a:bodyPr>
            <a:normAutofit lnSpcReduction="10000"/>
          </a:bodyPr>
          <a:lstStyle/>
          <a:p>
            <a:fld id="{C68AC1EC-23E2-4F0E-A5A4-674EC8DB954E}" type="slidenum">
              <a:rPr lang="en-US" smtClean="0"/>
              <a:pPr/>
              <a:t>4</a:t>
            </a:fld>
            <a:endParaRPr lang="en-US"/>
          </a:p>
        </p:txBody>
      </p:sp>
    </p:spTree>
    <p:extLst>
      <p:ext uri="{BB962C8B-B14F-4D97-AF65-F5344CB8AC3E}">
        <p14:creationId xmlns:p14="http://schemas.microsoft.com/office/powerpoint/2010/main" val="3795085538"/>
      </p:ext>
    </p:extLst>
  </p:cSld>
  <p:clrMapOvr>
    <a:masterClrMapping/>
  </p:clrMapOvr>
</p:sld>
</file>

<file path=ppt/theme/theme1.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C089792-82C3-413B-9060-C63C2EA6918D}">
  <we:reference id="wa200005566" version="3.0.0.2" store="es-MX"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57</TotalTime>
  <Words>621</Words>
  <Application>Microsoft Office PowerPoint</Application>
  <PresentationFormat>Panorámica</PresentationFormat>
  <Paragraphs>22</Paragraphs>
  <Slides>4</Slides>
  <Notes>0</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4</vt:i4>
      </vt:variant>
    </vt:vector>
  </HeadingPairs>
  <TitlesOfParts>
    <vt:vector size="16" baseType="lpstr">
      <vt:lpstr>Aptos</vt:lpstr>
      <vt:lpstr>Arial</vt:lpstr>
      <vt:lpstr>Calibri</vt:lpstr>
      <vt:lpstr>Century Schoolbook</vt:lpstr>
      <vt:lpstr>Poppins</vt:lpstr>
      <vt:lpstr>Segoe UI</vt:lpstr>
      <vt:lpstr>Source Sans Pro</vt:lpstr>
      <vt:lpstr>Symbol</vt:lpstr>
      <vt:lpstr>Times New Roman</vt:lpstr>
      <vt:lpstr>Wingdings 2</vt:lpstr>
      <vt:lpstr>1_Office Theme</vt:lpstr>
      <vt:lpstr>Vista</vt:lpstr>
      <vt:lpstr>¿Qué es la IA?</vt:lpstr>
      <vt:lpstr>Especificar ejemplos reales de aplicación de la IA</vt:lpstr>
      <vt:lpstr>La ia es de acceso libre y gratuito para el acceso al publico?</vt:lpstr>
      <vt:lpstr>Presentar y exponer un caso de aplicación real de 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la IA?</dc:title>
  <dc:creator>Nahuel Carreras</dc:creator>
  <cp:lastModifiedBy>Nahuel Carreras</cp:lastModifiedBy>
  <cp:revision>1</cp:revision>
  <dcterms:created xsi:type="dcterms:W3CDTF">2024-04-11T03:28:17Z</dcterms:created>
  <dcterms:modified xsi:type="dcterms:W3CDTF">2024-04-11T04:25:31Z</dcterms:modified>
</cp:coreProperties>
</file>