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114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84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85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113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80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44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50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51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52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3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4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5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56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57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58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0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1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2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3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4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5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66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67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68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6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9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88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4657725" y="4437063"/>
            <a:ext cx="3505200" cy="17732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1B8F717B-37AC-41AD-B86A-D49B46424298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E12193B-9D07-453D-8626-7F6B8F8998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7763B-F6AD-402F-B389-02964EB09DE4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75880-5D1F-4601-9619-D88B09F59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2179-C569-4570-B0DD-5400374DA74E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DC72-A5CE-4130-8E93-08BE76965B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 smtClean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156A3-F7EE-490C-9534-232F131299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 smtClean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0 Rectángulo"/>
          <p:cNvSpPr>
            <a:spLocks noChangeArrowheads="1"/>
          </p:cNvSpPr>
          <p:nvPr userDrawn="1"/>
        </p:nvSpPr>
        <p:spPr bwMode="auto">
          <a:xfrm>
            <a:off x="4648200" y="-53975"/>
            <a:ext cx="3505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F5AA-6E6E-40AB-811D-695A8214F582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4387-FCE4-4E92-A59A-3BC72929F8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5FE8-C1A5-430D-B35B-B74982A27219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DE91-8674-465C-A798-DCDC271A66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3F55-907D-432B-ACF1-CA13FE4E856D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E229-F5D1-408E-96BF-D3C10DD454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 userDrawn="1"/>
        </p:nvSpPr>
        <p:spPr bwMode="auto">
          <a:xfrm>
            <a:off x="4724400" y="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dirty="0" smtClean="0">
                <a:solidFill>
                  <a:schemeClr val="bg1"/>
                </a:solidFill>
              </a:rPr>
              <a:t>Diseño de Aplicaciones en la Web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3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0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81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82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77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78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79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4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5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76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4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4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4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5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5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5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58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59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1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2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3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4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5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6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67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68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69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70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5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56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57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60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BBADA-99EF-409C-8053-30A5F477C92C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9313F-A65C-4781-BBDD-7F4BB58100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86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83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84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85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80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81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82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77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78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79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4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4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4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4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4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5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5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59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60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61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62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63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64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65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66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67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68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69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70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71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72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73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9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10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101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10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61BB-5A51-40D1-BC78-05B077537DAA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DDC3-204C-4DEC-8BEB-072FAAFEF41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4504E3C6-5DAF-4919-A1C1-1BFC9B0FF61B}" type="datetimeFigureOut">
              <a:rPr lang="es-ES"/>
              <a:pPr>
                <a:defRPr/>
              </a:pPr>
              <a:t>28/04/2020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FF8515E-C6A1-4959-AE65-7D853E0F07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68" r:id="rId4"/>
    <p:sldLayoutId id="2147483769" r:id="rId5"/>
    <p:sldLayoutId id="2147483770" r:id="rId6"/>
    <p:sldLayoutId id="2147483776" r:id="rId7"/>
    <p:sldLayoutId id="2147483777" r:id="rId8"/>
    <p:sldLayoutId id="2147483778" r:id="rId9"/>
    <p:sldLayoutId id="2147483771" r:id="rId10"/>
    <p:sldLayoutId id="2147483772" r:id="rId11"/>
    <p:sldLayoutId id="21474837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787900" y="2492375"/>
            <a:ext cx="3313113" cy="1701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DISEÑO DE APLICCIONES EN LA WEB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107" name="Subtitle 2"/>
          <p:cNvSpPr>
            <a:spLocks noGrp="1"/>
          </p:cNvSpPr>
          <p:nvPr>
            <p:ph type="subTitle" idx="1"/>
          </p:nvPr>
        </p:nvSpPr>
        <p:spPr>
          <a:xfrm>
            <a:off x="4713288" y="4860925"/>
            <a:ext cx="3309937" cy="8286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s-ES" sz="2200" b="1" smtClean="0">
                <a:solidFill>
                  <a:schemeClr val="bg1"/>
                </a:solidFill>
              </a:rPr>
              <a:t>HTML – </a:t>
            </a:r>
          </a:p>
          <a:p>
            <a:pPr eaLnBrk="1" hangingPunct="1">
              <a:defRPr/>
            </a:pPr>
            <a:r>
              <a:rPr lang="es-ES" sz="2200" b="1" smtClean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89475" y="457200"/>
            <a:ext cx="3314700" cy="17018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CO" dirty="0">
                <a:solidFill>
                  <a:schemeClr val="bg1"/>
                </a:solidFill>
              </a:rPr>
              <a:t>LICENCIATURA EN SISTEMA DE INFORMACIÓN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23850" y="3860800"/>
            <a:ext cx="4176713" cy="199072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CO" dirty="0" smtClean="0">
                <a:solidFill>
                  <a:schemeClr val="bg1"/>
                </a:solidFill>
              </a:rPr>
              <a:t>UNIVERSIDAD NACIONAL DE MISIONES</a:t>
            </a:r>
          </a:p>
          <a:p>
            <a:pPr fontAlgn="auto">
              <a:spcAft>
                <a:spcPts val="0"/>
              </a:spcAft>
              <a:defRPr/>
            </a:pP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s-CO" sz="2400" u="sng" smtClean="0">
                <a:solidFill>
                  <a:schemeClr val="accent2"/>
                </a:solidFill>
              </a:rPr>
              <a:t>TEXTO</a:t>
            </a:r>
            <a:endParaRPr lang="es-ES" sz="2400" u="sng" smtClean="0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25538"/>
            <a:ext cx="4038600" cy="46037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s-CO" sz="1800"/>
              <a:t>Se requiere dar formato al texto</a:t>
            </a:r>
            <a:endParaRPr lang="es-ES" sz="1800"/>
          </a:p>
        </p:txBody>
      </p:sp>
      <p:graphicFrame>
        <p:nvGraphicFramePr>
          <p:cNvPr id="13070" name="Group 782"/>
          <p:cNvGraphicFramePr>
            <a:graphicFrameLocks noGrp="1"/>
          </p:cNvGraphicFramePr>
          <p:nvPr>
            <p:ph sz="half" idx="2"/>
          </p:nvPr>
        </p:nvGraphicFramePr>
        <p:xfrm>
          <a:off x="4500563" y="2133600"/>
          <a:ext cx="3095625" cy="4389440"/>
        </p:xfrm>
        <a:graphic>
          <a:graphicData uri="http://schemas.openxmlformats.org/drawingml/2006/table">
            <a:tbl>
              <a:tblPr/>
              <a:tblGrid>
                <a:gridCol w="1096962"/>
                <a:gridCol w="1998663"/>
              </a:tblGrid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Carácter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Representación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&amp;lt;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&amp;gt;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Á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&amp;Aacute;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É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&amp;Eacute;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Í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&amp;Iacute;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Ó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&amp;Oacute;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Ú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&amp;Uacute;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Ñ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&amp;Ntilde;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™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B010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&amp;#153;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01" name="Rectangle 4"/>
          <p:cNvSpPr>
            <a:spLocks noChangeArrowheads="1"/>
          </p:cNvSpPr>
          <p:nvPr/>
        </p:nvSpPr>
        <p:spPr bwMode="auto">
          <a:xfrm>
            <a:off x="539750" y="3141663"/>
            <a:ext cx="3217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CO" sz="2000"/>
              <a:t>Algunos caracteres</a:t>
            </a:r>
          </a:p>
          <a:p>
            <a:pPr marL="342900" indent="-342900">
              <a:spcBef>
                <a:spcPct val="20000"/>
              </a:spcBef>
            </a:pPr>
            <a:r>
              <a:rPr lang="es-CO" sz="2000"/>
              <a:t>especiales</a:t>
            </a:r>
            <a:endParaRPr lang="es-ES" sz="2000"/>
          </a:p>
        </p:txBody>
      </p:sp>
      <p:sp>
        <p:nvSpPr>
          <p:cNvPr id="57402" name="Rectangle 5"/>
          <p:cNvSpPr>
            <a:spLocks noChangeArrowheads="1"/>
          </p:cNvSpPr>
          <p:nvPr/>
        </p:nvSpPr>
        <p:spPr bwMode="auto">
          <a:xfrm>
            <a:off x="1258888" y="1628775"/>
            <a:ext cx="499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</a:pPr>
            <a:r>
              <a:rPr lang="es-ES" b="1"/>
              <a:t> 	</a:t>
            </a:r>
            <a:r>
              <a:rPr lang="es-ES" b="1">
                <a:solidFill>
                  <a:srgbClr val="FF0000"/>
                </a:solidFill>
              </a:rPr>
              <a:t>&lt;</a:t>
            </a:r>
            <a:r>
              <a:rPr lang="es-ES" b="1"/>
              <a:t> </a:t>
            </a:r>
            <a:r>
              <a:rPr lang="es-ES"/>
              <a:t>y</a:t>
            </a:r>
            <a:r>
              <a:rPr lang="es-ES" b="1"/>
              <a:t> </a:t>
            </a:r>
            <a:r>
              <a:rPr lang="es-ES" b="1">
                <a:solidFill>
                  <a:srgbClr val="FF0000"/>
                </a:solidFill>
              </a:rPr>
              <a:t>&gt;</a:t>
            </a:r>
            <a:r>
              <a:rPr lang="es-ES">
                <a:solidFill>
                  <a:srgbClr val="FF0000"/>
                </a:solidFill>
              </a:rPr>
              <a:t> </a:t>
            </a:r>
            <a:r>
              <a:rPr lang="es-ES"/>
              <a:t>	indican inicio y fin de etiqueta</a:t>
            </a:r>
            <a:endParaRPr lang="es-ES" b="1"/>
          </a:p>
        </p:txBody>
      </p:sp>
      <p:sp>
        <p:nvSpPr>
          <p:cNvPr id="57403" name="Text Box 783"/>
          <p:cNvSpPr txBox="1">
            <a:spLocks noChangeArrowheads="1"/>
          </p:cNvSpPr>
          <p:nvPr/>
        </p:nvSpPr>
        <p:spPr bwMode="auto">
          <a:xfrm>
            <a:off x="755650" y="4005263"/>
            <a:ext cx="334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Se puede escribir directamente</a:t>
            </a:r>
          </a:p>
          <a:p>
            <a:r>
              <a:rPr lang="es-CO"/>
              <a:t>sin la representación en HTML</a:t>
            </a:r>
            <a:endParaRPr lang="es-ES"/>
          </a:p>
        </p:txBody>
      </p:sp>
      <p:sp>
        <p:nvSpPr>
          <p:cNvPr id="57404" name="Rectangle 784"/>
          <p:cNvSpPr>
            <a:spLocks noChangeArrowheads="1"/>
          </p:cNvSpPr>
          <p:nvPr/>
        </p:nvSpPr>
        <p:spPr bwMode="auto">
          <a:xfrm>
            <a:off x="852488" y="4697413"/>
            <a:ext cx="31527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&amp;nbsp	espacio en blanco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1187450" y="620713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&lt;!--</a:t>
            </a:r>
            <a:r>
              <a:rPr lang="es-ES"/>
              <a:t> y </a:t>
            </a:r>
            <a:r>
              <a:rPr lang="es-ES" b="1"/>
              <a:t>//--&gt;</a:t>
            </a:r>
            <a:r>
              <a:rPr lang="es-ES"/>
              <a:t>.	comentarios 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1187450" y="1341438"/>
            <a:ext cx="715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&lt;br&gt;</a:t>
            </a:r>
            <a:r>
              <a:rPr lang="es-ES"/>
              <a:t>	 		Saltos de línea,no requiere fin de etiqueta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1258888" y="2125663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&lt;pre&gt;</a:t>
            </a:r>
            <a:r>
              <a:rPr lang="es-ES"/>
              <a:t> y </a:t>
            </a:r>
            <a:r>
              <a:rPr lang="es-ES" b="1"/>
              <a:t>&lt;/pre&gt;</a:t>
            </a:r>
            <a:r>
              <a:rPr lang="es-ES"/>
              <a:t> 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3924300" y="1989138"/>
            <a:ext cx="47513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texto preformateado</a:t>
            </a:r>
            <a:r>
              <a:rPr lang="es-ES"/>
              <a:t>. Aparece tal como se lo escribe,</a:t>
            </a:r>
            <a:r>
              <a:rPr lang="es-CO"/>
              <a:t> no requiere saltos de linea ni espacios en blanco en HTML</a:t>
            </a:r>
          </a:p>
          <a:p>
            <a:endParaRPr lang="es-CO"/>
          </a:p>
          <a:p>
            <a:r>
              <a:rPr lang="es-CO"/>
              <a:t>No permite incluir en el texto etiquetas:</a:t>
            </a:r>
          </a:p>
          <a:p>
            <a:r>
              <a:rPr lang="es-ES" b="1"/>
              <a:t>&lt;img&gt;</a:t>
            </a:r>
            <a:r>
              <a:rPr lang="es-ES"/>
              <a:t> (para incluir imágenes), </a:t>
            </a:r>
            <a:r>
              <a:rPr lang="es-ES" b="1"/>
              <a:t>&lt;object&gt;</a:t>
            </a:r>
            <a:r>
              <a:rPr lang="es-ES"/>
              <a:t> (para incluir objetos como animaciones), </a:t>
            </a:r>
            <a:r>
              <a:rPr lang="es-ES" b="1"/>
              <a:t>&lt;big&gt;</a:t>
            </a:r>
            <a:r>
              <a:rPr lang="es-ES"/>
              <a:t>, </a:t>
            </a:r>
            <a:r>
              <a:rPr lang="es-ES" b="1"/>
              <a:t>&lt;small&gt;</a:t>
            </a:r>
            <a:r>
              <a:rPr lang="es-ES"/>
              <a:t>, </a:t>
            </a:r>
            <a:r>
              <a:rPr lang="es-ES" b="1"/>
              <a:t>&lt;sub&gt;</a:t>
            </a:r>
            <a:r>
              <a:rPr lang="es-ES"/>
              <a:t> ni </a:t>
            </a:r>
            <a:r>
              <a:rPr lang="es-ES" b="1"/>
              <a:t>&lt;sup&gt;</a:t>
            </a:r>
            <a:r>
              <a:rPr lang="es-ES"/>
              <a:t> </a:t>
            </a:r>
          </a:p>
        </p:txBody>
      </p:sp>
      <p:sp>
        <p:nvSpPr>
          <p:cNvPr id="58374" name="Rectangle 8"/>
          <p:cNvSpPr>
            <a:spLocks noChangeArrowheads="1"/>
          </p:cNvSpPr>
          <p:nvPr/>
        </p:nvSpPr>
        <p:spPr bwMode="auto">
          <a:xfrm>
            <a:off x="1403350" y="4581525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&lt;hr&gt;</a:t>
            </a:r>
            <a:endParaRPr lang="es-ES"/>
          </a:p>
          <a:p>
            <a:r>
              <a:rPr lang="es-CO"/>
              <a:t>Regla horizontal</a:t>
            </a:r>
            <a:endParaRPr lang="es-ES"/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auto">
          <a:xfrm>
            <a:off x="4067175" y="4508500"/>
            <a:ext cx="43767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separar secciones dentro de una misma página.</a:t>
            </a:r>
          </a:p>
          <a:p>
            <a:r>
              <a:rPr lang="es-ES"/>
              <a:t>no precisa ninguna etiqueta de cierre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38188" y="758825"/>
            <a:ext cx="3862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1600"/>
              <a:t>algunos atributos de la regla horizontal:</a:t>
            </a:r>
          </a:p>
        </p:txBody>
      </p:sp>
      <p:graphicFrame>
        <p:nvGraphicFramePr>
          <p:cNvPr id="18539" name="Group 107"/>
          <p:cNvGraphicFramePr>
            <a:graphicFrameLocks noGrp="1"/>
          </p:cNvGraphicFramePr>
          <p:nvPr/>
        </p:nvGraphicFramePr>
        <p:xfrm>
          <a:off x="900113" y="1268413"/>
          <a:ext cx="6573837" cy="3251199"/>
        </p:xfrm>
        <a:graphic>
          <a:graphicData uri="http://schemas.openxmlformats.org/drawingml/2006/table">
            <a:tbl>
              <a:tblPr/>
              <a:tblGrid>
                <a:gridCol w="935037"/>
                <a:gridCol w="1584325"/>
                <a:gridCol w="4054475"/>
              </a:tblGrid>
              <a:tr h="760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regla dentro de la página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noshade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eliminar el sombreado de la regla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1" name="Rectangle 104"/>
          <p:cNvSpPr>
            <a:spLocks noChangeArrowheads="1"/>
          </p:cNvSpPr>
          <p:nvPr/>
        </p:nvSpPr>
        <p:spPr bwMode="auto">
          <a:xfrm>
            <a:off x="531813" y="5013325"/>
            <a:ext cx="813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i="1"/>
              <a:t>Inicio</a:t>
            </a:r>
          </a:p>
          <a:p>
            <a:r>
              <a:rPr lang="es-ES" b="1"/>
              <a:t>&lt;hr align="left" width=</a:t>
            </a:r>
            <a:r>
              <a:rPr lang="es-ES" b="1" i="1"/>
              <a:t>“50%"</a:t>
            </a:r>
            <a:r>
              <a:rPr lang="es-ES" b="1"/>
              <a:t> size=</a:t>
            </a:r>
            <a:r>
              <a:rPr lang="es-ES" b="1" i="1"/>
              <a:t>“10"</a:t>
            </a:r>
            <a:r>
              <a:rPr lang="es-ES" b="1"/>
              <a:t> noshade&gt;</a:t>
            </a:r>
            <a:r>
              <a:rPr lang="es-ES" i="1"/>
              <a:t>Bienvenidos a mi página.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539750" y="1557338"/>
            <a:ext cx="7921625" cy="507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&lt;html&gt;</a:t>
            </a:r>
          </a:p>
          <a:p>
            <a:pPr lvl="1"/>
            <a:r>
              <a:rPr lang="es-ES"/>
              <a:t>&lt;head&gt;</a:t>
            </a:r>
          </a:p>
          <a:p>
            <a:pPr lvl="1"/>
            <a:r>
              <a:rPr lang="es-ES"/>
              <a:t>	&lt;title&gt;pagina  de inicio&lt;/title&gt;</a:t>
            </a:r>
          </a:p>
          <a:p>
            <a:pPr lvl="1"/>
            <a:r>
              <a:rPr lang="es-ES"/>
              <a:t>&lt;/head&gt;</a:t>
            </a:r>
          </a:p>
          <a:p>
            <a:pPr lvl="1"/>
            <a:r>
              <a:rPr lang="es-ES"/>
              <a:t>&lt;body  bgcolor="99CC99" background="imagenes/fondopatas.gif" leftmargin="40" topmargin="40" marginwidth="40" marginheight="40"&gt;</a:t>
            </a:r>
          </a:p>
          <a:p>
            <a:pPr lvl="1"/>
            <a:endParaRPr lang="es-ES"/>
          </a:p>
          <a:p>
            <a:pPr lvl="2"/>
            <a:r>
              <a:rPr lang="es-ES"/>
              <a:t>hola mundo este es un texto común</a:t>
            </a:r>
          </a:p>
          <a:p>
            <a:pPr lvl="2"/>
            <a:r>
              <a:rPr lang="es-ES"/>
              <a:t>como están,   canción&amp;oacute&lt;br&gt;</a:t>
            </a:r>
          </a:p>
          <a:p>
            <a:pPr lvl="2"/>
            <a:r>
              <a:rPr lang="es-ES"/>
              <a:t>cuando se esta pensando</a:t>
            </a:r>
          </a:p>
          <a:p>
            <a:pPr lvl="2"/>
            <a:r>
              <a:rPr lang="es-ES"/>
              <a:t>&lt;pre&gt;Hola,                      BIENVENIDOS</a:t>
            </a:r>
          </a:p>
          <a:p>
            <a:pPr lvl="2"/>
            <a:r>
              <a:rPr lang="es-ES"/>
              <a:t>esta     ES MI PÁGINA WEB</a:t>
            </a:r>
          </a:p>
          <a:p>
            <a:pPr lvl="2"/>
            <a:r>
              <a:rPr lang="es-ES"/>
              <a:t>     y esto un texto preformateado</a:t>
            </a:r>
          </a:p>
          <a:p>
            <a:pPr lvl="2"/>
            <a:r>
              <a:rPr lang="es-ES"/>
              <a:t>&lt;/pre&gt;</a:t>
            </a:r>
          </a:p>
          <a:p>
            <a:pPr lvl="2"/>
            <a:r>
              <a:rPr lang="es-ES"/>
              <a:t>Inicio de un separador horizontal&lt;hr align="left" width="50%" size="10" noshade&gt;Bienvenidos a mi página.</a:t>
            </a:r>
          </a:p>
          <a:p>
            <a:pPr lvl="1"/>
            <a:r>
              <a:rPr lang="es-ES"/>
              <a:t>&lt;/body&gt;</a:t>
            </a:r>
          </a:p>
          <a:p>
            <a:r>
              <a:rPr lang="es-ES"/>
              <a:t>&lt;/html&gt;</a:t>
            </a:r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611188" y="704850"/>
            <a:ext cx="229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 u="sng">
                <a:solidFill>
                  <a:schemeClr val="accent2"/>
                </a:solidFill>
              </a:rPr>
              <a:t>Un ejemplo simple</a:t>
            </a:r>
            <a:endParaRPr lang="es-ES" sz="20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353425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76275" y="8683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&lt;font&gt;</a:t>
            </a:r>
            <a:r>
              <a:rPr lang="es-ES"/>
              <a:t> y </a:t>
            </a:r>
            <a:r>
              <a:rPr lang="es-ES" b="1"/>
              <a:t>&lt;/font&gt;</a:t>
            </a:r>
            <a:endParaRPr lang="es-ES"/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propiedades del texto 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0" y="2625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0569" name="Group 89"/>
          <p:cNvGraphicFramePr>
            <a:graphicFrameLocks noGrp="1"/>
          </p:cNvGraphicFramePr>
          <p:nvPr/>
        </p:nvGraphicFramePr>
        <p:xfrm>
          <a:off x="755650" y="1341438"/>
          <a:ext cx="7345363" cy="1646238"/>
        </p:xfrm>
        <a:graphic>
          <a:graphicData uri="http://schemas.openxmlformats.org/drawingml/2006/table">
            <a:tbl>
              <a:tblPr/>
              <a:tblGrid>
                <a:gridCol w="1008063"/>
                <a:gridCol w="1584325"/>
                <a:gridCol w="4752975"/>
              </a:tblGrid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face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fuente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 la fuente, o fuentes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 o texto predefinido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del texto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valores del 1 al 7, siendo por defecto el 3,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desplazamiento respecto al tamaño por defecto,</a:t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añadiendo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delante del valor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91" name="Rectangle 90"/>
          <p:cNvSpPr>
            <a:spLocks noChangeArrowheads="1"/>
          </p:cNvSpPr>
          <p:nvPr/>
        </p:nvSpPr>
        <p:spPr bwMode="auto">
          <a:xfrm>
            <a:off x="1908175" y="3352800"/>
            <a:ext cx="55435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&lt;font color=</a:t>
            </a:r>
            <a:r>
              <a:rPr lang="es-ES" b="1" i="1"/>
              <a:t>"#993366"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</a:p>
          <a:p>
            <a:r>
              <a:rPr lang="es-ES" b="1" i="1"/>
              <a:t>Bienvenidos a mi página, texto con propiedades</a:t>
            </a:r>
          </a:p>
          <a:p>
            <a:r>
              <a:rPr lang="es-ES" b="1"/>
              <a:t>&lt;/font&gt;</a:t>
            </a:r>
          </a:p>
        </p:txBody>
      </p:sp>
      <p:sp>
        <p:nvSpPr>
          <p:cNvPr id="62492" name="Rectangle 91"/>
          <p:cNvSpPr>
            <a:spLocks noChangeArrowheads="1"/>
          </p:cNvSpPr>
          <p:nvPr/>
        </p:nvSpPr>
        <p:spPr bwMode="auto">
          <a:xfrm>
            <a:off x="1619250" y="5084763"/>
            <a:ext cx="5613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&lt;body&gt;</a:t>
            </a:r>
            <a:br>
              <a:rPr lang="es-ES" b="1"/>
            </a:br>
            <a:r>
              <a:rPr lang="es-ES" b="1"/>
              <a:t>&lt;basefont color=</a:t>
            </a:r>
            <a:r>
              <a:rPr lang="es-ES" b="1" i="1"/>
              <a:t>"#006699"</a:t>
            </a:r>
            <a:r>
              <a:rPr lang="es-ES" b="1"/>
              <a:t> size=</a:t>
            </a:r>
            <a:r>
              <a:rPr lang="es-ES" b="1" i="1"/>
              <a:t>"4"</a:t>
            </a:r>
            <a:r>
              <a:rPr lang="es-ES" b="1"/>
              <a:t> face=</a:t>
            </a:r>
            <a:r>
              <a:rPr lang="es-ES" b="1" i="1"/>
              <a:t>"Arial"</a:t>
            </a:r>
            <a:r>
              <a:rPr lang="es-ES" b="1"/>
              <a:t>&gt;</a:t>
            </a:r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62493" name="Text Box 92"/>
          <p:cNvSpPr txBox="1">
            <a:spLocks noChangeArrowheads="1"/>
          </p:cNvSpPr>
          <p:nvPr/>
        </p:nvSpPr>
        <p:spPr bwMode="auto">
          <a:xfrm>
            <a:off x="755650" y="4556125"/>
            <a:ext cx="396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 b="1">
                <a:solidFill>
                  <a:schemeClr val="accent2"/>
                </a:solidFill>
              </a:rPr>
              <a:t>fuente para todo el documento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30883" name="Group 163"/>
          <p:cNvGraphicFramePr>
            <a:graphicFrameLocks noGrp="1"/>
          </p:cNvGraphicFramePr>
          <p:nvPr/>
        </p:nvGraphicFramePr>
        <p:xfrm>
          <a:off x="792163" y="1454150"/>
          <a:ext cx="7559675" cy="4694237"/>
        </p:xfrm>
        <a:graphic>
          <a:graphicData uri="http://schemas.openxmlformats.org/drawingml/2006/table">
            <a:tbl>
              <a:tblPr/>
              <a:tblGrid>
                <a:gridCol w="2037922"/>
                <a:gridCol w="2383925"/>
                <a:gridCol w="3137828"/>
              </a:tblGrid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negrita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&lt;i&gt;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cursiva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&lt;u&gt;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subrayado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tachado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&lt;tt&gt;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teletipo (máquina de escribir)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curso HTML aulaclic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&lt;big&gt;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aumenta el tamaño de la fuente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aulaclic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&lt;small&gt;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disminuye el tamaño de la fuente</a:t>
                      </a: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curso HTML </a:t>
                      </a:r>
                      <a:r>
                        <a:rPr kumimoji="0" lang="es-E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aulaclic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1" marR="91421" marT="45723" marB="45723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9" name="Rectangle 158"/>
          <p:cNvSpPr>
            <a:spLocks noChangeArrowheads="1"/>
          </p:cNvSpPr>
          <p:nvPr/>
        </p:nvSpPr>
        <p:spPr bwMode="auto">
          <a:xfrm>
            <a:off x="0" y="6011863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63530" name="Rectangle 164"/>
          <p:cNvSpPr>
            <a:spLocks noChangeArrowheads="1"/>
          </p:cNvSpPr>
          <p:nvPr/>
        </p:nvSpPr>
        <p:spPr bwMode="auto">
          <a:xfrm>
            <a:off x="468313" y="692150"/>
            <a:ext cx="5049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etiquetas asociadas al tipo de letra: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684213" y="62071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&lt;p&gt;</a:t>
            </a:r>
            <a:r>
              <a:rPr lang="es-ES"/>
              <a:t> y </a:t>
            </a:r>
            <a:r>
              <a:rPr lang="es-ES" b="1"/>
              <a:t>&lt;/p&gt;</a:t>
            </a:r>
            <a:r>
              <a:rPr lang="es-ES"/>
              <a:t> 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967038" y="568325"/>
            <a:ext cx="53498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Parráfos</a:t>
            </a:r>
          </a:p>
          <a:p>
            <a:r>
              <a:rPr lang="es-ES"/>
              <a:t>atributo </a:t>
            </a:r>
            <a:r>
              <a:rPr lang="es-ES" b="1"/>
              <a:t>align</a:t>
            </a:r>
            <a:r>
              <a:rPr lang="es-ES"/>
              <a:t>: cuyos valores pueden ser </a:t>
            </a:r>
            <a:r>
              <a:rPr lang="es-ES" b="1"/>
              <a:t>left</a:t>
            </a:r>
            <a:r>
              <a:rPr lang="es-ES"/>
              <a:t> (izquierda), </a:t>
            </a:r>
            <a:r>
              <a:rPr lang="es-ES" b="1"/>
              <a:t>right </a:t>
            </a:r>
            <a:r>
              <a:rPr lang="es-ES"/>
              <a:t>(derecha), </a:t>
            </a:r>
            <a:r>
              <a:rPr lang="es-ES" b="1"/>
              <a:t>center </a:t>
            </a:r>
            <a:r>
              <a:rPr lang="es-ES"/>
              <a:t>(centrado) o </a:t>
            </a:r>
            <a:r>
              <a:rPr lang="es-ES" b="1"/>
              <a:t>justify </a:t>
            </a:r>
            <a:r>
              <a:rPr lang="es-ES"/>
              <a:t>(justificado). </a:t>
            </a:r>
          </a:p>
          <a:p>
            <a:endParaRPr lang="es-ES"/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611188" y="3571875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&lt;div&gt;</a:t>
            </a:r>
            <a:r>
              <a:rPr lang="es-ES"/>
              <a:t> y </a:t>
            </a:r>
            <a:r>
              <a:rPr lang="es-ES" b="1"/>
              <a:t>&lt;/div&gt;</a:t>
            </a:r>
            <a:endParaRPr lang="es-ES"/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2771775" y="3500438"/>
            <a:ext cx="42687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agrupar bloques de texto, pero con la diferencia de que la separación entre ellos es menor.  Tiene los mismos atributos de alineación. </a:t>
            </a:r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1076325" y="57023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&lt;center&gt;</a:t>
            </a:r>
            <a:r>
              <a:rPr lang="es-ES"/>
              <a:t> y </a:t>
            </a:r>
            <a:r>
              <a:rPr lang="es-ES" b="1"/>
              <a:t>&lt;/center&gt;</a:t>
            </a:r>
            <a:r>
              <a:rPr lang="es-ES"/>
              <a:t> </a:t>
            </a: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3597275" y="57023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s-ES"/>
              <a:t>Texto centrado 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1403350" y="2060575"/>
            <a:ext cx="4572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&lt;p align="center"&gt;este es un parrafo</a:t>
            </a:r>
          </a:p>
          <a:p>
            <a:r>
              <a:rPr lang="es-CO"/>
              <a:t> muy simple (centrado)&lt;/p&gt;</a:t>
            </a:r>
          </a:p>
          <a:p>
            <a:r>
              <a:rPr lang="es-CO"/>
              <a:t>&lt;p&gt;Aqu&amp;iacute encontra otro párrafo (la separacion es amplia).&lt;/p&gt;</a:t>
            </a:r>
            <a:endParaRPr lang="es-ES"/>
          </a:p>
        </p:txBody>
      </p:sp>
      <p:sp>
        <p:nvSpPr>
          <p:cNvPr id="64521" name="Rectangle 11"/>
          <p:cNvSpPr>
            <a:spLocks noChangeArrowheads="1"/>
          </p:cNvSpPr>
          <p:nvPr/>
        </p:nvSpPr>
        <p:spPr bwMode="auto">
          <a:xfrm>
            <a:off x="1476375" y="4724400"/>
            <a:ext cx="4572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&lt;div align="center"&gt;otro parrafo con agrupacion de bloques &lt;/div&gt;</a:t>
            </a:r>
          </a:p>
          <a:p>
            <a:r>
              <a:rPr lang="es-CO"/>
              <a:t>&lt;div&gt;note que el espacio es menor&lt;/div&gt;</a:t>
            </a:r>
            <a:endParaRPr lang="es-ES"/>
          </a:p>
        </p:txBody>
      </p:sp>
      <p:sp>
        <p:nvSpPr>
          <p:cNvPr id="64522" name="Rectangle 12"/>
          <p:cNvSpPr>
            <a:spLocks noChangeArrowheads="1"/>
          </p:cNvSpPr>
          <p:nvPr/>
        </p:nvSpPr>
        <p:spPr bwMode="auto">
          <a:xfrm>
            <a:off x="2373313" y="61341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&lt;center&gt;texto centrado&lt;/center&gt;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>
          <a:xfrm>
            <a:off x="519113" y="404813"/>
            <a:ext cx="7024687" cy="1143000"/>
          </a:xfrm>
        </p:spPr>
        <p:txBody>
          <a:bodyPr/>
          <a:lstStyle/>
          <a:p>
            <a:pPr eaLnBrk="1" hangingPunct="1"/>
            <a:r>
              <a:rPr lang="es-CO" smtClean="0"/>
              <a:t>Encabezados - Títulos</a:t>
            </a:r>
            <a:endParaRPr lang="es-ES" smtClean="0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22632" name="Group 104"/>
          <p:cNvGraphicFramePr>
            <a:graphicFrameLocks noGrp="1"/>
          </p:cNvGraphicFramePr>
          <p:nvPr/>
        </p:nvGraphicFramePr>
        <p:xfrm>
          <a:off x="1403350" y="1628775"/>
          <a:ext cx="6192838" cy="4054475"/>
        </p:xfrm>
        <a:graphic>
          <a:graphicData uri="http://schemas.openxmlformats.org/drawingml/2006/table">
            <a:tbl>
              <a:tblPr/>
              <a:tblGrid>
                <a:gridCol w="1368425"/>
                <a:gridCol w="4824413"/>
              </a:tblGrid>
              <a:tr h="771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Etiqueta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Ejemplo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&lt;H1&gt;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1: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&lt;H2&gt;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2: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&lt;H3&gt;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3: HTML</a:t>
                      </a:r>
                      <a:b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&lt;H4&gt;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4: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&lt;H5&gt;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5: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33"/>
                          </a:solidFill>
                          <a:effectLst/>
                          <a:latin typeface="Arial" charset="0"/>
                        </a:rPr>
                        <a:t>&lt;H6&gt;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Título 6: HTML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6" name="Rectangle 93"/>
          <p:cNvSpPr>
            <a:spLocks noChangeArrowheads="1"/>
          </p:cNvSpPr>
          <p:nvPr/>
        </p:nvSpPr>
        <p:spPr bwMode="auto">
          <a:xfrm>
            <a:off x="0" y="4799013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65567" name="Rectangle 105"/>
          <p:cNvSpPr>
            <a:spLocks noChangeArrowheads="1"/>
          </p:cNvSpPr>
          <p:nvPr/>
        </p:nvSpPr>
        <p:spPr bwMode="auto">
          <a:xfrm>
            <a:off x="539750" y="5949950"/>
            <a:ext cx="7969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sz="1600" b="1"/>
              <a:t>&lt;H2 align="center"&gt;</a:t>
            </a:r>
            <a:r>
              <a:rPr lang="es-ES" sz="1600" b="1" i="1"/>
              <a:t>El lenguaje HTML</a:t>
            </a:r>
            <a:r>
              <a:rPr lang="es-ES" sz="1600" b="1"/>
              <a:t>&lt;/H2&gt;&lt;H4&gt;</a:t>
            </a:r>
            <a:r>
              <a:rPr lang="es-ES" sz="1600" b="1" i="1"/>
              <a:t>Apartado 1: Las etiquetas</a:t>
            </a:r>
            <a:r>
              <a:rPr lang="es-ES" sz="1600" b="1"/>
              <a:t>&lt;/H4&gt;</a:t>
            </a:r>
            <a:r>
              <a:rPr lang="es-ES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s-CO" smtClean="0"/>
              <a:t>Marquesinas</a:t>
            </a:r>
            <a:endParaRPr lang="es-ES" smtClean="0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403225" y="1557338"/>
            <a:ext cx="8362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&lt;marquee</a:t>
            </a:r>
            <a:r>
              <a:rPr lang="es-ES"/>
              <a:t> </a:t>
            </a:r>
            <a:r>
              <a:rPr lang="es-ES" b="1"/>
              <a:t>bgcolor=</a:t>
            </a:r>
            <a:r>
              <a:rPr lang="es-ES" b="1" i="1"/>
              <a:t>"#006699"</a:t>
            </a:r>
            <a:r>
              <a:rPr lang="es-ES"/>
              <a:t> </a:t>
            </a:r>
            <a:r>
              <a:rPr lang="es-ES" b="1"/>
              <a:t>behavior="alternate"</a:t>
            </a:r>
            <a:r>
              <a:rPr lang="es-ES"/>
              <a:t> </a:t>
            </a:r>
            <a:r>
              <a:rPr lang="es-ES" b="1"/>
              <a:t>direction="right"&gt;</a:t>
            </a:r>
            <a:r>
              <a:rPr lang="es-ES"/>
              <a:t/>
            </a:r>
            <a:br>
              <a:rPr lang="es-ES"/>
            </a:br>
            <a:r>
              <a:rPr lang="es-ES" b="1"/>
              <a:t>  &lt;b&gt;&lt;font</a:t>
            </a:r>
            <a:r>
              <a:rPr lang="es-ES"/>
              <a:t> </a:t>
            </a:r>
            <a:r>
              <a:rPr lang="es-ES" b="1"/>
              <a:t>color=</a:t>
            </a:r>
            <a:r>
              <a:rPr lang="es-ES" b="1" i="1"/>
              <a:t>"#FFFFCC"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"5"</a:t>
            </a:r>
            <a:r>
              <a:rPr lang="es-ES" b="1"/>
              <a:t>&gt;</a:t>
            </a:r>
            <a:r>
              <a:rPr lang="es-ES" b="1" i="1"/>
              <a:t>Esto es una marquesina</a:t>
            </a:r>
            <a:r>
              <a:rPr lang="es-ES"/>
              <a:t> </a:t>
            </a:r>
            <a:r>
              <a:rPr lang="es-ES" b="1"/>
              <a:t>&lt;/font&gt;&lt;/b&gt;</a:t>
            </a:r>
            <a:r>
              <a:rPr lang="es-ES"/>
              <a:t> </a:t>
            </a:r>
            <a:br>
              <a:rPr lang="es-ES"/>
            </a:br>
            <a:r>
              <a:rPr lang="es-ES" b="1"/>
              <a:t>&lt;/marquee&gt;</a:t>
            </a:r>
            <a:r>
              <a:rPr lang="es-ES"/>
              <a:t> </a:t>
            </a: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889000" y="3630613"/>
            <a:ext cx="1944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3200" b="1"/>
              <a:t>Listas</a:t>
            </a:r>
            <a:endParaRPr lang="es-ES" sz="3200" b="1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971550" y="4333875"/>
            <a:ext cx="20986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&lt;li&gt;</a:t>
            </a:r>
            <a:r>
              <a:rPr lang="es-ES" b="1" i="1"/>
              <a:t>Perro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Gato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Periquito</a:t>
            </a:r>
            <a:r>
              <a:rPr lang="es-ES" b="1"/>
              <a:t>&lt;/li&gt;</a:t>
            </a:r>
            <a:r>
              <a:rPr lang="es-ES"/>
              <a:t> </a:t>
            </a:r>
          </a:p>
        </p:txBody>
      </p:sp>
      <p:sp>
        <p:nvSpPr>
          <p:cNvPr id="66566" name="Rectangle 8"/>
          <p:cNvSpPr>
            <a:spLocks noChangeArrowheads="1"/>
          </p:cNvSpPr>
          <p:nvPr/>
        </p:nvSpPr>
        <p:spPr bwMode="auto">
          <a:xfrm>
            <a:off x="4859338" y="4329113"/>
            <a:ext cx="1439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s-ES"/>
          </a:p>
          <a:p>
            <a:pPr>
              <a:buFontTx/>
              <a:buChar char="•"/>
            </a:pPr>
            <a:r>
              <a:rPr lang="es-ES" b="1"/>
              <a:t>Perro </a:t>
            </a:r>
          </a:p>
          <a:p>
            <a:pPr>
              <a:buFontTx/>
              <a:buChar char="•"/>
            </a:pPr>
            <a:r>
              <a:rPr lang="es-ES" b="1"/>
              <a:t>Gato </a:t>
            </a:r>
          </a:p>
          <a:p>
            <a:pPr>
              <a:buFontTx/>
              <a:buChar char="•"/>
            </a:pPr>
            <a:r>
              <a:rPr lang="es-ES" b="1"/>
              <a:t>Periquito </a:t>
            </a:r>
            <a:endParaRPr lang="es-ES"/>
          </a:p>
          <a:p>
            <a:pPr algn="ctr" eaLnBrk="0" hangingPunct="0"/>
            <a:endParaRPr lang="es-ES"/>
          </a:p>
        </p:txBody>
      </p:sp>
      <p:sp>
        <p:nvSpPr>
          <p:cNvPr id="66567" name="Rectangle 9"/>
          <p:cNvSpPr>
            <a:spLocks noChangeArrowheads="1"/>
          </p:cNvSpPr>
          <p:nvPr/>
        </p:nvSpPr>
        <p:spPr bwMode="auto">
          <a:xfrm>
            <a:off x="2916238" y="1051203"/>
            <a:ext cx="4224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 dirty="0"/>
              <a:t>&lt;</a:t>
            </a:r>
            <a:r>
              <a:rPr lang="es-ES" b="1" dirty="0" err="1"/>
              <a:t>marquee</a:t>
            </a:r>
            <a:r>
              <a:rPr lang="es-ES" b="1" dirty="0"/>
              <a:t>&gt;</a:t>
            </a:r>
            <a:r>
              <a:rPr lang="es-ES" dirty="0"/>
              <a:t> y </a:t>
            </a:r>
            <a:r>
              <a:rPr lang="es-ES" b="1" dirty="0"/>
              <a:t>&lt;/</a:t>
            </a:r>
            <a:r>
              <a:rPr lang="es-ES" b="1" dirty="0" err="1"/>
              <a:t>marquee</a:t>
            </a:r>
            <a:r>
              <a:rPr lang="es-ES" b="1" dirty="0" smtClean="0"/>
              <a:t>&gt;</a:t>
            </a:r>
            <a:r>
              <a:rPr lang="es-ES" dirty="0" smtClean="0"/>
              <a:t>. (Obsoleta) </a:t>
            </a:r>
            <a:endParaRPr lang="es-ES" dirty="0"/>
          </a:p>
        </p:txBody>
      </p:sp>
      <p:sp>
        <p:nvSpPr>
          <p:cNvPr id="66568" name="Rectangle 10"/>
          <p:cNvSpPr>
            <a:spLocks noChangeArrowheads="1"/>
          </p:cNvSpPr>
          <p:nvPr/>
        </p:nvSpPr>
        <p:spPr bwMode="auto">
          <a:xfrm>
            <a:off x="611188" y="263683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behavior</a:t>
            </a:r>
            <a:r>
              <a:rPr lang="es-ES"/>
              <a:t> </a:t>
            </a:r>
          </a:p>
        </p:txBody>
      </p:sp>
      <p:sp>
        <p:nvSpPr>
          <p:cNvPr id="66569" name="Rectangle 11"/>
          <p:cNvSpPr>
            <a:spLocks noChangeArrowheads="1"/>
          </p:cNvSpPr>
          <p:nvPr/>
        </p:nvSpPr>
        <p:spPr bwMode="auto">
          <a:xfrm>
            <a:off x="2411413" y="263683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alternate</a:t>
            </a:r>
            <a:r>
              <a:rPr lang="es-ES"/>
              <a:t> </a:t>
            </a:r>
          </a:p>
        </p:txBody>
      </p:sp>
      <p:sp>
        <p:nvSpPr>
          <p:cNvPr id="66570" name="Rectangle 12"/>
          <p:cNvSpPr>
            <a:spLocks noChangeArrowheads="1"/>
          </p:cNvSpPr>
          <p:nvPr/>
        </p:nvSpPr>
        <p:spPr bwMode="auto">
          <a:xfrm>
            <a:off x="3492500" y="263683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scroll</a:t>
            </a:r>
            <a:r>
              <a:rPr lang="es-ES"/>
              <a:t> </a:t>
            </a:r>
          </a:p>
        </p:txBody>
      </p:sp>
      <p:sp>
        <p:nvSpPr>
          <p:cNvPr id="66571" name="Rectangle 13"/>
          <p:cNvSpPr>
            <a:spLocks noChangeArrowheads="1"/>
          </p:cNvSpPr>
          <p:nvPr/>
        </p:nvSpPr>
        <p:spPr bwMode="auto">
          <a:xfrm>
            <a:off x="4284663" y="263683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slide</a:t>
            </a:r>
            <a:r>
              <a:rPr lang="es-ES"/>
              <a:t> </a:t>
            </a:r>
          </a:p>
        </p:txBody>
      </p:sp>
      <p:sp>
        <p:nvSpPr>
          <p:cNvPr id="66572" name="Rectangle 14"/>
          <p:cNvSpPr>
            <a:spLocks noChangeArrowheads="1"/>
          </p:cNvSpPr>
          <p:nvPr/>
        </p:nvSpPr>
        <p:spPr bwMode="auto">
          <a:xfrm>
            <a:off x="684213" y="32131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direction</a:t>
            </a:r>
            <a:r>
              <a:rPr lang="es-ES"/>
              <a:t> </a:t>
            </a:r>
          </a:p>
        </p:txBody>
      </p:sp>
      <p:sp>
        <p:nvSpPr>
          <p:cNvPr id="66573" name="Rectangle 15"/>
          <p:cNvSpPr>
            <a:spLocks noChangeArrowheads="1"/>
          </p:cNvSpPr>
          <p:nvPr/>
        </p:nvSpPr>
        <p:spPr bwMode="auto">
          <a:xfrm>
            <a:off x="2411413" y="314166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down</a:t>
            </a:r>
            <a:r>
              <a:rPr lang="es-ES"/>
              <a:t> </a:t>
            </a:r>
          </a:p>
        </p:txBody>
      </p:sp>
      <p:sp>
        <p:nvSpPr>
          <p:cNvPr id="66574" name="Rectangle 16"/>
          <p:cNvSpPr>
            <a:spLocks noChangeArrowheads="1"/>
          </p:cNvSpPr>
          <p:nvPr/>
        </p:nvSpPr>
        <p:spPr bwMode="auto">
          <a:xfrm>
            <a:off x="3276600" y="3141663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up</a:t>
            </a:r>
            <a:r>
              <a:rPr lang="es-ES"/>
              <a:t> </a:t>
            </a:r>
          </a:p>
        </p:txBody>
      </p:sp>
      <p:sp>
        <p:nvSpPr>
          <p:cNvPr id="66575" name="Rectangle 17"/>
          <p:cNvSpPr>
            <a:spLocks noChangeArrowheads="1"/>
          </p:cNvSpPr>
          <p:nvPr/>
        </p:nvSpPr>
        <p:spPr bwMode="auto">
          <a:xfrm>
            <a:off x="3851275" y="31416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left</a:t>
            </a:r>
            <a:r>
              <a:rPr lang="es-ES"/>
              <a:t> </a:t>
            </a:r>
          </a:p>
        </p:txBody>
      </p:sp>
      <p:sp>
        <p:nvSpPr>
          <p:cNvPr id="66576" name="Rectangle 19"/>
          <p:cNvSpPr>
            <a:spLocks noChangeArrowheads="1"/>
          </p:cNvSpPr>
          <p:nvPr/>
        </p:nvSpPr>
        <p:spPr bwMode="auto">
          <a:xfrm>
            <a:off x="4427538" y="31416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right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024687" cy="1143000"/>
          </a:xfrm>
        </p:spPr>
        <p:txBody>
          <a:bodyPr/>
          <a:lstStyle/>
          <a:p>
            <a:pPr eaLnBrk="1" hangingPunct="1"/>
            <a:r>
              <a:rPr lang="es-CO" smtClean="0"/>
              <a:t>CONCEPTOS</a:t>
            </a:r>
            <a:endParaRPr lang="es-E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CO" smtClean="0"/>
              <a:t>HTML </a:t>
            </a:r>
            <a:r>
              <a:rPr lang="es-ES" smtClean="0"/>
              <a:t>(</a:t>
            </a:r>
            <a:r>
              <a:rPr lang="es-ES" b="1" smtClean="0"/>
              <a:t>Hyper Text Markup Language</a:t>
            </a:r>
            <a:r>
              <a:rPr lang="es-E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Lenguaje con el que se escriben paginas web.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Es un lenguaje de hipertexto.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Permite escribir texto de forma estructurada.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Compuesto por etiquetas (marcan el inicio y fin de cada elemento del documento)</a:t>
            </a:r>
          </a:p>
          <a:p>
            <a:pPr lvl="1" eaLnBrk="1" hangingPunct="1">
              <a:lnSpc>
                <a:spcPct val="90000"/>
              </a:lnSpc>
            </a:pPr>
            <a:r>
              <a:rPr lang="es-CO" smtClean="0"/>
              <a:t>Documento hipertexto contiene texto, imágenes sonido y video (documento multimedia).</a:t>
            </a: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900113" y="1370013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&lt;ul&gt;</a:t>
            </a:r>
            <a:r>
              <a:rPr lang="es-ES"/>
              <a:t> y </a:t>
            </a:r>
            <a:r>
              <a:rPr lang="es-ES" b="1"/>
              <a:t>&lt;/ul&gt;</a:t>
            </a:r>
            <a:r>
              <a:rPr lang="es-ES"/>
              <a:t>. 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684213" y="4968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 desordenada</a:t>
            </a:r>
            <a:endParaRPr lang="es-ES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3203575" y="1728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viñeta 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3419475" y="2233613"/>
            <a:ext cx="530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circle</a:t>
            </a:r>
            <a:r>
              <a:rPr lang="es-ES"/>
              <a:t> (círculo), </a:t>
            </a:r>
            <a:r>
              <a:rPr lang="es-ES" b="1"/>
              <a:t>disc</a:t>
            </a:r>
            <a:r>
              <a:rPr lang="es-ES"/>
              <a:t> (disco) o </a:t>
            </a:r>
            <a:r>
              <a:rPr lang="es-ES" b="1"/>
              <a:t>square</a:t>
            </a:r>
            <a:r>
              <a:rPr lang="es-ES"/>
              <a:t> (cuadrado). </a:t>
            </a:r>
          </a:p>
        </p:txBody>
      </p:sp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684213" y="1946275"/>
            <a:ext cx="21431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&lt;ul type="circle"&gt;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Perro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Gato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&lt;li&gt;</a:t>
            </a:r>
            <a:r>
              <a:rPr lang="es-ES" b="1" i="1"/>
              <a:t>Periquito</a:t>
            </a:r>
            <a:r>
              <a:rPr lang="es-ES" b="1"/>
              <a:t>&lt;/li&gt;</a:t>
            </a:r>
            <a:br>
              <a:rPr lang="es-ES" b="1"/>
            </a:br>
            <a:r>
              <a:rPr lang="es-ES" b="1"/>
              <a:t>&lt;/ul&gt;</a:t>
            </a:r>
          </a:p>
        </p:txBody>
      </p:sp>
      <p:sp>
        <p:nvSpPr>
          <p:cNvPr id="67591" name="Rectangle 9"/>
          <p:cNvSpPr>
            <a:spLocks noChangeArrowheads="1"/>
          </p:cNvSpPr>
          <p:nvPr/>
        </p:nvSpPr>
        <p:spPr bwMode="auto">
          <a:xfrm>
            <a:off x="827088" y="3495675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&lt;ol&gt;</a:t>
            </a:r>
            <a:r>
              <a:rPr lang="es-ES"/>
              <a:t> y </a:t>
            </a:r>
            <a:r>
              <a:rPr lang="es-ES" b="1"/>
              <a:t>&lt;/ol&gt;</a:t>
            </a:r>
            <a:r>
              <a:rPr lang="es-ES"/>
              <a:t>. </a:t>
            </a: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3132138" y="342265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 ordenada</a:t>
            </a:r>
            <a:endParaRPr lang="es-ES"/>
          </a:p>
        </p:txBody>
      </p:sp>
      <p:sp>
        <p:nvSpPr>
          <p:cNvPr id="67593" name="Rectangle 11"/>
          <p:cNvSpPr>
            <a:spLocks noChangeArrowheads="1"/>
          </p:cNvSpPr>
          <p:nvPr/>
        </p:nvSpPr>
        <p:spPr bwMode="auto">
          <a:xfrm>
            <a:off x="3203575" y="378301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type</a:t>
            </a:r>
            <a:r>
              <a:rPr lang="es-ES"/>
              <a:t> </a:t>
            </a:r>
          </a:p>
        </p:txBody>
      </p:sp>
      <p:sp>
        <p:nvSpPr>
          <p:cNvPr id="67594" name="Rectangle 12"/>
          <p:cNvSpPr>
            <a:spLocks noChangeArrowheads="1"/>
          </p:cNvSpPr>
          <p:nvPr/>
        </p:nvSpPr>
        <p:spPr bwMode="auto">
          <a:xfrm>
            <a:off x="3276600" y="4143375"/>
            <a:ext cx="5292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1</a:t>
            </a:r>
            <a:r>
              <a:rPr lang="es-ES"/>
              <a:t> (números), </a:t>
            </a:r>
            <a:r>
              <a:rPr lang="es-ES" b="1"/>
              <a:t>a</a:t>
            </a:r>
            <a:r>
              <a:rPr lang="es-ES"/>
              <a:t> (letras minúsculas), </a:t>
            </a:r>
            <a:r>
              <a:rPr lang="es-ES" b="1"/>
              <a:t>A</a:t>
            </a:r>
            <a:r>
              <a:rPr lang="es-ES"/>
              <a:t> (letras mayúsculas), </a:t>
            </a:r>
            <a:r>
              <a:rPr lang="es-ES" b="1"/>
              <a:t>i</a:t>
            </a:r>
            <a:r>
              <a:rPr lang="es-ES"/>
              <a:t> (numeros romanos en minúsculas) o </a:t>
            </a:r>
            <a:r>
              <a:rPr lang="es-ES" b="1"/>
              <a:t>I</a:t>
            </a:r>
            <a:r>
              <a:rPr lang="es-ES"/>
              <a:t> (números romanos en mayúsculas). </a:t>
            </a:r>
          </a:p>
        </p:txBody>
      </p:sp>
      <p:sp>
        <p:nvSpPr>
          <p:cNvPr id="67595" name="Text Box 13"/>
          <p:cNvSpPr txBox="1">
            <a:spLocks noChangeArrowheads="1"/>
          </p:cNvSpPr>
          <p:nvPr/>
        </p:nvSpPr>
        <p:spPr bwMode="auto">
          <a:xfrm>
            <a:off x="673100" y="5445125"/>
            <a:ext cx="506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Listas anidadas:  combinación de las anteriores.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827088" y="1268413"/>
            <a:ext cx="7437437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sz="2000"/>
              <a:t>Crear una pagina de inicio en blanco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Colocar un titulo centrado y subrayado (mi pagina personal)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Insertar una marquesina (con fondo rojo, tamaño de letra 5, y comportamiento continuo.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Insertar un párrafo de texto con sangría a la izquierda y alineación a la izquierda.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Crear una división horizontal 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Escribir un texto ( párrafo) centrado que indica una frase  arbitraria.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Insertar una división horizontal.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Insertar un texto  preformateado que introduce a  nuestras ocupaciones principales (centrado).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Crear una lista  que muestra las áreas de interés de información.</a:t>
            </a:r>
          </a:p>
          <a:p>
            <a:pPr marL="342900" indent="-342900">
              <a:buFontTx/>
              <a:buAutoNum type="arabicPeriod"/>
            </a:pPr>
            <a:r>
              <a:rPr lang="es-CO" sz="2000"/>
              <a:t>Insertar listas anidadas a cada item.</a:t>
            </a:r>
            <a:endParaRPr lang="es-ES" sz="2000"/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684213" y="465138"/>
            <a:ext cx="1466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 b="1"/>
              <a:t>Ejercicio</a:t>
            </a:r>
            <a:endParaRPr lang="es-E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s-CO" u="sng" smtClean="0">
                <a:solidFill>
                  <a:schemeClr val="accent2"/>
                </a:solidFill>
              </a:rPr>
              <a:t>ENLACES</a:t>
            </a:r>
            <a:endParaRPr lang="es-ES" u="sng" smtClean="0">
              <a:solidFill>
                <a:schemeClr val="accent2"/>
              </a:solidFill>
            </a:endParaRP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900113" y="1412875"/>
            <a:ext cx="382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hiperenlace, hipervínculo, o vínculo </a:t>
            </a: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971550" y="1916113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&lt;a&gt;</a:t>
            </a:r>
            <a:r>
              <a:rPr lang="es-ES"/>
              <a:t> y </a:t>
            </a:r>
            <a:r>
              <a:rPr lang="es-ES" b="1"/>
              <a:t>&lt;/a&gt;</a:t>
            </a:r>
            <a:r>
              <a:rPr lang="es-ES"/>
              <a:t>. </a:t>
            </a: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1042988" y="2420938"/>
            <a:ext cx="649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href</a:t>
            </a:r>
            <a:r>
              <a:rPr lang="es-ES"/>
              <a:t> 	especifica la página a la que está asociado el enlace </a:t>
            </a:r>
          </a:p>
        </p:txBody>
      </p:sp>
      <p:sp>
        <p:nvSpPr>
          <p:cNvPr id="69638" name="Rectangle 9"/>
          <p:cNvSpPr>
            <a:spLocks noChangeArrowheads="1"/>
          </p:cNvSpPr>
          <p:nvPr/>
        </p:nvSpPr>
        <p:spPr bwMode="auto">
          <a:xfrm>
            <a:off x="755650" y="2997200"/>
            <a:ext cx="673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Referencia absoluta: </a:t>
            </a:r>
            <a:r>
              <a:rPr lang="es-ES"/>
              <a:t> Conduce a una ubicación externa al sitio </a:t>
            </a:r>
          </a:p>
        </p:txBody>
      </p:sp>
      <p:sp>
        <p:nvSpPr>
          <p:cNvPr id="69639" name="Rectangle 11"/>
          <p:cNvSpPr>
            <a:spLocks noChangeArrowheads="1"/>
          </p:cNvSpPr>
          <p:nvPr/>
        </p:nvSpPr>
        <p:spPr bwMode="auto">
          <a:xfrm>
            <a:off x="684213" y="4149725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Referencia relativa al sitio: Conduce a un documento situado </a:t>
            </a:r>
          </a:p>
          <a:p>
            <a:r>
              <a:rPr lang="es-ES" b="1"/>
              <a:t>			    dentro del mismo sitio</a:t>
            </a:r>
            <a:r>
              <a:rPr lang="es-ES"/>
              <a:t>  </a:t>
            </a:r>
          </a:p>
        </p:txBody>
      </p:sp>
      <p:sp>
        <p:nvSpPr>
          <p:cNvPr id="69640" name="Rectangle 12"/>
          <p:cNvSpPr>
            <a:spLocks noChangeArrowheads="1"/>
          </p:cNvSpPr>
          <p:nvPr/>
        </p:nvSpPr>
        <p:spPr bwMode="auto">
          <a:xfrm>
            <a:off x="1042988" y="3429000"/>
            <a:ext cx="73374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pt-BR" sz="2000"/>
              <a:t>&lt;a href="http://www.aulaclic.com"&gt;Visita www.aulaclic.com&lt;/a&gt;</a:t>
            </a:r>
          </a:p>
        </p:txBody>
      </p:sp>
      <p:sp>
        <p:nvSpPr>
          <p:cNvPr id="69641" name="Rectangle 13"/>
          <p:cNvSpPr>
            <a:spLocks noChangeArrowheads="1"/>
          </p:cNvSpPr>
          <p:nvPr/>
        </p:nvSpPr>
        <p:spPr bwMode="auto">
          <a:xfrm>
            <a:off x="539750" y="5013325"/>
            <a:ext cx="82819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/>
              <a:t>&lt;a href="inicio1.html"&gt;cambiar a otro documento "ref. relativa"&lt;/a&gt; </a:t>
            </a:r>
          </a:p>
          <a:p>
            <a:r>
              <a:rPr lang="es-CO" sz="2000"/>
              <a:t>&lt;a href="../mipagina/imagenes/inicio1.html"&gt;otra carpeta &lt;/a&gt;</a:t>
            </a:r>
          </a:p>
        </p:txBody>
      </p:sp>
      <p:sp>
        <p:nvSpPr>
          <p:cNvPr id="69642" name="Rectangle 14"/>
          <p:cNvSpPr>
            <a:spLocks noChangeArrowheads="1"/>
          </p:cNvSpPr>
          <p:nvPr/>
        </p:nvSpPr>
        <p:spPr bwMode="auto">
          <a:xfrm>
            <a:off x="611188" y="5876925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&lt;a href="//D:/diplomado/tutoriales/www.aulaclic.es/html/index.htm"&gt;navegar por el tutorial&lt;/a&gt;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ChangeArrowheads="1"/>
          </p:cNvSpPr>
          <p:nvPr/>
        </p:nvSpPr>
        <p:spPr bwMode="auto">
          <a:xfrm>
            <a:off x="755650" y="576263"/>
            <a:ext cx="277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>
                <a:solidFill>
                  <a:schemeClr val="accent2"/>
                </a:solidFill>
              </a:rPr>
              <a:t>Destino del enlace</a:t>
            </a:r>
            <a:r>
              <a:rPr lang="es-ES" sz="2400"/>
              <a:t> </a:t>
            </a: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auto">
          <a:xfrm>
            <a:off x="1258888" y="1125538"/>
            <a:ext cx="655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determina en qué ventana va a ser abierta la página vinculada </a:t>
            </a:r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900113" y="184467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target</a:t>
            </a:r>
            <a:r>
              <a:rPr lang="es-ES"/>
              <a:t> </a:t>
            </a:r>
          </a:p>
        </p:txBody>
      </p:sp>
      <p:sp>
        <p:nvSpPr>
          <p:cNvPr id="70661" name="Rectangle 10"/>
          <p:cNvSpPr>
            <a:spLocks noChangeArrowheads="1"/>
          </p:cNvSpPr>
          <p:nvPr/>
        </p:nvSpPr>
        <p:spPr bwMode="auto">
          <a:xfrm>
            <a:off x="3276600" y="1779588"/>
            <a:ext cx="5327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_blank</a:t>
            </a:r>
            <a:r>
              <a:rPr lang="es-ES"/>
              <a:t>     Abre el documento vinculado en una ventana nueva del navegador. </a:t>
            </a:r>
          </a:p>
          <a:p>
            <a:r>
              <a:rPr lang="es-ES"/>
              <a:t> </a:t>
            </a:r>
            <a:r>
              <a:rPr lang="es-ES" b="1"/>
              <a:t>_self</a:t>
            </a:r>
            <a:r>
              <a:rPr lang="es-ES"/>
              <a:t>      Abre el documento vinculado en el mismo marco o ventana que el vínculo </a:t>
            </a:r>
          </a:p>
        </p:txBody>
      </p:sp>
      <p:sp>
        <p:nvSpPr>
          <p:cNvPr id="70662" name="Rectangle 11"/>
          <p:cNvSpPr>
            <a:spLocks noChangeArrowheads="1"/>
          </p:cNvSpPr>
          <p:nvPr/>
        </p:nvSpPr>
        <p:spPr bwMode="auto">
          <a:xfrm>
            <a:off x="682625" y="4032250"/>
            <a:ext cx="389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>
                <a:solidFill>
                  <a:schemeClr val="accent2"/>
                </a:solidFill>
              </a:rPr>
              <a:t>Anclas o puntos de fijación</a:t>
            </a:r>
            <a:r>
              <a:rPr lang="es-ES" sz="2400"/>
              <a:t> </a:t>
            </a:r>
          </a:p>
        </p:txBody>
      </p:sp>
      <p:sp>
        <p:nvSpPr>
          <p:cNvPr id="70663" name="Rectangle 12"/>
          <p:cNvSpPr>
            <a:spLocks noChangeArrowheads="1"/>
          </p:cNvSpPr>
          <p:nvPr/>
        </p:nvSpPr>
        <p:spPr bwMode="auto">
          <a:xfrm>
            <a:off x="1258888" y="4652963"/>
            <a:ext cx="735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permite ir directamente al apartado deseado en un documento extenso</a:t>
            </a:r>
          </a:p>
        </p:txBody>
      </p:sp>
      <p:sp>
        <p:nvSpPr>
          <p:cNvPr id="70664" name="Rectangle 13"/>
          <p:cNvSpPr>
            <a:spLocks noChangeArrowheads="1"/>
          </p:cNvSpPr>
          <p:nvPr/>
        </p:nvSpPr>
        <p:spPr bwMode="auto">
          <a:xfrm>
            <a:off x="827088" y="5299075"/>
            <a:ext cx="731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 name=</a:t>
            </a:r>
            <a:r>
              <a:rPr lang="es-ES" b="1" i="1"/>
              <a:t>"miancla"</a:t>
            </a:r>
            <a:r>
              <a:rPr lang="es-ES" b="1"/>
              <a:t>&gt;</a:t>
            </a:r>
            <a:r>
              <a:rPr lang="es-ES" b="1" i="1"/>
              <a:t>Texto con ancla </a:t>
            </a:r>
            <a:r>
              <a:rPr lang="es-ES" b="1"/>
              <a:t>&lt;/a&gt;</a:t>
            </a:r>
            <a:r>
              <a:rPr lang="es-ES" b="1" i="1"/>
              <a:t>	 	</a:t>
            </a:r>
            <a:r>
              <a:rPr lang="es-ES" b="1"/>
              <a:t>define el ancla</a:t>
            </a:r>
          </a:p>
        </p:txBody>
      </p:sp>
      <p:sp>
        <p:nvSpPr>
          <p:cNvPr id="70665" name="Rectangle 14"/>
          <p:cNvSpPr>
            <a:spLocks noChangeArrowheads="1"/>
          </p:cNvSpPr>
          <p:nvPr/>
        </p:nvSpPr>
        <p:spPr bwMode="auto">
          <a:xfrm>
            <a:off x="827088" y="5772150"/>
            <a:ext cx="7632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&lt;a href=</a:t>
            </a:r>
            <a:r>
              <a:rPr lang="es-ES" b="1" i="1"/>
              <a:t>"#miancla"</a:t>
            </a:r>
            <a:r>
              <a:rPr lang="es-ES" b="1"/>
              <a:t>&gt;</a:t>
            </a:r>
            <a:r>
              <a:rPr lang="es-ES" b="1" i="1"/>
              <a:t>Enlace al ancla</a:t>
            </a:r>
            <a:r>
              <a:rPr lang="es-ES" b="1"/>
              <a:t>&lt;/a&gt;		lleva al ancla	</a:t>
            </a:r>
            <a:br>
              <a:rPr lang="es-ES" b="1"/>
            </a:br>
            <a:r>
              <a:rPr lang="es-ES" b="1"/>
              <a:t>	</a:t>
            </a:r>
          </a:p>
        </p:txBody>
      </p:sp>
      <p:sp>
        <p:nvSpPr>
          <p:cNvPr id="70666" name="Rectangle 15"/>
          <p:cNvSpPr>
            <a:spLocks noChangeArrowheads="1"/>
          </p:cNvSpPr>
          <p:nvPr/>
        </p:nvSpPr>
        <p:spPr bwMode="auto">
          <a:xfrm>
            <a:off x="1116013" y="3141663"/>
            <a:ext cx="51943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href="inicio1.html" target="_blank"&gt;</a:t>
            </a:r>
          </a:p>
          <a:p>
            <a:r>
              <a:rPr lang="es-ES"/>
              <a:t>cambiar a otro documento "ref. relativa"&lt;/a&gt; &lt;br&gt;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827088" y="4318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 b="1">
                <a:solidFill>
                  <a:schemeClr val="accent2"/>
                </a:solidFill>
              </a:rPr>
              <a:t>Correo</a:t>
            </a:r>
            <a:r>
              <a:rPr lang="es-ES" sz="2400" b="1"/>
              <a:t> </a:t>
            </a:r>
            <a:r>
              <a:rPr lang="es-ES" sz="2400" b="1">
                <a:solidFill>
                  <a:schemeClr val="accent2"/>
                </a:solidFill>
              </a:rPr>
              <a:t>electrónico</a:t>
            </a:r>
            <a:r>
              <a:rPr lang="es-ES" sz="2400" b="1"/>
              <a:t>:</a:t>
            </a:r>
            <a:r>
              <a:rPr lang="es-ES" sz="2400"/>
              <a:t> 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827088" y="1268413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&lt;a href=</a:t>
            </a:r>
            <a:r>
              <a:rPr lang="es-ES" b="1" i="1"/>
              <a:t>"</a:t>
            </a:r>
            <a:r>
              <a:rPr lang="es-ES" b="1"/>
              <a:t>mailto:</a:t>
            </a:r>
            <a:r>
              <a:rPr lang="es-ES" b="1" i="1"/>
              <a:t>jucebeva@hotmail.com"</a:t>
            </a:r>
            <a:r>
              <a:rPr lang="es-ES" b="1"/>
              <a:t>&gt;mi </a:t>
            </a:r>
            <a:r>
              <a:rPr lang="es-ES" b="1" i="1"/>
              <a:t>e-mail </a:t>
            </a:r>
            <a:r>
              <a:rPr lang="es-ES" b="1"/>
              <a:t>&lt;/a&gt;</a:t>
            </a:r>
            <a:r>
              <a:rPr lang="es-ES"/>
              <a:t> </a:t>
            </a:r>
          </a:p>
        </p:txBody>
      </p:sp>
      <p:sp>
        <p:nvSpPr>
          <p:cNvPr id="71684" name="Rectangle 6"/>
          <p:cNvSpPr>
            <a:spLocks noChangeArrowheads="1"/>
          </p:cNvSpPr>
          <p:nvPr/>
        </p:nvSpPr>
        <p:spPr bwMode="auto">
          <a:xfrm>
            <a:off x="971550" y="1844675"/>
            <a:ext cx="7597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href="mailto:jucebeva@hotmail.com?subject=el asunto del mensaje"&gt;</a:t>
            </a:r>
          </a:p>
          <a:p>
            <a:r>
              <a:rPr lang="es-ES"/>
              <a:t>    mi e-mail &lt;/a&gt;</a:t>
            </a: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684213" y="2952750"/>
            <a:ext cx="514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 b="1">
                <a:solidFill>
                  <a:schemeClr val="accent2"/>
                </a:solidFill>
              </a:rPr>
              <a:t>Vínculo a ficheros para descarga:</a:t>
            </a:r>
            <a:r>
              <a:rPr lang="es-E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1763713" y="3716338"/>
            <a:ext cx="66198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&lt;a href="sib1.doc" tarjet=_blank &gt;</a:t>
            </a:r>
          </a:p>
          <a:p>
            <a:r>
              <a:rPr lang="es-CO" sz="2400"/>
              <a:t>haz clic aqu&amp;iacute; para descargarte el fichero</a:t>
            </a:r>
          </a:p>
          <a:p>
            <a:r>
              <a:rPr lang="es-CO" sz="2400"/>
              <a:t>&lt;/a&gt;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024687" cy="5762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CO" u="sng" dirty="0">
                <a:solidFill>
                  <a:schemeClr val="accent2"/>
                </a:solidFill>
              </a:rPr>
              <a:t>IMAGENES</a:t>
            </a:r>
            <a:endParaRPr lang="es-ES" u="sng" dirty="0">
              <a:solidFill>
                <a:schemeClr val="accent2"/>
              </a:solidFill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1116013" y="1700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&lt;img&gt;</a:t>
            </a:r>
            <a:endParaRPr lang="es-ES"/>
          </a:p>
        </p:txBody>
      </p:sp>
      <p:sp>
        <p:nvSpPr>
          <p:cNvPr id="72708" name="Rectangle 6"/>
          <p:cNvSpPr>
            <a:spLocks noChangeArrowheads="1"/>
          </p:cNvSpPr>
          <p:nvPr/>
        </p:nvSpPr>
        <p:spPr bwMode="auto">
          <a:xfrm>
            <a:off x="1116013" y="2349500"/>
            <a:ext cx="424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src</a:t>
            </a:r>
            <a:r>
              <a:rPr lang="es-ES"/>
              <a:t> : especifica el nombre de la imagen 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1187450" y="2852738"/>
            <a:ext cx="701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Las imágenes pueden ser de formatos diferentes: bmp, gif, jpg, etc </a:t>
            </a:r>
          </a:p>
        </p:txBody>
      </p:sp>
      <p:sp>
        <p:nvSpPr>
          <p:cNvPr id="72710" name="Rectangle 9"/>
          <p:cNvSpPr>
            <a:spLocks noChangeArrowheads="1"/>
          </p:cNvSpPr>
          <p:nvPr/>
        </p:nvSpPr>
        <p:spPr bwMode="auto">
          <a:xfrm>
            <a:off x="1547813" y="3429000"/>
            <a:ext cx="63373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&lt;img src="imagenes/gatito.gif" alt="imagen ejemplo"&gt;</a:t>
            </a:r>
          </a:p>
          <a:p>
            <a:endParaRPr lang="es-ES"/>
          </a:p>
          <a:p>
            <a:r>
              <a:rPr lang="es-ES"/>
              <a:t>&lt;img src="imagenes/foto.gif" alt="mi fiesta"&gt;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1187450" y="465296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border</a:t>
            </a:r>
            <a:r>
              <a:rPr lang="es-ES"/>
              <a:t> puede tomar valores numéricos </a:t>
            </a:r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331913" y="5157788"/>
            <a:ext cx="67691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&lt;img src="imagenes/gatito.gif" alt="imagen ejemplo" border="4"&gt;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684213" y="576263"/>
            <a:ext cx="501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imagen con borde y con un enlace: 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1476375" y="1268413"/>
            <a:ext cx="46196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&lt;a href="inicio1.html" target="_blank" &gt;</a:t>
            </a:r>
          </a:p>
          <a:p>
            <a:r>
              <a:rPr lang="en-US"/>
              <a:t>&lt;img src="imagenes/gatito.gif" border="4" &gt;</a:t>
            </a:r>
          </a:p>
          <a:p>
            <a:r>
              <a:rPr lang="en-US"/>
              <a:t>&lt;/a&gt;</a:t>
            </a:r>
            <a:endParaRPr lang="es-ES"/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1476375" y="3500438"/>
            <a:ext cx="360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width</a:t>
            </a:r>
            <a:r>
              <a:rPr lang="es-ES"/>
              <a:t> (anchura) y </a:t>
            </a:r>
            <a:r>
              <a:rPr lang="es-ES" b="1"/>
              <a:t>height</a:t>
            </a:r>
            <a:r>
              <a:rPr lang="es-ES"/>
              <a:t> (altura) 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827088" y="2736850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400"/>
              <a:t>tamaño de la imagen </a:t>
            </a: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900113" y="4149725"/>
            <a:ext cx="731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&lt;img src="imagenes/foto.gif" alt="mi fiesta" width="500" height="400"&gt;</a:t>
            </a:r>
            <a:endParaRPr lang="es-ES"/>
          </a:p>
        </p:txBody>
      </p:sp>
      <p:sp>
        <p:nvSpPr>
          <p:cNvPr id="73735" name="Text Box 10"/>
          <p:cNvSpPr txBox="1">
            <a:spLocks noChangeArrowheads="1"/>
          </p:cNvSpPr>
          <p:nvPr/>
        </p:nvSpPr>
        <p:spPr bwMode="auto">
          <a:xfrm>
            <a:off x="879475" y="4672013"/>
            <a:ext cx="445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Alineacion de la imagen	 </a:t>
            </a:r>
            <a:r>
              <a:rPr lang="es-ES" b="1"/>
              <a:t>align</a:t>
            </a:r>
          </a:p>
        </p:txBody>
      </p:sp>
      <p:sp>
        <p:nvSpPr>
          <p:cNvPr id="73736" name="Rectangle 11"/>
          <p:cNvSpPr>
            <a:spLocks noChangeArrowheads="1"/>
          </p:cNvSpPr>
          <p:nvPr/>
        </p:nvSpPr>
        <p:spPr bwMode="auto">
          <a:xfrm>
            <a:off x="1476375" y="5300663"/>
            <a:ext cx="59769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s-ES"/>
              <a:t>Este atributo indica la alineación de las imágenes con respecto a la línea de texto en la que se encuentran.</a:t>
            </a:r>
          </a:p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530225" y="646113"/>
            <a:ext cx="586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Los valores del atributo </a:t>
            </a:r>
            <a:r>
              <a:rPr lang="es-ES" b="1"/>
              <a:t>align </a:t>
            </a:r>
            <a:r>
              <a:rPr lang="es-ES"/>
              <a:t>pueden ser los siguientes:</a:t>
            </a:r>
          </a:p>
        </p:txBody>
      </p:sp>
      <p:graphicFrame>
        <p:nvGraphicFramePr>
          <p:cNvPr id="37947" name="Group 59"/>
          <p:cNvGraphicFramePr>
            <a:graphicFrameLocks noGrp="1"/>
          </p:cNvGraphicFramePr>
          <p:nvPr/>
        </p:nvGraphicFramePr>
        <p:xfrm>
          <a:off x="2124075" y="1125538"/>
          <a:ext cx="4608513" cy="3430590"/>
        </p:xfrm>
        <a:graphic>
          <a:graphicData uri="http://schemas.openxmlformats.org/drawingml/2006/table">
            <a:tbl>
              <a:tblPr/>
              <a:tblGrid>
                <a:gridCol w="1174750"/>
                <a:gridCol w="1430338"/>
                <a:gridCol w="2003425"/>
              </a:tblGrid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izquierda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medio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derecha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texttop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texto superior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         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superior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74" name="Rectangle 57"/>
          <p:cNvSpPr>
            <a:spLocks noChangeArrowheads="1"/>
          </p:cNvSpPr>
          <p:nvPr/>
        </p:nvSpPr>
        <p:spPr bwMode="auto">
          <a:xfrm>
            <a:off x="539750" y="4868863"/>
            <a:ext cx="82835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Este</a:t>
            </a:r>
          </a:p>
          <a:p>
            <a:r>
              <a:rPr lang="es-CO"/>
              <a:t>&lt;img src="imagenes/gatito.gif" alt="imagen ejemplo" border="4" align="middle"&gt;</a:t>
            </a:r>
          </a:p>
          <a:p>
            <a:r>
              <a:rPr lang="es-CO"/>
              <a:t> es un grafico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4338"/>
            <a:ext cx="7026275" cy="1143000"/>
          </a:xfrm>
        </p:spPr>
        <p:txBody>
          <a:bodyPr/>
          <a:lstStyle/>
          <a:p>
            <a:pPr eaLnBrk="1" hangingPunct="1"/>
            <a:r>
              <a:rPr lang="es-CO" u="sng" smtClean="0">
                <a:solidFill>
                  <a:schemeClr val="accent2"/>
                </a:solidFill>
              </a:rPr>
              <a:t>TABLAS</a:t>
            </a:r>
            <a:endParaRPr lang="es-ES" u="sng" smtClean="0">
              <a:solidFill>
                <a:schemeClr val="accent2"/>
              </a:solidFill>
            </a:endParaRP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900113" y="1557338"/>
            <a:ext cx="629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&lt;table&gt;</a:t>
            </a:r>
            <a:r>
              <a:rPr lang="es-ES"/>
              <a:t> y </a:t>
            </a:r>
            <a:r>
              <a:rPr lang="es-ES" b="1"/>
              <a:t>&lt;/table&gt;</a:t>
            </a:r>
            <a:r>
              <a:rPr lang="es-ES"/>
              <a:t>		INICO Y FIN DE TABLA</a:t>
            </a:r>
          </a:p>
        </p:txBody>
      </p:sp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1042988" y="2205038"/>
            <a:ext cx="461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&lt;tr&gt;</a:t>
            </a:r>
            <a:r>
              <a:rPr lang="es-ES"/>
              <a:t> y </a:t>
            </a:r>
            <a:r>
              <a:rPr lang="es-ES" b="1"/>
              <a:t>&lt;/tr&gt;</a:t>
            </a:r>
            <a:r>
              <a:rPr lang="es-ES"/>
              <a:t> 		Inicio y fin de fila</a:t>
            </a:r>
          </a:p>
        </p:txBody>
      </p:sp>
      <p:sp>
        <p:nvSpPr>
          <p:cNvPr id="75781" name="Rectangle 8"/>
          <p:cNvSpPr>
            <a:spLocks noChangeArrowheads="1"/>
          </p:cNvSpPr>
          <p:nvPr/>
        </p:nvSpPr>
        <p:spPr bwMode="auto">
          <a:xfrm>
            <a:off x="1042988" y="2708275"/>
            <a:ext cx="465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&lt;td&gt;</a:t>
            </a:r>
            <a:r>
              <a:rPr lang="es-ES"/>
              <a:t> y </a:t>
            </a:r>
            <a:r>
              <a:rPr lang="es-ES" b="1"/>
              <a:t>&lt;/td&gt;		</a:t>
            </a:r>
            <a:r>
              <a:rPr lang="es-ES"/>
              <a:t>columna o celda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1979613" y="3309938"/>
            <a:ext cx="6121400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F0000"/>
                </a:solidFill>
              </a:rPr>
              <a:t>&lt;table&gt;</a:t>
            </a:r>
            <a:r>
              <a:rPr lang="es-ES" b="1"/>
              <a:t>			</a:t>
            </a:r>
            <a:r>
              <a:rPr lang="es-ES" b="1">
                <a:solidFill>
                  <a:srgbClr val="FF0000"/>
                </a:solidFill>
              </a:rPr>
              <a:t>inicio de tabla</a:t>
            </a:r>
            <a:r>
              <a:rPr lang="es-ES" b="1"/>
              <a:t/>
            </a:r>
            <a:br>
              <a:rPr lang="es-ES" b="1"/>
            </a:br>
            <a:r>
              <a:rPr lang="es-ES" b="1"/>
              <a:t>  </a:t>
            </a:r>
            <a:r>
              <a:rPr lang="es-ES" b="1">
                <a:solidFill>
                  <a:srgbClr val="0070C0"/>
                </a:solidFill>
              </a:rPr>
              <a:t>&lt;tr&gt;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inicio de fila 1</a:t>
            </a:r>
          </a:p>
          <a:p>
            <a:r>
              <a:rPr lang="es-CO" b="1"/>
              <a:t>       </a:t>
            </a:r>
            <a:r>
              <a:rPr lang="es-ES" b="1">
                <a:solidFill>
                  <a:srgbClr val="C00000"/>
                </a:solidFill>
              </a:rPr>
              <a:t>&lt;td&gt;…&lt;/td&gt;</a:t>
            </a:r>
            <a:r>
              <a:rPr lang="es-ES" b="1"/>
              <a:t>		    </a:t>
            </a:r>
            <a:r>
              <a:rPr lang="es-ES" b="1">
                <a:solidFill>
                  <a:srgbClr val="C00000"/>
                </a:solidFill>
              </a:rPr>
              <a:t>celda 1 de la fila </a:t>
            </a:r>
            <a:r>
              <a:rPr lang="es-ES" b="1"/>
              <a:t>1</a:t>
            </a:r>
          </a:p>
          <a:p>
            <a:r>
              <a:rPr lang="es-ES" b="1"/>
              <a:t>       </a:t>
            </a:r>
            <a:r>
              <a:rPr lang="es-ES" b="1">
                <a:solidFill>
                  <a:srgbClr val="C00000"/>
                </a:solidFill>
              </a:rPr>
              <a:t>&lt;td&gt;…&lt;/td&gt;	</a:t>
            </a:r>
            <a:r>
              <a:rPr lang="es-ES" b="1"/>
              <a:t>	    </a:t>
            </a:r>
            <a:r>
              <a:rPr lang="es-ES" b="1">
                <a:solidFill>
                  <a:srgbClr val="C00000"/>
                </a:solidFill>
              </a:rPr>
              <a:t>celda 2 de la fila </a:t>
            </a:r>
            <a:r>
              <a:rPr lang="es-ES" b="1"/>
              <a:t>1</a:t>
            </a:r>
          </a:p>
          <a:p>
            <a:r>
              <a:rPr lang="es-ES" b="1"/>
              <a:t>  </a:t>
            </a:r>
            <a:r>
              <a:rPr lang="es-ES" b="1">
                <a:solidFill>
                  <a:srgbClr val="0070C0"/>
                </a:solidFill>
              </a:rPr>
              <a:t>&lt;/tr&gt;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fin de la fila 1</a:t>
            </a:r>
          </a:p>
          <a:p>
            <a:r>
              <a:rPr lang="es-ES" b="1"/>
              <a:t>  </a:t>
            </a:r>
            <a:r>
              <a:rPr lang="es-ES" b="1">
                <a:solidFill>
                  <a:srgbClr val="0070C0"/>
                </a:solidFill>
              </a:rPr>
              <a:t>&lt;tr&gt;</a:t>
            </a:r>
            <a:r>
              <a:rPr lang="es-ES" b="1"/>
              <a:t>			  </a:t>
            </a:r>
            <a:r>
              <a:rPr lang="es-ES" b="1">
                <a:solidFill>
                  <a:srgbClr val="0070C0"/>
                </a:solidFill>
              </a:rPr>
              <a:t>inicio de fila 2</a:t>
            </a:r>
          </a:p>
          <a:p>
            <a:r>
              <a:rPr lang="es-ES" b="1">
                <a:solidFill>
                  <a:srgbClr val="C00000"/>
                </a:solidFill>
              </a:rPr>
              <a:t>       &lt;td&gt;…&lt;/td&gt;</a:t>
            </a:r>
            <a:r>
              <a:rPr lang="es-ES" b="1"/>
              <a:t>	                  </a:t>
            </a:r>
            <a:r>
              <a:rPr lang="es-ES" b="1">
                <a:solidFill>
                  <a:srgbClr val="C00000"/>
                </a:solidFill>
              </a:rPr>
              <a:t>celda 1 de la fila 2</a:t>
            </a:r>
          </a:p>
          <a:p>
            <a:r>
              <a:rPr lang="es-ES" b="1">
                <a:solidFill>
                  <a:srgbClr val="C00000"/>
                </a:solidFill>
              </a:rPr>
              <a:t>       &lt;td&gt;…&lt;/td&gt;</a:t>
            </a:r>
            <a:r>
              <a:rPr lang="es-ES" b="1"/>
              <a:t>		    </a:t>
            </a:r>
            <a:r>
              <a:rPr lang="es-ES" b="1">
                <a:solidFill>
                  <a:srgbClr val="C00000"/>
                </a:solidFill>
              </a:rPr>
              <a:t>celda 2 de la fila 2</a:t>
            </a:r>
          </a:p>
          <a:p>
            <a:r>
              <a:rPr lang="es-ES" b="1"/>
              <a:t>  </a:t>
            </a:r>
            <a:r>
              <a:rPr lang="es-ES" b="1">
                <a:solidFill>
                  <a:srgbClr val="0070C0"/>
                </a:solidFill>
              </a:rPr>
              <a:t>&lt;/tr&gt;</a:t>
            </a:r>
            <a:r>
              <a:rPr lang="es-ES" b="1"/>
              <a:t>		                </a:t>
            </a:r>
            <a:r>
              <a:rPr lang="es-ES" b="1">
                <a:solidFill>
                  <a:srgbClr val="0070C0"/>
                </a:solidFill>
              </a:rPr>
              <a:t>fin de la fila 2</a:t>
            </a:r>
          </a:p>
          <a:p>
            <a:r>
              <a:rPr lang="es-ES" b="1"/>
              <a:t>……..</a:t>
            </a:r>
            <a:br>
              <a:rPr lang="es-ES" b="1"/>
            </a:br>
            <a:r>
              <a:rPr lang="es-ES" b="1">
                <a:solidFill>
                  <a:srgbClr val="FF0000"/>
                </a:solidFill>
              </a:rPr>
              <a:t>&lt;/table&gt; </a:t>
            </a:r>
            <a:r>
              <a:rPr lang="es-ES"/>
              <a:t>		</a:t>
            </a:r>
            <a:r>
              <a:rPr lang="es-ES" b="1">
                <a:solidFill>
                  <a:srgbClr val="FF0000"/>
                </a:solidFill>
              </a:rPr>
              <a:t>fin de la tabla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465138" y="371475"/>
            <a:ext cx="285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>
                <a:solidFill>
                  <a:schemeClr val="accent2"/>
                </a:solidFill>
              </a:rPr>
              <a:t>Atributos de una tabla:</a:t>
            </a:r>
          </a:p>
        </p:txBody>
      </p:sp>
      <p:graphicFrame>
        <p:nvGraphicFramePr>
          <p:cNvPr id="41163" name="Group 203"/>
          <p:cNvGraphicFramePr>
            <a:graphicFrameLocks noGrp="1"/>
          </p:cNvGraphicFramePr>
          <p:nvPr/>
        </p:nvGraphicFramePr>
        <p:xfrm>
          <a:off x="561975" y="908050"/>
          <a:ext cx="7921625" cy="4816473"/>
        </p:xfrm>
        <a:graphic>
          <a:graphicData uri="http://schemas.openxmlformats.org/drawingml/2006/table">
            <a:tbl>
              <a:tblPr/>
              <a:tblGrid>
                <a:gridCol w="1368425"/>
                <a:gridCol w="2593975"/>
                <a:gridCol w="3959225"/>
              </a:tblGrid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cellpadding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el contenido de las celdas y 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cellspacing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espacio entre celdas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de la tabla dentro de la página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26" marB="45726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49" name="Rectangle 196"/>
          <p:cNvSpPr>
            <a:spLocks noChangeArrowheads="1"/>
          </p:cNvSpPr>
          <p:nvPr/>
        </p:nvSpPr>
        <p:spPr bwMode="auto">
          <a:xfrm>
            <a:off x="1892300" y="5191125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  <p:sp>
        <p:nvSpPr>
          <p:cNvPr id="76850" name="Rectangle 204"/>
          <p:cNvSpPr>
            <a:spLocks noChangeArrowheads="1"/>
          </p:cNvSpPr>
          <p:nvPr/>
        </p:nvSpPr>
        <p:spPr bwMode="auto">
          <a:xfrm>
            <a:off x="539750" y="5732463"/>
            <a:ext cx="75612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&lt;table width="50%" border="2" align="center" cellspacing="0" </a:t>
            </a:r>
          </a:p>
          <a:p>
            <a:r>
              <a:rPr lang="en-US" sz="2000"/>
              <a:t>bordercolor="green" bgcolor="blue"&gt;</a:t>
            </a:r>
            <a:endParaRPr lang="es-E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024688" cy="1143000"/>
          </a:xfrm>
        </p:spPr>
        <p:txBody>
          <a:bodyPr/>
          <a:lstStyle/>
          <a:p>
            <a:pPr eaLnBrk="1" hangingPunct="1"/>
            <a:r>
              <a:rPr lang="es-CO" sz="3200" smtClean="0">
                <a:solidFill>
                  <a:schemeClr val="accent2"/>
                </a:solidFill>
              </a:rPr>
              <a:t>NAVEGADORES</a:t>
            </a:r>
            <a:endParaRPr lang="es-ES" sz="3200" smtClean="0">
              <a:solidFill>
                <a:schemeClr val="accent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229600" cy="1252538"/>
          </a:xfrm>
        </p:spPr>
        <p:txBody>
          <a:bodyPr/>
          <a:lstStyle/>
          <a:p>
            <a:pPr eaLnBrk="1" hangingPunct="1"/>
            <a:r>
              <a:rPr lang="es-CO" smtClean="0"/>
              <a:t>Interpreta </a:t>
            </a:r>
            <a:r>
              <a:rPr lang="es-ES" smtClean="0"/>
              <a:t>el código HTML de la página.</a:t>
            </a:r>
          </a:p>
          <a:p>
            <a:pPr eaLnBrk="1" hangingPunct="1"/>
            <a:r>
              <a:rPr lang="es-ES" smtClean="0"/>
              <a:t>Internet Explorer y Netscape Navigator </a:t>
            </a:r>
          </a:p>
        </p:txBody>
      </p:sp>
      <p:pic>
        <p:nvPicPr>
          <p:cNvPr id="50180" name="Picture 6" descr="miprimp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84450"/>
            <a:ext cx="338455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2560638"/>
            <a:ext cx="4465638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90" name="Group 86"/>
          <p:cNvGraphicFramePr>
            <a:graphicFrameLocks noGrp="1"/>
          </p:cNvGraphicFramePr>
          <p:nvPr/>
        </p:nvGraphicFramePr>
        <p:xfrm>
          <a:off x="755650" y="1268413"/>
          <a:ext cx="7632700" cy="4392613"/>
        </p:xfrm>
        <a:graphic>
          <a:graphicData uri="http://schemas.openxmlformats.org/drawingml/2006/table">
            <a:tbl>
              <a:tblPr/>
              <a:tblGrid>
                <a:gridCol w="2997200"/>
                <a:gridCol w="2317750"/>
                <a:gridCol w="231775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FOTOGRAFIA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106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FIESTA 3 DE JULIO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 EL CENTENARIO DE LA FACULTAD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aqui va texto, imagenes, video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GATITO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GRAFICO EXTARIDO DEL TUTORIAL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s-ES" sz="9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                          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OTRO CUALQUIERA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PUEDE IR CUALQUIER COSA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 SIMPLEMENTE TEXTO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pic>
        <p:nvPicPr>
          <p:cNvPr id="77848" name="Picture 14" descr="imagen ejemp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2997200"/>
            <a:ext cx="1895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395288" y="476250"/>
            <a:ext cx="8459787" cy="614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&lt;table border="2"&gt;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&lt;td&gt;nombre&lt;/td&gt;</a:t>
            </a:r>
          </a:p>
          <a:p>
            <a:r>
              <a:rPr lang="es-ES"/>
              <a:t>    &lt;td&gt;descripocion&lt;/td&gt;</a:t>
            </a:r>
          </a:p>
          <a:p>
            <a:r>
              <a:rPr lang="es-ES"/>
              <a:t>   &lt;td&gt;FOTOGRAFIA&lt;/td&gt;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&lt;td&gt;FIESTA 3 DE JULIO&lt;/td&gt;</a:t>
            </a:r>
          </a:p>
          <a:p>
            <a:r>
              <a:rPr lang="es-ES"/>
              <a:t>    &lt;td&gt;POR EL CENTENARIO DE LA FACULTAD&lt;/td&gt;</a:t>
            </a:r>
          </a:p>
          <a:p>
            <a:r>
              <a:rPr lang="es-ES"/>
              <a:t>    &lt;td&gt;aqui va texto, imagenes, video&lt;/td&gt;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&lt;tr&gt;</a:t>
            </a:r>
          </a:p>
          <a:p>
            <a:r>
              <a:rPr lang="es-ES"/>
              <a:t>    &lt;td&gt;GATITO&lt;/td&gt;</a:t>
            </a:r>
          </a:p>
          <a:p>
            <a:r>
              <a:rPr lang="es-ES"/>
              <a:t>    &lt;td&gt;GRAFICO EXTARIDO DEL TUTORIAL&lt;/td&gt;</a:t>
            </a:r>
          </a:p>
          <a:p>
            <a:r>
              <a:rPr lang="es-ES"/>
              <a:t>    &lt;td&gt;&lt;img src="imagenes/gatito.gif" alt="imagen ejemplo" border="4"&gt;&lt;/td&gt;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   &lt;tr&gt;</a:t>
            </a:r>
          </a:p>
          <a:p>
            <a:r>
              <a:rPr lang="es-ES"/>
              <a:t>    &lt;td&gt;OTRO CUALQUIERA&lt;/td&gt;</a:t>
            </a:r>
          </a:p>
          <a:p>
            <a:r>
              <a:rPr lang="es-ES"/>
              <a:t>    &lt;td&gt;PUEDE IR CUALQUIER COSA&lt;/td&gt;</a:t>
            </a:r>
          </a:p>
          <a:p>
            <a:r>
              <a:rPr lang="es-ES"/>
              <a:t>    &lt;td&gt;O SIMPLEMENTE TEXTO&lt;/td&gt;</a:t>
            </a:r>
          </a:p>
          <a:p>
            <a:r>
              <a:rPr lang="es-ES"/>
              <a:t>  &lt;/tr&gt;</a:t>
            </a:r>
          </a:p>
          <a:p>
            <a:r>
              <a:rPr lang="es-ES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436563" y="404813"/>
            <a:ext cx="2911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>
                <a:solidFill>
                  <a:schemeClr val="accent2"/>
                </a:solidFill>
              </a:rPr>
              <a:t>Atributos de una celda:</a:t>
            </a:r>
          </a:p>
        </p:txBody>
      </p:sp>
      <p:graphicFrame>
        <p:nvGraphicFramePr>
          <p:cNvPr id="43171" name="Group 163"/>
          <p:cNvGraphicFramePr>
            <a:graphicFrameLocks noGrp="1"/>
          </p:cNvGraphicFramePr>
          <p:nvPr/>
        </p:nvGraphicFramePr>
        <p:xfrm>
          <a:off x="539750" y="981075"/>
          <a:ext cx="8135938" cy="4805363"/>
        </p:xfrm>
        <a:graphic>
          <a:graphicData uri="http://schemas.openxmlformats.org/drawingml/2006/table">
            <a:tbl>
              <a:tblPr/>
              <a:tblGrid>
                <a:gridCol w="1356247"/>
                <a:gridCol w="2712495"/>
                <a:gridCol w="4067196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width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ancho de la tabla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height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 la tabla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horizontal del contenido de la celda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left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(izquierda)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(derecha)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(centro)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valign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alineación vertical del contenido de la celda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baseline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(línea de base)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bottom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(inferior)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middle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(medio)</a:t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top</a:t>
                      </a: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(superior)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bgcolor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 fondo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background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imagen de fondo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L="91429" marR="91429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3" name="Rectangle 159"/>
          <p:cNvSpPr>
            <a:spLocks noChangeArrowheads="1"/>
          </p:cNvSpPr>
          <p:nvPr/>
        </p:nvSpPr>
        <p:spPr bwMode="auto">
          <a:xfrm>
            <a:off x="1892300" y="5118100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684213" y="836613"/>
            <a:ext cx="426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 &lt;tr align="center" bgcolor="yellow"&gt;</a:t>
            </a:r>
            <a:endParaRPr lang="es-ES" b="1"/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827088" y="1700213"/>
            <a:ext cx="402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&lt;td bgcolor="purple"&gt;GATITO&lt;/td&gt;</a:t>
            </a:r>
            <a:endParaRPr lang="es-ES" b="1"/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5076825" y="765175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Para toda la fila la alineación es</a:t>
            </a:r>
          </a:p>
          <a:p>
            <a:r>
              <a:rPr lang="es-CO"/>
              <a:t>Centrado y el fondo amarillo</a:t>
            </a:r>
            <a:endParaRPr lang="es-ES"/>
          </a:p>
        </p:txBody>
      </p:sp>
      <p:sp>
        <p:nvSpPr>
          <p:cNvPr id="80901" name="Text Box 7"/>
          <p:cNvSpPr txBox="1">
            <a:spLocks noChangeArrowheads="1"/>
          </p:cNvSpPr>
          <p:nvPr/>
        </p:nvSpPr>
        <p:spPr bwMode="auto">
          <a:xfrm>
            <a:off x="4859338" y="1628775"/>
            <a:ext cx="404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Solo para la celda el fondo es púrpura</a:t>
            </a:r>
            <a:endParaRPr lang="es-ES"/>
          </a:p>
        </p:txBody>
      </p:sp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2484438" y="306863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&lt;th&gt;</a:t>
            </a:r>
            <a:r>
              <a:rPr lang="es-ES"/>
              <a:t> y </a:t>
            </a:r>
            <a:r>
              <a:rPr lang="es-ES" b="1"/>
              <a:t>&lt;/th&gt;</a:t>
            </a:r>
            <a:r>
              <a:rPr lang="es-ES"/>
              <a:t>	idéntico a td pero centrado y negrilla </a:t>
            </a:r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79475" y="2343150"/>
            <a:ext cx="218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Titulo de columna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1692275" y="429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colspan</a:t>
            </a:r>
            <a:r>
              <a:rPr lang="es-ES"/>
              <a:t> y </a:t>
            </a:r>
            <a:r>
              <a:rPr lang="es-ES" b="1"/>
              <a:t>rowspan</a:t>
            </a:r>
            <a:r>
              <a:rPr lang="es-ES"/>
              <a:t> 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900113" y="3763963"/>
            <a:ext cx="282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Combinación de celdas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539750" y="4868863"/>
            <a:ext cx="812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colspan</a:t>
            </a:r>
            <a:r>
              <a:rPr lang="es-ES"/>
              <a:t>  especifica el número de columnas por las que se extenderá la celda </a:t>
            </a:r>
          </a:p>
        </p:txBody>
      </p:sp>
      <p:sp>
        <p:nvSpPr>
          <p:cNvPr id="80907" name="Rectangle 13"/>
          <p:cNvSpPr>
            <a:spLocks noChangeArrowheads="1"/>
          </p:cNvSpPr>
          <p:nvPr/>
        </p:nvSpPr>
        <p:spPr bwMode="auto">
          <a:xfrm>
            <a:off x="611188" y="5373688"/>
            <a:ext cx="762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rowspan</a:t>
            </a:r>
            <a:r>
              <a:rPr lang="es-ES"/>
              <a:t>  especifica el número de filas por las que se extenderá la celda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7" name="Group 111"/>
          <p:cNvGraphicFramePr>
            <a:graphicFrameLocks noGrp="1"/>
          </p:cNvGraphicFramePr>
          <p:nvPr/>
        </p:nvGraphicFramePr>
        <p:xfrm>
          <a:off x="684213" y="1557338"/>
          <a:ext cx="7775575" cy="2879726"/>
        </p:xfrm>
        <a:graphic>
          <a:graphicData uri="http://schemas.openxmlformats.org/drawingml/2006/table">
            <a:tbl>
              <a:tblPr/>
              <a:tblGrid>
                <a:gridCol w="1944687"/>
                <a:gridCol w="1943100"/>
                <a:gridCol w="1728788"/>
                <a:gridCol w="2159000"/>
              </a:tblGrid>
              <a:tr h="4445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combinación de 4 columnas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29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NOTA 1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NOTA 2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JUAN CARLOS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10.75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12.97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16/AGOSTO/2007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LUISA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20.65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30/AGOSTO/2007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468313" y="333375"/>
            <a:ext cx="756126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1500"/>
          </a:p>
          <a:p>
            <a:r>
              <a:rPr lang="es-ES" sz="1500"/>
              <a:t>&lt;table width="575" border="2" cellspacing="2"&gt;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</a:t>
            </a:r>
            <a:r>
              <a:rPr lang="es-ES" sz="1500" b="1">
                <a:solidFill>
                  <a:srgbClr val="FF0000"/>
                </a:solidFill>
              </a:rPr>
              <a:t>&lt;th colspan="4"&gt;combinacion de 4 columnas&lt;/th&gt;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&lt;th rowspan="2"&gt;NOMBRE&lt;/th&gt;</a:t>
            </a:r>
          </a:p>
          <a:p>
            <a:r>
              <a:rPr lang="es-ES" sz="1500"/>
              <a:t>    &lt;th colspan="2"&gt;DATOS&lt;/th&gt;</a:t>
            </a:r>
          </a:p>
          <a:p>
            <a:r>
              <a:rPr lang="es-ES" sz="1500"/>
              <a:t>    &lt;th rowspan="2"&gt;FECHA&lt;/th&gt;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&lt;th&gt;NOTA 1&lt;/th&gt;</a:t>
            </a:r>
          </a:p>
          <a:p>
            <a:r>
              <a:rPr lang="es-ES" sz="1500"/>
              <a:t>    &lt;th&gt;NOTA 2&lt;/th&gt;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&lt;td&gt;JUAN CARLOS&lt;/td&gt;</a:t>
            </a:r>
          </a:p>
          <a:p>
            <a:r>
              <a:rPr lang="es-ES" sz="1500"/>
              <a:t>    &lt;td&gt;10.75&lt;/td&gt;</a:t>
            </a:r>
          </a:p>
          <a:p>
            <a:r>
              <a:rPr lang="es-ES" sz="1500"/>
              <a:t>    &lt;td&gt;12.97&lt;/td&gt;</a:t>
            </a:r>
          </a:p>
          <a:p>
            <a:r>
              <a:rPr lang="es-ES" sz="1500"/>
              <a:t>    &lt;td&gt;16/AGOSTO/2007&lt;/td&gt;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 &lt;tr align="center" valign="middle"&gt; </a:t>
            </a:r>
          </a:p>
          <a:p>
            <a:r>
              <a:rPr lang="es-ES" sz="1500"/>
              <a:t>    &lt;td&gt;LUISA&lt;/td&gt;</a:t>
            </a:r>
          </a:p>
          <a:p>
            <a:r>
              <a:rPr lang="es-ES" sz="1500"/>
              <a:t>    &lt;td &gt;20.65&lt;/td&gt;</a:t>
            </a:r>
          </a:p>
          <a:p>
            <a:r>
              <a:rPr lang="es-ES" sz="1500"/>
              <a:t>    &lt;td &gt;2.65&lt;/td&gt;</a:t>
            </a:r>
          </a:p>
          <a:p>
            <a:r>
              <a:rPr lang="es-ES" sz="1500"/>
              <a:t>    &lt;td&gt;30/AGOSTO/2007&lt;/td&gt;</a:t>
            </a:r>
          </a:p>
          <a:p>
            <a:r>
              <a:rPr lang="es-ES" sz="1500"/>
              <a:t>  &lt;/tr&gt;</a:t>
            </a:r>
          </a:p>
          <a:p>
            <a:r>
              <a:rPr lang="es-ES" sz="1500"/>
              <a:t> 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842963"/>
          </a:xfrm>
        </p:spPr>
        <p:txBody>
          <a:bodyPr/>
          <a:lstStyle/>
          <a:p>
            <a:pPr eaLnBrk="1" hangingPunct="1"/>
            <a:r>
              <a:rPr lang="es-CO" u="sng" smtClean="0">
                <a:solidFill>
                  <a:schemeClr val="accent2"/>
                </a:solidFill>
              </a:rPr>
              <a:t>MARCOS (FRAME)</a:t>
            </a:r>
            <a:endParaRPr lang="es-ES" u="sng" smtClean="0">
              <a:solidFill>
                <a:schemeClr val="accent2"/>
              </a:solidFill>
            </a:endParaRP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719138" y="1427163"/>
            <a:ext cx="77057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&lt;frameset&gt;</a:t>
            </a:r>
            <a:r>
              <a:rPr lang="es-ES"/>
              <a:t> y </a:t>
            </a:r>
            <a:r>
              <a:rPr lang="es-ES" b="1"/>
              <a:t>&lt;/frameset&gt;</a:t>
            </a:r>
            <a:r>
              <a:rPr lang="es-ES"/>
              <a:t>	Define el conjunto de marcos </a:t>
            </a:r>
          </a:p>
          <a:p>
            <a:r>
              <a:rPr lang="es-ES"/>
              <a:t>				no requiere las etiquetas </a:t>
            </a:r>
            <a:r>
              <a:rPr lang="es-ES" b="1"/>
              <a:t>&lt;body&gt;</a:t>
            </a:r>
            <a:r>
              <a:rPr lang="es-ES"/>
              <a:t> y</a:t>
            </a:r>
          </a:p>
          <a:p>
            <a:r>
              <a:rPr lang="es-ES"/>
              <a:t>				 </a:t>
            </a:r>
            <a:r>
              <a:rPr lang="es-ES" b="1"/>
              <a:t>&lt;/body&gt;</a:t>
            </a:r>
            <a:endParaRPr lang="es-ES"/>
          </a:p>
        </p:txBody>
      </p:sp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0" y="192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48276" name="Group 148"/>
          <p:cNvGraphicFramePr>
            <a:graphicFrameLocks noGrp="1"/>
          </p:cNvGraphicFramePr>
          <p:nvPr/>
        </p:nvGraphicFramePr>
        <p:xfrm>
          <a:off x="468313" y="2420938"/>
          <a:ext cx="8064500" cy="4222826"/>
        </p:xfrm>
        <a:graphic>
          <a:graphicData uri="http://schemas.openxmlformats.org/drawingml/2006/table">
            <a:tbl>
              <a:tblPr/>
              <a:tblGrid>
                <a:gridCol w="1368425"/>
                <a:gridCol w="2376487"/>
                <a:gridCol w="4319588"/>
              </a:tblGrid>
              <a:tr h="347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cols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 cada una de las columnas en que se divide el documento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(acompañado de % cuando se desee que sea en porcentaje) por cada columna, separados por comas.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rows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tamaño de cada una de las columnas en que se divide el documento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(acompañado de % cuando se desee que sea en porcentaje) por cada fila, separados por comas.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frameborder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aparece o no el borde de los marcos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framespacing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separación entre los marcos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 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grosor del borde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bordercolor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 del borde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número hexadecimal</a:t>
                      </a:r>
                    </a:p>
                  </a:txBody>
                  <a:tcPr marT="45712" marB="45712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07" name="Rectangle 141"/>
          <p:cNvSpPr>
            <a:spLocks noChangeArrowheads="1"/>
          </p:cNvSpPr>
          <p:nvPr/>
        </p:nvSpPr>
        <p:spPr bwMode="auto">
          <a:xfrm>
            <a:off x="0" y="4705350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715963" y="873125"/>
            <a:ext cx="673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2000"/>
              <a:t>&lt;frame&gt;	indica el documento a cargar en el marco </a:t>
            </a:r>
          </a:p>
        </p:txBody>
      </p:sp>
      <p:sp>
        <p:nvSpPr>
          <p:cNvPr id="84995" name="Rectangle 6"/>
          <p:cNvSpPr>
            <a:spLocks noChangeArrowheads="1"/>
          </p:cNvSpPr>
          <p:nvPr/>
        </p:nvSpPr>
        <p:spPr bwMode="auto">
          <a:xfrm>
            <a:off x="3313113" y="1449388"/>
            <a:ext cx="259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atributos de un marco:</a:t>
            </a:r>
          </a:p>
        </p:txBody>
      </p:sp>
      <p:graphicFrame>
        <p:nvGraphicFramePr>
          <p:cNvPr id="50339" name="Group 163"/>
          <p:cNvGraphicFramePr>
            <a:graphicFrameLocks noGrp="1"/>
          </p:cNvGraphicFramePr>
          <p:nvPr/>
        </p:nvGraphicFramePr>
        <p:xfrm>
          <a:off x="395288" y="1908175"/>
          <a:ext cx="8497887" cy="4145120"/>
        </p:xfrm>
        <a:graphic>
          <a:graphicData uri="http://schemas.openxmlformats.org/drawingml/2006/table">
            <a:tbl>
              <a:tblPr/>
              <a:tblGrid>
                <a:gridCol w="1360487"/>
                <a:gridCol w="3568700"/>
                <a:gridCol w="3568700"/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Atributo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Significado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Posibles valores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frameborder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aparece o no el borde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 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 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 0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name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cualquier valor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noresize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 aparece, el usuario no podrá redimensionar el tamaño de este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puede tomar valores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marginwidth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anchura del margen con respecto a los bordes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marginheight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 del margen con respecto a los bordes del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número, acompañado de % cuando se desee que sea en porcentaje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scrolling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 mostrará o no la barra de desplazamiento cuando la página del marco no se pueda visualizar completamente en él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yes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no</a:t>
                      </a: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Arial" charset="0"/>
                        </a:rPr>
                        <a:t>auto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src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documento que se cargará en el marco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ruta y nombre del documento</a:t>
                      </a:r>
                    </a:p>
                  </a:txBody>
                  <a:tcPr marT="45710" marB="45710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34" name="Rectangle 160"/>
          <p:cNvSpPr>
            <a:spLocks noChangeArrowheads="1"/>
          </p:cNvSpPr>
          <p:nvPr/>
        </p:nvSpPr>
        <p:spPr bwMode="auto">
          <a:xfrm>
            <a:off x="1782763" y="4949825"/>
            <a:ext cx="34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> 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ChangeArrowheads="1"/>
          </p:cNvSpPr>
          <p:nvPr/>
        </p:nvSpPr>
        <p:spPr bwMode="auto">
          <a:xfrm>
            <a:off x="395288" y="4724400"/>
            <a:ext cx="84248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400"/>
              <a:t>&lt;frameset rows="90,*" framespacing="3" frameborder="yes" border="3" bordercolor="blue"&gt;</a:t>
            </a:r>
          </a:p>
          <a:p>
            <a:r>
              <a:rPr lang="es-ES" sz="1400"/>
              <a:t>  &lt;frame src="titulo.html" name="marcosuperior" frameborder="yes" scrolling="yes" noresize&gt;</a:t>
            </a:r>
          </a:p>
          <a:p>
            <a:r>
              <a:rPr lang="es-ES" sz="1400"/>
              <a:t>  &lt;frameset cols="150,*" framespacing="3" frameborder="yes" border="3" bordercolor="red"&gt;</a:t>
            </a:r>
          </a:p>
          <a:p>
            <a:r>
              <a:rPr lang="es-ES" sz="1400"/>
              <a:t>    &lt;frame src="menu.html" name="marcoizquierdo" scrolling="yes" noresize&gt;</a:t>
            </a:r>
          </a:p>
          <a:p>
            <a:r>
              <a:rPr lang="es-ES" sz="1400"/>
              <a:t>    &lt;frame src="inicio.html" name="marcoderecho"&gt;</a:t>
            </a:r>
          </a:p>
          <a:p>
            <a:r>
              <a:rPr lang="es-ES" sz="1400"/>
              <a:t>  &lt;/frameset&gt;</a:t>
            </a:r>
          </a:p>
          <a:p>
            <a:r>
              <a:rPr lang="es-ES" sz="1400"/>
              <a:t>&lt;/frameset&gt;</a:t>
            </a:r>
          </a:p>
        </p:txBody>
      </p:sp>
      <p:pic>
        <p:nvPicPr>
          <p:cNvPr id="860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765175"/>
            <a:ext cx="6049962" cy="392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5"/>
          <p:cNvSpPr txBox="1">
            <a:spLocks noChangeArrowheads="1"/>
          </p:cNvSpPr>
          <p:nvPr/>
        </p:nvSpPr>
        <p:spPr bwMode="auto">
          <a:xfrm>
            <a:off x="468313" y="687388"/>
            <a:ext cx="421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>
                <a:solidFill>
                  <a:schemeClr val="accent2"/>
                </a:solidFill>
              </a:rPr>
              <a:t>Destino de los enlaces de un marco</a:t>
            </a:r>
            <a:endParaRPr lang="es-ES" sz="2000">
              <a:solidFill>
                <a:schemeClr val="accent2"/>
              </a:solidFill>
            </a:endParaRPr>
          </a:p>
        </p:txBody>
      </p:sp>
      <p:sp>
        <p:nvSpPr>
          <p:cNvPr id="87043" name="Rectangle 6"/>
          <p:cNvSpPr>
            <a:spLocks noChangeArrowheads="1"/>
          </p:cNvSpPr>
          <p:nvPr/>
        </p:nvSpPr>
        <p:spPr bwMode="auto">
          <a:xfrm>
            <a:off x="1116013" y="32131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/>
              <a:t>&lt;a href="inicio1.html" target="</a:t>
            </a:r>
            <a:r>
              <a:rPr lang="es-ES">
                <a:solidFill>
                  <a:schemeClr val="accent2"/>
                </a:solidFill>
              </a:rPr>
              <a:t>marcoderecho</a:t>
            </a:r>
            <a:r>
              <a:rPr lang="es-ES"/>
              <a:t>"&gt;matematicas&lt;/a&gt;</a:t>
            </a:r>
          </a:p>
        </p:txBody>
      </p:sp>
      <p:sp>
        <p:nvSpPr>
          <p:cNvPr id="87044" name="Text Box 7"/>
          <p:cNvSpPr txBox="1">
            <a:spLocks noChangeArrowheads="1"/>
          </p:cNvSpPr>
          <p:nvPr/>
        </p:nvSpPr>
        <p:spPr bwMode="auto">
          <a:xfrm>
            <a:off x="1743075" y="1289050"/>
            <a:ext cx="639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Los nombres de los marcos pueden constituirse en el destino</a:t>
            </a:r>
          </a:p>
          <a:p>
            <a:r>
              <a:rPr lang="es-CO"/>
              <a:t>De un documento</a:t>
            </a:r>
            <a:endParaRPr lang="es-ES"/>
          </a:p>
        </p:txBody>
      </p:sp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468313" y="2349500"/>
            <a:ext cx="739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En la página del marco izquierdo (menu.html) crear el siguiente enlace: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262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3200">
                <a:solidFill>
                  <a:schemeClr val="accent2"/>
                </a:solidFill>
              </a:rPr>
              <a:t>EDITORES</a:t>
            </a:r>
            <a:endParaRPr lang="es-ES" sz="3200">
              <a:solidFill>
                <a:schemeClr val="accent2"/>
              </a:solidFill>
            </a:endParaRP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682625" y="1154113"/>
            <a:ext cx="7632700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s-ES" sz="2800"/>
              <a:t> Programa que permite redactar documentos.</a:t>
            </a:r>
          </a:p>
          <a:p>
            <a:pPr lvl="1">
              <a:buFont typeface="Wingdings" pitchFamily="2" charset="2"/>
              <a:buChar char="ü"/>
            </a:pPr>
            <a:r>
              <a:rPr lang="es-ES"/>
              <a:t> 	</a:t>
            </a:r>
            <a:r>
              <a:rPr lang="es-ES" sz="2400"/>
              <a:t>Editores visuales. Evitan la escritura de código 	HTML (la pagina se construye).</a:t>
            </a:r>
          </a:p>
          <a:p>
            <a:pPr lvl="1">
              <a:buFont typeface="Wingdings" pitchFamily="2" charset="2"/>
              <a:buChar char="ü"/>
            </a:pPr>
            <a:r>
              <a:rPr lang="es-CO" sz="2400"/>
              <a:t>  Editores de texto. La pagina se crea a través del 	código HTML.</a:t>
            </a:r>
            <a:endParaRPr lang="es-ES" sz="2400"/>
          </a:p>
        </p:txBody>
      </p:sp>
      <p:pic>
        <p:nvPicPr>
          <p:cNvPr id="51204" name="Picture 6" descr="dreamwea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500438"/>
            <a:ext cx="324008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7" descr="bl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3500438"/>
            <a:ext cx="324008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1143000"/>
          </a:xfrm>
        </p:spPr>
        <p:txBody>
          <a:bodyPr/>
          <a:lstStyle/>
          <a:p>
            <a:pPr eaLnBrk="1" hangingPunct="1"/>
            <a:r>
              <a:rPr lang="es-CO" u="sng" smtClean="0">
                <a:solidFill>
                  <a:schemeClr val="accent2"/>
                </a:solidFill>
              </a:rPr>
              <a:t>FORMULARIOS</a:t>
            </a:r>
            <a:endParaRPr lang="es-ES" u="sng" smtClean="0">
              <a:solidFill>
                <a:schemeClr val="accent2"/>
              </a:solidFill>
            </a:endParaRP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971550" y="1700213"/>
            <a:ext cx="530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Permite recoger datos introducidos por el usuario. </a:t>
            </a:r>
          </a:p>
        </p:txBody>
      </p:sp>
      <p:sp>
        <p:nvSpPr>
          <p:cNvPr id="88068" name="Rectangle 6"/>
          <p:cNvSpPr>
            <a:spLocks noChangeArrowheads="1"/>
          </p:cNvSpPr>
          <p:nvPr/>
        </p:nvSpPr>
        <p:spPr bwMode="auto">
          <a:xfrm>
            <a:off x="1042988" y="2276475"/>
            <a:ext cx="6983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Un formulario está formado, entre otras cosas, por etiquetas, campos de texto, menús desplegables, y botones </a:t>
            </a:r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1116013" y="328453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&lt;form&gt;</a:t>
            </a:r>
            <a:r>
              <a:rPr lang="es-ES"/>
              <a:t> y </a:t>
            </a:r>
            <a:r>
              <a:rPr lang="es-ES" b="1"/>
              <a:t>&lt;/form&gt;</a:t>
            </a:r>
            <a:r>
              <a:rPr lang="es-ES"/>
              <a:t>	indican el inicio y fin de un formulario</a:t>
            </a:r>
          </a:p>
        </p:txBody>
      </p:sp>
      <p:sp>
        <p:nvSpPr>
          <p:cNvPr id="88070" name="Rectangle 8"/>
          <p:cNvSpPr>
            <a:spLocks noChangeArrowheads="1"/>
          </p:cNvSpPr>
          <p:nvPr/>
        </p:nvSpPr>
        <p:spPr bwMode="auto">
          <a:xfrm>
            <a:off x="1116013" y="3789363"/>
            <a:ext cx="76327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action</a:t>
            </a:r>
            <a:r>
              <a:rPr lang="es-ES"/>
              <a:t> indica una dirección de correo electrónico o la dirección del programa que se encargará de procesar el contenido del formulario.</a:t>
            </a:r>
          </a:p>
        </p:txBody>
      </p:sp>
      <p:sp>
        <p:nvSpPr>
          <p:cNvPr id="88071" name="Rectangle 9"/>
          <p:cNvSpPr>
            <a:spLocks noChangeArrowheads="1"/>
          </p:cNvSpPr>
          <p:nvPr/>
        </p:nvSpPr>
        <p:spPr bwMode="auto">
          <a:xfrm>
            <a:off x="1331913" y="4933950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method</a:t>
            </a:r>
            <a:r>
              <a:rPr lang="es-ES"/>
              <a:t> indica el metodo mediante el que se transfieren las variables del formulario. Su valor puede ser </a:t>
            </a:r>
            <a:r>
              <a:rPr lang="es-ES" b="1"/>
              <a:t>get</a:t>
            </a:r>
            <a:r>
              <a:rPr lang="es-ES"/>
              <a:t> o </a:t>
            </a:r>
            <a:r>
              <a:rPr lang="es-ES" b="1"/>
              <a:t>post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479425" y="490538"/>
            <a:ext cx="8229600" cy="850900"/>
          </a:xfrm>
        </p:spPr>
        <p:txBody>
          <a:bodyPr/>
          <a:lstStyle/>
          <a:p>
            <a:pPr eaLnBrk="1" hangingPunct="1"/>
            <a:r>
              <a:rPr lang="es-CO" sz="3600" u="sng" smtClean="0">
                <a:solidFill>
                  <a:schemeClr val="accent2"/>
                </a:solidFill>
              </a:rPr>
              <a:t>ELEMENTOS DE UN FORMULARIO</a:t>
            </a:r>
            <a:endParaRPr lang="es-ES" sz="3600" u="sng" smtClean="0">
              <a:solidFill>
                <a:schemeClr val="accent2"/>
              </a:solidFill>
            </a:endParaRP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755650" y="1341438"/>
            <a:ext cx="537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&lt;textarea&gt;</a:t>
            </a:r>
            <a:r>
              <a:rPr lang="es-ES"/>
              <a:t> y </a:t>
            </a:r>
            <a:r>
              <a:rPr lang="es-ES" b="1"/>
              <a:t>&lt;/textarea&gt;		área de texto</a:t>
            </a:r>
            <a:r>
              <a:rPr lang="es-ES"/>
              <a:t>  </a:t>
            </a:r>
          </a:p>
        </p:txBody>
      </p:sp>
      <p:sp>
        <p:nvSpPr>
          <p:cNvPr id="89092" name="Rectangle 6"/>
          <p:cNvSpPr>
            <a:spLocks noChangeArrowheads="1"/>
          </p:cNvSpPr>
          <p:nvPr/>
        </p:nvSpPr>
        <p:spPr bwMode="auto">
          <a:xfrm>
            <a:off x="1763713" y="1844675"/>
            <a:ext cx="4773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&lt;textarea name=“area1" cols="30" rows="3"&gt;</a:t>
            </a:r>
          </a:p>
          <a:p>
            <a:r>
              <a:rPr lang="es-ES"/>
              <a:t>Aquí se escribe el texto&lt;/textarea&gt; </a:t>
            </a:r>
          </a:p>
        </p:txBody>
      </p:sp>
      <p:sp>
        <p:nvSpPr>
          <p:cNvPr id="89093" name="Rectangle 7"/>
          <p:cNvSpPr>
            <a:spLocks noChangeArrowheads="1"/>
          </p:cNvSpPr>
          <p:nvPr/>
        </p:nvSpPr>
        <p:spPr bwMode="auto">
          <a:xfrm>
            <a:off x="900113" y="27813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&lt;input&gt;</a:t>
            </a:r>
            <a:r>
              <a:rPr lang="es-ES"/>
              <a:t> 		elemento de entrada</a:t>
            </a:r>
          </a:p>
        </p:txBody>
      </p:sp>
      <p:sp>
        <p:nvSpPr>
          <p:cNvPr id="89094" name="Rectangle 8"/>
          <p:cNvSpPr>
            <a:spLocks noChangeArrowheads="1"/>
          </p:cNvSpPr>
          <p:nvPr/>
        </p:nvSpPr>
        <p:spPr bwMode="auto">
          <a:xfrm>
            <a:off x="2771775" y="3213100"/>
            <a:ext cx="593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name</a:t>
            </a:r>
            <a:r>
              <a:rPr lang="es-ES"/>
              <a:t> indica el nombre del elemento de entrada </a:t>
            </a:r>
          </a:p>
        </p:txBody>
      </p:sp>
      <p:sp>
        <p:nvSpPr>
          <p:cNvPr id="89095" name="Rectangle 9"/>
          <p:cNvSpPr>
            <a:spLocks noChangeArrowheads="1"/>
          </p:cNvSpPr>
          <p:nvPr/>
        </p:nvSpPr>
        <p:spPr bwMode="auto">
          <a:xfrm>
            <a:off x="2771775" y="3644900"/>
            <a:ext cx="541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atributo </a:t>
            </a:r>
            <a:r>
              <a:rPr lang="es-ES" b="1"/>
              <a:t>type</a:t>
            </a:r>
            <a:r>
              <a:rPr lang="es-ES"/>
              <a:t> indica el tipo de elemento de entrada. </a:t>
            </a:r>
          </a:p>
        </p:txBody>
      </p:sp>
      <p:sp>
        <p:nvSpPr>
          <p:cNvPr id="89096" name="Rectangle 10"/>
          <p:cNvSpPr>
            <a:spLocks noChangeArrowheads="1"/>
          </p:cNvSpPr>
          <p:nvPr/>
        </p:nvSpPr>
        <p:spPr bwMode="auto">
          <a:xfrm>
            <a:off x="2843213" y="4076700"/>
            <a:ext cx="495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size</a:t>
            </a:r>
            <a:r>
              <a:rPr lang="es-ES"/>
              <a:t> indica el número de caracteres </a:t>
            </a:r>
          </a:p>
        </p:txBody>
      </p:sp>
      <p:sp>
        <p:nvSpPr>
          <p:cNvPr id="89097" name="Rectangle 11"/>
          <p:cNvSpPr>
            <a:spLocks noChangeArrowheads="1"/>
          </p:cNvSpPr>
          <p:nvPr/>
        </p:nvSpPr>
        <p:spPr bwMode="auto">
          <a:xfrm>
            <a:off x="2916238" y="4581525"/>
            <a:ext cx="567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maxlenght</a:t>
            </a:r>
            <a:r>
              <a:rPr lang="es-ES"/>
              <a:t> indica el número de caracteres </a:t>
            </a:r>
          </a:p>
        </p:txBody>
      </p:sp>
      <p:sp>
        <p:nvSpPr>
          <p:cNvPr id="89098" name="Rectangle 12"/>
          <p:cNvSpPr>
            <a:spLocks noChangeArrowheads="1"/>
          </p:cNvSpPr>
          <p:nvPr/>
        </p:nvSpPr>
        <p:spPr bwMode="auto">
          <a:xfrm>
            <a:off x="2916238" y="5084763"/>
            <a:ext cx="601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/>
              <a:t>El atributo </a:t>
            </a:r>
            <a:r>
              <a:rPr lang="es-ES" b="1"/>
              <a:t>value</a:t>
            </a:r>
            <a:r>
              <a:rPr lang="es-ES"/>
              <a:t> indica el valor inicial del campo de texto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539750" y="527050"/>
            <a:ext cx="271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 b="1" u="sng">
                <a:solidFill>
                  <a:schemeClr val="accent2"/>
                </a:solidFill>
              </a:rPr>
              <a:t>Elementos para </a:t>
            </a:r>
            <a:r>
              <a:rPr lang="es-CO" sz="2000" u="sng">
                <a:solidFill>
                  <a:schemeClr val="accent2"/>
                </a:solidFill>
              </a:rPr>
              <a:t>type:</a:t>
            </a:r>
            <a:endParaRPr lang="es-ES" sz="2000" u="sng">
              <a:solidFill>
                <a:schemeClr val="accent2"/>
              </a:solidFill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1692275" y="1125538"/>
            <a:ext cx="720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"campo"</a:t>
            </a:r>
            <a:r>
              <a:rPr lang="es-ES"/>
              <a:t> </a:t>
            </a:r>
            <a:r>
              <a:rPr lang="es-ES" b="1"/>
              <a:t>type="text"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"Campo de texto"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2700338" y="2341563"/>
            <a:ext cx="6048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"contra"</a:t>
            </a:r>
            <a:r>
              <a:rPr lang="es-ES"/>
              <a:t> </a:t>
            </a:r>
            <a:r>
              <a:rPr lang="es-ES" b="1"/>
              <a:t>type="password"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"contraseña"</a:t>
            </a:r>
            <a:r>
              <a:rPr lang="es-ES"/>
              <a:t> </a:t>
            </a:r>
            <a:r>
              <a:rPr lang="es-ES" b="1"/>
              <a:t>size=</a:t>
            </a:r>
            <a:r>
              <a:rPr lang="es-ES" b="1" i="1"/>
              <a:t>"20"</a:t>
            </a:r>
            <a:r>
              <a:rPr lang="es-ES"/>
              <a:t> </a:t>
            </a:r>
            <a:r>
              <a:rPr lang="es-ES" b="1"/>
              <a:t>maxlength=</a:t>
            </a:r>
            <a:r>
              <a:rPr lang="es-ES" b="1" i="1"/>
              <a:t>"15"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17" name="Text Box 7"/>
          <p:cNvSpPr txBox="1">
            <a:spLocks noChangeArrowheads="1"/>
          </p:cNvSpPr>
          <p:nvPr/>
        </p:nvSpPr>
        <p:spPr bwMode="auto">
          <a:xfrm>
            <a:off x="395288" y="1196975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TEXTO</a:t>
            </a:r>
            <a:endParaRPr lang="es-ES"/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539750" y="242093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CONTRASEÑA</a:t>
            </a:r>
            <a:endParaRPr lang="es-ES"/>
          </a:p>
        </p:txBody>
      </p:sp>
      <p:sp>
        <p:nvSpPr>
          <p:cNvPr id="90119" name="Rectangle 9"/>
          <p:cNvSpPr>
            <a:spLocks noChangeArrowheads="1"/>
          </p:cNvSpPr>
          <p:nvPr/>
        </p:nvSpPr>
        <p:spPr bwMode="auto">
          <a:xfrm>
            <a:off x="2051050" y="3141663"/>
            <a:ext cx="4967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"boton"</a:t>
            </a:r>
            <a:r>
              <a:rPr lang="es-ES"/>
              <a:t> </a:t>
            </a:r>
            <a:r>
              <a:rPr lang="es-ES" b="1"/>
              <a:t>type="submit"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"Enviar"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592138" y="323215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BOTON</a:t>
            </a:r>
            <a:endParaRPr lang="es-ES"/>
          </a:p>
        </p:txBody>
      </p:sp>
      <p:sp>
        <p:nvSpPr>
          <p:cNvPr id="90121" name="Rectangle 11"/>
          <p:cNvSpPr>
            <a:spLocks noChangeArrowheads="1"/>
          </p:cNvSpPr>
          <p:nvPr/>
        </p:nvSpPr>
        <p:spPr bwMode="auto">
          <a:xfrm>
            <a:off x="2843213" y="4076700"/>
            <a:ext cx="5761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"casilla"</a:t>
            </a:r>
            <a:r>
              <a:rPr lang="es-ES"/>
              <a:t> </a:t>
            </a:r>
            <a:r>
              <a:rPr lang="es-ES" b="1"/>
              <a:t>type="checkbox"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"acepto" </a:t>
            </a:r>
            <a:r>
              <a:rPr lang="es-ES" b="1"/>
              <a:t>checked&gt;</a:t>
            </a:r>
          </a:p>
        </p:txBody>
      </p:sp>
      <p:sp>
        <p:nvSpPr>
          <p:cNvPr id="90122" name="Text Box 12"/>
          <p:cNvSpPr txBox="1">
            <a:spLocks noChangeArrowheads="1"/>
          </p:cNvSpPr>
          <p:nvPr/>
        </p:nvSpPr>
        <p:spPr bwMode="auto">
          <a:xfrm>
            <a:off x="755650" y="4076700"/>
            <a:ext cx="1820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/>
              <a:t>CASILLA DE VERIFICACION</a:t>
            </a:r>
            <a:endParaRPr lang="es-ES"/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2916238" y="4941888"/>
            <a:ext cx="53292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"estudiar"</a:t>
            </a:r>
            <a:r>
              <a:rPr lang="es-ES" b="1"/>
              <a:t> checked&gt;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&lt;input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"prefiere"</a:t>
            </a:r>
            <a:r>
              <a:rPr lang="es-ES"/>
              <a:t> </a:t>
            </a:r>
            <a:r>
              <a:rPr lang="es-ES" b="1"/>
              <a:t>type="radio"</a:t>
            </a:r>
            <a:r>
              <a:rPr lang="es-ES"/>
              <a:t> </a:t>
            </a:r>
            <a:r>
              <a:rPr lang="es-ES" b="1"/>
              <a:t>value=</a:t>
            </a:r>
            <a:r>
              <a:rPr lang="es-ES" b="1" i="1"/>
              <a:t>"trabajar"</a:t>
            </a:r>
            <a:r>
              <a:rPr lang="es-ES" b="1"/>
              <a:t>&gt;</a:t>
            </a:r>
            <a:r>
              <a:rPr lang="es-ES"/>
              <a:t> </a:t>
            </a:r>
          </a:p>
        </p:txBody>
      </p:sp>
      <p:sp>
        <p:nvSpPr>
          <p:cNvPr id="90124" name="Text Box 14"/>
          <p:cNvSpPr txBox="1">
            <a:spLocks noChangeArrowheads="1"/>
          </p:cNvSpPr>
          <p:nvPr/>
        </p:nvSpPr>
        <p:spPr bwMode="auto">
          <a:xfrm>
            <a:off x="468313" y="53736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BOTON DE OPCION</a:t>
            </a:r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3059113" y="1625600"/>
            <a:ext cx="532765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b="1"/>
              <a:t>&lt;select</a:t>
            </a:r>
            <a:r>
              <a:rPr lang="es-ES"/>
              <a:t> </a:t>
            </a:r>
            <a:r>
              <a:rPr lang="es-ES" b="1"/>
              <a:t>name=</a:t>
            </a:r>
            <a:r>
              <a:rPr lang="es-ES" b="1" i="1"/>
              <a:t>"animal"</a:t>
            </a:r>
            <a:r>
              <a:rPr lang="es-ES" b="1"/>
              <a:t> size=</a:t>
            </a:r>
            <a:r>
              <a:rPr lang="es-ES" b="1" i="1"/>
              <a:t>"3"</a:t>
            </a:r>
            <a:r>
              <a:rPr lang="es-ES"/>
              <a:t> </a:t>
            </a:r>
            <a:r>
              <a:rPr lang="es-ES" b="1"/>
              <a:t>multiple&gt;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selected&gt;</a:t>
            </a:r>
            <a:r>
              <a:rPr lang="es-ES" b="1" i="1"/>
              <a:t>---Elige animales---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 value=</a:t>
            </a:r>
            <a:r>
              <a:rPr lang="es-ES" b="1" i="1"/>
              <a:t>"ave"</a:t>
            </a:r>
            <a:r>
              <a:rPr lang="es-ES" b="1"/>
              <a:t>&gt;</a:t>
            </a:r>
            <a:r>
              <a:rPr lang="es-ES" b="1" i="1"/>
              <a:t>Loro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Perro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Gato</a:t>
            </a:r>
            <a:r>
              <a:rPr lang="es-ES" b="1"/>
              <a:t>&lt;/option&gt;</a:t>
            </a:r>
            <a:r>
              <a:rPr lang="es-ES"/>
              <a:t>   </a:t>
            </a:r>
            <a:br>
              <a:rPr lang="es-ES"/>
            </a:br>
            <a:r>
              <a:rPr lang="es-ES"/>
              <a:t>  </a:t>
            </a:r>
            <a:r>
              <a:rPr lang="es-ES" b="1"/>
              <a:t>&lt;option&gt;</a:t>
            </a:r>
            <a:r>
              <a:rPr lang="es-ES" b="1" i="1"/>
              <a:t>Pez</a:t>
            </a:r>
            <a:r>
              <a:rPr lang="es-ES" b="1"/>
              <a:t>&lt;/option&gt;</a:t>
            </a:r>
            <a:r>
              <a:rPr lang="es-ES"/>
              <a:t/>
            </a:r>
            <a:br>
              <a:rPr lang="es-ES"/>
            </a:br>
            <a:r>
              <a:rPr lang="es-ES" b="1"/>
              <a:t>&lt;/select&gt;</a:t>
            </a:r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395288" y="2346325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SELECION MULTIPLE</a:t>
            </a:r>
            <a:endParaRPr lang="es-ES"/>
          </a:p>
        </p:txBody>
      </p:sp>
      <p:sp>
        <p:nvSpPr>
          <p:cNvPr id="91140" name="Rectangle 6"/>
          <p:cNvSpPr>
            <a:spLocks noChangeArrowheads="1"/>
          </p:cNvSpPr>
          <p:nvPr/>
        </p:nvSpPr>
        <p:spPr bwMode="auto">
          <a:xfrm>
            <a:off x="2555875" y="4002088"/>
            <a:ext cx="612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b="1"/>
              <a:t>&lt;input name="borrar" type="reset" id="borrar" value="borrar"&gt;</a:t>
            </a:r>
            <a:endParaRPr lang="es-ES" b="1"/>
          </a:p>
        </p:txBody>
      </p:sp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539750" y="4002088"/>
            <a:ext cx="186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/>
              <a:t>RESTABLECER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024687" cy="792163"/>
          </a:xfrm>
        </p:spPr>
        <p:txBody>
          <a:bodyPr anchor="ctr"/>
          <a:lstStyle/>
          <a:p>
            <a:pPr eaLnBrk="1" hangingPunct="1"/>
            <a:r>
              <a:rPr lang="es-AR" sz="3200" smtClean="0">
                <a:solidFill>
                  <a:schemeClr val="accent2"/>
                </a:solidFill>
              </a:rPr>
              <a:t>Etiquetas (Tags)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439261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 smtClean="0">
                <a:solidFill>
                  <a:schemeClr val="tx1"/>
                </a:solidFill>
              </a:rPr>
              <a:t>Un </a:t>
            </a:r>
            <a:r>
              <a:rPr lang="es-AR" sz="2000" dirty="0">
                <a:solidFill>
                  <a:schemeClr val="tx1"/>
                </a:solidFill>
              </a:rPr>
              <a:t>documento HTML está formado por elementos.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 smtClean="0">
                <a:solidFill>
                  <a:schemeClr val="tx1"/>
                </a:solidFill>
              </a:rPr>
              <a:t>Por </a:t>
            </a:r>
            <a:r>
              <a:rPr lang="es-AR" sz="2000" dirty="0">
                <a:solidFill>
                  <a:schemeClr val="tx1"/>
                </a:solidFill>
              </a:rPr>
              <a:t>ejemplo: </a:t>
            </a:r>
          </a:p>
          <a:p>
            <a:pPr eaLnBrk="1" hangingPunct="1">
              <a:defRPr/>
            </a:pPr>
            <a:r>
              <a:rPr lang="it-IT" sz="2000" dirty="0" smtClean="0">
                <a:solidFill>
                  <a:schemeClr val="tx1"/>
                </a:solidFill>
              </a:rPr>
              <a:t>un </a:t>
            </a:r>
            <a:r>
              <a:rPr lang="it-IT" sz="2000" dirty="0">
                <a:solidFill>
                  <a:schemeClr val="tx1"/>
                </a:solidFill>
              </a:rPr>
              <a:t>elemento P representa un párrafo </a:t>
            </a:r>
          </a:p>
          <a:p>
            <a:pPr eaLnBrk="1" hangingPunct="1">
              <a:defRPr/>
            </a:pPr>
            <a:r>
              <a:rPr lang="es-AR" sz="2000" dirty="0" smtClean="0">
                <a:solidFill>
                  <a:schemeClr val="tx1"/>
                </a:solidFill>
              </a:rPr>
              <a:t>un </a:t>
            </a:r>
            <a:r>
              <a:rPr lang="es-AR" sz="2000" dirty="0">
                <a:solidFill>
                  <a:schemeClr val="tx1"/>
                </a:solidFill>
              </a:rPr>
              <a:t>elemento OL representa una lista </a:t>
            </a:r>
          </a:p>
          <a:p>
            <a:pPr eaLnBrk="1" hangingPunct="1">
              <a:defRPr/>
            </a:pPr>
            <a:r>
              <a:rPr lang="it-IT" sz="2000" dirty="0" smtClean="0">
                <a:solidFill>
                  <a:schemeClr val="tx1"/>
                </a:solidFill>
              </a:rPr>
              <a:t>un </a:t>
            </a:r>
            <a:r>
              <a:rPr lang="it-IT" sz="2000" dirty="0">
                <a:solidFill>
                  <a:schemeClr val="tx1"/>
                </a:solidFill>
              </a:rPr>
              <a:t>elemento TITLE representa un documento…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000" dirty="0" smtClean="0">
                <a:solidFill>
                  <a:schemeClr val="tx1"/>
                </a:solidFill>
              </a:rPr>
              <a:t>En </a:t>
            </a:r>
            <a:r>
              <a:rPr lang="es-AR" sz="2000" dirty="0">
                <a:solidFill>
                  <a:schemeClr val="tx1"/>
                </a:solidFill>
              </a:rPr>
              <a:t>general, cada elemento se divide en tres partes: una etiqueta inicial, el contenido del elemento, y una etiqueta final.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s-AR" sz="2500" b="1" dirty="0" smtClean="0">
                <a:solidFill>
                  <a:schemeClr val="tx1"/>
                </a:solidFill>
              </a:rPr>
              <a:t>           &lt;p </a:t>
            </a:r>
            <a:r>
              <a:rPr lang="es-ES" sz="2500" b="1" dirty="0" err="1" smtClean="0">
                <a:solidFill>
                  <a:srgbClr val="003399"/>
                </a:solidFill>
                <a:latin typeface="Arial" charset="0"/>
              </a:rPr>
              <a:t>align</a:t>
            </a:r>
            <a:r>
              <a:rPr lang="es-ES" sz="2500" b="1" dirty="0" smtClean="0">
                <a:solidFill>
                  <a:srgbClr val="003399"/>
                </a:solidFill>
                <a:latin typeface="Arial" charset="0"/>
              </a:rPr>
              <a:t>= “</a:t>
            </a:r>
            <a:r>
              <a:rPr lang="es-ES" sz="2500" b="1" dirty="0" err="1" smtClean="0">
                <a:solidFill>
                  <a:srgbClr val="003399"/>
                </a:solidFill>
                <a:latin typeface="Arial" charset="0"/>
              </a:rPr>
              <a:t>left</a:t>
            </a:r>
            <a:r>
              <a:rPr lang="es-ES" sz="2500" b="1" dirty="0" smtClean="0">
                <a:solidFill>
                  <a:srgbClr val="003399"/>
                </a:solidFill>
                <a:latin typeface="Arial" charset="0"/>
              </a:rPr>
              <a:t>” </a:t>
            </a:r>
            <a:r>
              <a:rPr lang="es-AR" sz="2500" b="1" dirty="0" smtClean="0">
                <a:solidFill>
                  <a:schemeClr val="tx1"/>
                </a:solidFill>
              </a:rPr>
              <a:t>&gt;  Esto </a:t>
            </a:r>
            <a:r>
              <a:rPr lang="es-AR" sz="2500" b="1" dirty="0">
                <a:solidFill>
                  <a:schemeClr val="tx1"/>
                </a:solidFill>
              </a:rPr>
              <a:t>es un párrafo. </a:t>
            </a:r>
            <a:r>
              <a:rPr lang="es-AR" sz="2500" b="1" dirty="0" smtClean="0">
                <a:solidFill>
                  <a:schemeClr val="tx1"/>
                </a:solidFill>
              </a:rPr>
              <a:t>   &lt;</a:t>
            </a:r>
            <a:r>
              <a:rPr lang="es-AR" sz="2500" b="1" dirty="0" smtClean="0">
                <a:solidFill>
                  <a:srgbClr val="FF0000"/>
                </a:solidFill>
              </a:rPr>
              <a:t>/</a:t>
            </a:r>
            <a:r>
              <a:rPr lang="es-AR" sz="2500" b="1" dirty="0">
                <a:solidFill>
                  <a:schemeClr val="tx1"/>
                </a:solidFill>
              </a:rPr>
              <a:t>p&gt; </a:t>
            </a:r>
            <a:endParaRPr lang="es-AR" sz="2500" b="1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3000" dirty="0">
              <a:solidFill>
                <a:schemeClr val="tx1"/>
              </a:solidFill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2000" i="1" dirty="0" smtClean="0">
              <a:solidFill>
                <a:schemeClr val="tx1"/>
              </a:solidFill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 2" pitchFamily="18" charset="2"/>
              <a:buNone/>
              <a:defRPr/>
            </a:pPr>
            <a:endParaRPr lang="es-AR" sz="2000" b="1" i="1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buFont typeface="Wingdings 2" pitchFamily="18" charset="2"/>
              <a:buNone/>
              <a:defRPr/>
            </a:pPr>
            <a:r>
              <a:rPr lang="es-AR" sz="2000" b="1" i="1" dirty="0" smtClean="0">
                <a:solidFill>
                  <a:schemeClr val="tx1"/>
                </a:solidFill>
              </a:rPr>
              <a:t>Una </a:t>
            </a:r>
            <a:r>
              <a:rPr lang="es-AR" sz="2000" b="1" i="1" dirty="0">
                <a:solidFill>
                  <a:schemeClr val="tx1"/>
                </a:solidFill>
              </a:rPr>
              <a:t>etiqueta es parte de un elemento</a:t>
            </a:r>
            <a:r>
              <a:rPr lang="es-AR" sz="2000" dirty="0">
                <a:solidFill>
                  <a:schemeClr val="tx1"/>
                </a:solidFill>
              </a:rPr>
              <a:t>. </a:t>
            </a:r>
            <a:endParaRPr lang="es-E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745685" y="4572587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Etiqueta inicial 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81990" y="4464866"/>
            <a:ext cx="1728192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Contenido de la etiqueta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06226" y="4423495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s-AR" sz="1400" i="1" dirty="0">
                <a:solidFill>
                  <a:schemeClr val="tx1"/>
                </a:solidFill>
              </a:rPr>
              <a:t>Etiqueta Final 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8" name="7 Abrir llave"/>
          <p:cNvSpPr/>
          <p:nvPr/>
        </p:nvSpPr>
        <p:spPr>
          <a:xfrm rot="16200000">
            <a:off x="2393951" y="3090862"/>
            <a:ext cx="431800" cy="2232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0" name="9 Abrir llave"/>
          <p:cNvSpPr/>
          <p:nvPr/>
        </p:nvSpPr>
        <p:spPr>
          <a:xfrm rot="16200000">
            <a:off x="5130007" y="2817019"/>
            <a:ext cx="431800" cy="280828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1" name="10 Abrir llave"/>
          <p:cNvSpPr/>
          <p:nvPr/>
        </p:nvSpPr>
        <p:spPr>
          <a:xfrm rot="16200000">
            <a:off x="7164388" y="3662363"/>
            <a:ext cx="431800" cy="11176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1924235" y="3683670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s-AR" sz="1400" i="1" dirty="0">
                <a:solidFill>
                  <a:schemeClr val="tx1"/>
                </a:solidFill>
              </a:rPr>
              <a:t>atributos</a:t>
            </a:r>
            <a:endParaRPr lang="es-AR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49263"/>
            <a:ext cx="7024687" cy="892175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chemeClr val="accent2"/>
                </a:solidFill>
              </a:rPr>
              <a:t>Estructura de una página</a:t>
            </a:r>
            <a:r>
              <a:rPr lang="es-ES" smtClean="0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226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FF0000"/>
                </a:solidFill>
              </a:rPr>
              <a:t>&lt;html&gt;</a:t>
            </a:r>
            <a:br>
              <a:rPr lang="es-ES" sz="2800" b="1" smtClean="0">
                <a:solidFill>
                  <a:srgbClr val="FF0000"/>
                </a:solidFill>
              </a:rPr>
            </a:br>
            <a:r>
              <a:rPr lang="es-ES" sz="2800" smtClean="0"/>
              <a:t>  </a:t>
            </a:r>
            <a:r>
              <a:rPr lang="es-ES" sz="2800" b="1" smtClean="0">
                <a:solidFill>
                  <a:srgbClr val="0070C0"/>
                </a:solidFill>
              </a:rPr>
              <a:t>&lt;head&gt;</a:t>
            </a:r>
            <a:br>
              <a:rPr lang="es-ES" sz="2800" b="1" smtClean="0">
                <a:solidFill>
                  <a:srgbClr val="0070C0"/>
                </a:solidFill>
              </a:rPr>
            </a:br>
            <a:r>
              <a:rPr lang="es-ES" sz="2800" b="1" smtClean="0"/>
              <a:t>     ...</a:t>
            </a:r>
            <a:br>
              <a:rPr lang="es-ES" sz="2800" b="1" smtClean="0"/>
            </a:br>
            <a:r>
              <a:rPr lang="es-ES" sz="2800" b="1" smtClean="0"/>
              <a:t>    &lt;title&gt;</a:t>
            </a:r>
            <a:br>
              <a:rPr lang="es-ES" sz="2800" b="1" smtClean="0"/>
            </a:br>
            <a:r>
              <a:rPr lang="es-ES" sz="2800" b="1" smtClean="0"/>
              <a:t>     </a:t>
            </a:r>
            <a:r>
              <a:rPr lang="es-ES" sz="2000" b="1" i="1" smtClean="0"/>
              <a:t>Curso de HTML</a:t>
            </a:r>
            <a:r>
              <a:rPr lang="es-ES" sz="2800" b="1" smtClean="0"/>
              <a:t/>
            </a:r>
            <a:br>
              <a:rPr lang="es-ES" sz="2800" b="1" smtClean="0"/>
            </a:br>
            <a:r>
              <a:rPr lang="es-ES" sz="2800" b="1" smtClean="0"/>
              <a:t>   &lt;/title&gt;</a:t>
            </a:r>
            <a:br>
              <a:rPr lang="es-ES" sz="2800" b="1" smtClean="0"/>
            </a:br>
            <a:r>
              <a:rPr lang="es-ES" sz="2800" b="1" smtClean="0"/>
              <a:t>  </a:t>
            </a:r>
            <a:r>
              <a:rPr lang="es-ES" sz="2800" b="1" smtClean="0">
                <a:solidFill>
                  <a:srgbClr val="0070C0"/>
                </a:solidFill>
              </a:rPr>
              <a:t>&lt;/head&gt;</a:t>
            </a:r>
            <a:br>
              <a:rPr lang="es-ES" sz="2800" b="1" smtClean="0">
                <a:solidFill>
                  <a:srgbClr val="0070C0"/>
                </a:solidFill>
              </a:rPr>
            </a:br>
            <a:r>
              <a:rPr lang="es-ES" sz="2800" b="1" smtClean="0"/>
              <a:t>  </a:t>
            </a:r>
            <a:r>
              <a:rPr lang="es-ES" sz="2800" b="1" smtClean="0">
                <a:solidFill>
                  <a:srgbClr val="0070C0"/>
                </a:solidFill>
              </a:rPr>
              <a:t>&lt;body&gt;</a:t>
            </a:r>
            <a:br>
              <a:rPr lang="es-ES" sz="2800" b="1" smtClean="0">
                <a:solidFill>
                  <a:srgbClr val="0070C0"/>
                </a:solidFill>
              </a:rPr>
            </a:br>
            <a:r>
              <a:rPr lang="es-ES" sz="2800" b="1" smtClean="0"/>
              <a:t>     ...</a:t>
            </a:r>
            <a:br>
              <a:rPr lang="es-ES" sz="2800" b="1" smtClean="0"/>
            </a:br>
            <a:r>
              <a:rPr lang="es-ES" sz="2800" b="1" smtClean="0"/>
              <a:t>   </a:t>
            </a:r>
            <a:r>
              <a:rPr lang="es-ES" sz="2800" b="1" smtClean="0">
                <a:solidFill>
                  <a:srgbClr val="0070C0"/>
                </a:solidFill>
              </a:rPr>
              <a:t>&lt;/body&gt;</a:t>
            </a:r>
            <a:br>
              <a:rPr lang="es-ES" sz="2800" b="1" smtClean="0">
                <a:solidFill>
                  <a:srgbClr val="0070C0"/>
                </a:solidFill>
              </a:rPr>
            </a:br>
            <a:r>
              <a:rPr lang="es-ES" sz="2800" b="1" smtClean="0">
                <a:solidFill>
                  <a:srgbClr val="FF0000"/>
                </a:solidFill>
              </a:rPr>
              <a:t>&lt;/html&gt;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995738" y="1557338"/>
            <a:ext cx="467995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Entre las etiquetas </a:t>
            </a:r>
            <a:r>
              <a:rPr lang="es-ES" b="1"/>
              <a:t>&lt;html&gt;</a:t>
            </a:r>
            <a:r>
              <a:rPr lang="es-ES"/>
              <a:t> y </a:t>
            </a:r>
            <a:r>
              <a:rPr lang="es-ES" b="1"/>
              <a:t>&lt;/html&gt;</a:t>
            </a:r>
            <a:r>
              <a:rPr lang="es-ES"/>
              <a:t> esta comprendido el resto del código HTML de la página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995738" y="2708275"/>
            <a:ext cx="4679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&lt;head&gt;</a:t>
            </a:r>
            <a:r>
              <a:rPr lang="es-ES"/>
              <a:t> y </a:t>
            </a:r>
            <a:r>
              <a:rPr lang="es-ES" b="1"/>
              <a:t>&lt;/head&gt;</a:t>
            </a:r>
            <a:r>
              <a:rPr lang="es-ES"/>
              <a:t>. Cabecera de la pagina</a:t>
            </a:r>
          </a:p>
          <a:p>
            <a:r>
              <a:rPr lang="es-ES" b="1"/>
              <a:t> puede contener</a:t>
            </a:r>
          </a:p>
          <a:p>
            <a:r>
              <a:rPr lang="es-ES" b="1"/>
              <a:t>	&lt;link&gt;</a:t>
            </a:r>
            <a:r>
              <a:rPr lang="es-ES"/>
              <a:t>, </a:t>
            </a:r>
            <a:r>
              <a:rPr lang="es-ES" b="1"/>
              <a:t>&lt;style&gt;</a:t>
            </a:r>
            <a:r>
              <a:rPr lang="es-ES"/>
              <a:t>, </a:t>
            </a:r>
            <a:r>
              <a:rPr lang="es-ES" b="1"/>
              <a:t>&lt;script&gt;</a:t>
            </a:r>
            <a:r>
              <a:rPr lang="es-ES"/>
              <a:t> </a:t>
            </a:r>
            <a:r>
              <a:rPr lang="es-ES" b="1"/>
              <a:t>&lt;meta&gt;</a:t>
            </a:r>
            <a:r>
              <a:rPr lang="es-ES"/>
              <a:t> </a:t>
            </a:r>
          </a:p>
          <a:p>
            <a:r>
              <a:rPr lang="es-ES"/>
              <a:t>	</a:t>
            </a:r>
            <a:r>
              <a:rPr lang="es-ES" b="1"/>
              <a:t>&lt;title&gt;</a:t>
            </a:r>
            <a:r>
              <a:rPr lang="es-ES"/>
              <a:t> </a:t>
            </a:r>
          </a:p>
          <a:p>
            <a:endParaRPr lang="es-E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95738" y="4292600"/>
            <a:ext cx="467995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/>
              <a:t>El cuerpo del documento contiene la información propia del documento (el texto de la página, las imágenes, los formularios, etc. </a:t>
            </a:r>
          </a:p>
          <a:p>
            <a:pPr lvl="1">
              <a:buFontTx/>
              <a:buChar char="•"/>
            </a:pPr>
            <a:r>
              <a:rPr lang="es-ES"/>
              <a:t>color o la imagen de fondo de la página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539750" y="2376488"/>
            <a:ext cx="49895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/>
              <a:t>&lt;body bgcolor=</a:t>
            </a:r>
            <a:r>
              <a:rPr lang="es-ES" b="1" i="1"/>
              <a:t>"#0000FF"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bgcolor="blue"&gt;</a:t>
            </a:r>
            <a:br>
              <a:rPr lang="es-ES" b="1"/>
            </a:br>
            <a:r>
              <a:rPr lang="es-ES" b="1"/>
              <a:t>&lt;body background=</a:t>
            </a:r>
            <a:r>
              <a:rPr lang="es-ES" b="1" i="1"/>
              <a:t>"fondo.gif"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background=</a:t>
            </a:r>
            <a:r>
              <a:rPr lang="es-ES" b="1" i="1"/>
              <a:t>"imagenes/fondo.gif"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text=</a:t>
            </a:r>
            <a:r>
              <a:rPr lang="es-ES" b="1" i="1"/>
              <a:t>"#FF0000"</a:t>
            </a:r>
            <a:r>
              <a:rPr lang="es-ES" b="1"/>
              <a:t>&gt;</a:t>
            </a:r>
            <a:br>
              <a:rPr lang="es-ES" b="1"/>
            </a:br>
            <a:r>
              <a:rPr lang="es-ES" b="1"/>
              <a:t>&lt;body leftmargin=</a:t>
            </a:r>
            <a:r>
              <a:rPr lang="es-ES" b="1" i="1"/>
              <a:t>"20" </a:t>
            </a:r>
            <a:r>
              <a:rPr lang="es-ES" b="1"/>
              <a:t>topmargin=</a:t>
            </a:r>
            <a:r>
              <a:rPr lang="es-ES" b="1" i="1"/>
              <a:t>"0"</a:t>
            </a:r>
            <a:r>
              <a:rPr lang="es-ES" b="1"/>
              <a:t>    marginwidth=</a:t>
            </a:r>
            <a:r>
              <a:rPr lang="es-ES" b="1" i="1"/>
              <a:t>"20"</a:t>
            </a:r>
            <a:r>
              <a:rPr lang="es-ES" b="1"/>
              <a:t> marginheight=</a:t>
            </a:r>
            <a:r>
              <a:rPr lang="es-ES" b="1" i="1"/>
              <a:t>"0"</a:t>
            </a:r>
            <a:r>
              <a:rPr lang="es-ES" b="1"/>
              <a:t> &gt;</a:t>
            </a:r>
            <a:br>
              <a:rPr lang="es-ES" b="1"/>
            </a:br>
            <a:endParaRPr lang="es-ES" b="1"/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0" y="-1635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54276" name="Rectangle 330"/>
          <p:cNvSpPr>
            <a:spLocks noChangeArrowheads="1"/>
          </p:cNvSpPr>
          <p:nvPr/>
        </p:nvSpPr>
        <p:spPr bwMode="auto">
          <a:xfrm>
            <a:off x="0" y="7989888"/>
            <a:ext cx="3175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900"/>
              <a:t/>
            </a:r>
            <a:br>
              <a:rPr lang="es-ES" sz="900"/>
            </a:br>
            <a:endParaRPr lang="es-ES"/>
          </a:p>
        </p:txBody>
      </p:sp>
      <p:sp>
        <p:nvSpPr>
          <p:cNvPr id="54277" name="Text Box 359"/>
          <p:cNvSpPr txBox="1">
            <a:spLocks noChangeArrowheads="1"/>
          </p:cNvSpPr>
          <p:nvPr/>
        </p:nvSpPr>
        <p:spPr bwMode="auto">
          <a:xfrm>
            <a:off x="539750" y="908050"/>
            <a:ext cx="74168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CO" sz="3200">
                <a:solidFill>
                  <a:schemeClr val="accent2"/>
                </a:solidFill>
                <a:latin typeface="Century Gothic" pitchFamily="34" charset="0"/>
              </a:rPr>
              <a:t>Algunos atributos de “body”</a:t>
            </a:r>
            <a:endParaRPr lang="es-ES" sz="3200">
              <a:solidFill>
                <a:schemeClr val="accent2"/>
              </a:solidFill>
              <a:latin typeface="Century Gothic" pitchFamily="34" charset="0"/>
            </a:endParaRPr>
          </a:p>
        </p:txBody>
      </p:sp>
      <p:graphicFrame>
        <p:nvGraphicFramePr>
          <p:cNvPr id="8" name="Group 83"/>
          <p:cNvGraphicFramePr>
            <a:graphicFrameLocks noGrp="1"/>
          </p:cNvGraphicFramePr>
          <p:nvPr/>
        </p:nvGraphicFramePr>
        <p:xfrm>
          <a:off x="5219700" y="1557338"/>
          <a:ext cx="3097213" cy="4662692"/>
        </p:xfrm>
        <a:graphic>
          <a:graphicData uri="http://schemas.openxmlformats.org/drawingml/2006/table">
            <a:tbl>
              <a:tblPr/>
              <a:tblGrid>
                <a:gridCol w="830092"/>
                <a:gridCol w="1372584"/>
                <a:gridCol w="894537"/>
              </a:tblGrid>
              <a:tr h="27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Nombre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black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navy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#0000FF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blue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green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#008080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teal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#00FFFF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aqua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maroon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#800080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purple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olive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#808080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#C0C0C0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silver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#FF00FF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fuchsia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#FFFF00</a:t>
                      </a: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yellow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698" marB="45698" anchor="ctr" horzOverflow="overflow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765175"/>
            <a:ext cx="8207375" cy="719138"/>
          </a:xfrm>
        </p:spPr>
        <p:txBody>
          <a:bodyPr/>
          <a:lstStyle/>
          <a:p>
            <a:pPr eaLnBrk="1" hangingPunct="1"/>
            <a:r>
              <a:rPr lang="es-CO" smtClean="0"/>
              <a:t>Creación de la primera pagina</a:t>
            </a:r>
            <a:endParaRPr lang="es-E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s-CO" sz="1800" smtClean="0"/>
              <a:t>Crear un directorio de trabajo para la pagina.</a:t>
            </a:r>
          </a:p>
          <a:p>
            <a:pPr eaLnBrk="1" hangingPunct="1"/>
            <a:r>
              <a:rPr lang="es-CO" sz="1800" smtClean="0"/>
              <a:t>Con el bloc de notas escribir el siguiente código:</a:t>
            </a:r>
            <a:endParaRPr lang="es-ES" sz="1800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11413" y="2492375"/>
            <a:ext cx="315277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&lt;html&gt;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&lt;title&gt;pagina  de inicio&lt;/title&gt;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  bgcolor="99CC99" 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s-E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484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s-CO"/>
              <a:t> Guardar el archivo con el nombre inicio.html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550" y="1058863"/>
            <a:ext cx="6697663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2339975" y="692150"/>
            <a:ext cx="412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b="1"/>
              <a:t>La pagina resultante es como sigue</a:t>
            </a:r>
            <a:r>
              <a:rPr lang="es-CO"/>
              <a:t>: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793</TotalTime>
  <Words>3160</Words>
  <Application>Microsoft Office PowerPoint</Application>
  <PresentationFormat>Presentación en pantalla (4:3)</PresentationFormat>
  <Paragraphs>623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Arial Unicode MS</vt:lpstr>
      <vt:lpstr>Arial</vt:lpstr>
      <vt:lpstr>Century Gothic</vt:lpstr>
      <vt:lpstr>Times New Roman</vt:lpstr>
      <vt:lpstr>Wingdings</vt:lpstr>
      <vt:lpstr>Wingdings 2</vt:lpstr>
      <vt:lpstr>Austin</vt:lpstr>
      <vt:lpstr>DISEÑO DE APLICCIONES EN LA WEB</vt:lpstr>
      <vt:lpstr>CONCEPTOS</vt:lpstr>
      <vt:lpstr>NAVEGADORES</vt:lpstr>
      <vt:lpstr>Presentación de PowerPoint</vt:lpstr>
      <vt:lpstr>Etiquetas (Tags)</vt:lpstr>
      <vt:lpstr>Estructura de una página </vt:lpstr>
      <vt:lpstr>Presentación de PowerPoint</vt:lpstr>
      <vt:lpstr>Creación de la primera pagina</vt:lpstr>
      <vt:lpstr>Presentación de PowerPoint</vt:lpstr>
      <vt:lpstr>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Encabezados - Títulos</vt:lpstr>
      <vt:lpstr>Marquesinas</vt:lpstr>
      <vt:lpstr>Presentación de PowerPoint</vt:lpstr>
      <vt:lpstr>Presentación de PowerPoint</vt:lpstr>
      <vt:lpstr>ENLACES</vt:lpstr>
      <vt:lpstr>Presentación de PowerPoint</vt:lpstr>
      <vt:lpstr>Presentación de PowerPoint</vt:lpstr>
      <vt:lpstr>IMAGENES</vt:lpstr>
      <vt:lpstr>Presentación de PowerPoint</vt:lpstr>
      <vt:lpstr>Presentación de PowerPoint</vt:lpstr>
      <vt:lpstr>TABLAS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MARCOS (FRAME)</vt:lpstr>
      <vt:lpstr>Presentación de PowerPoint</vt:lpstr>
      <vt:lpstr>Presentación de PowerPoint</vt:lpstr>
      <vt:lpstr>Presentación de PowerPoint</vt:lpstr>
      <vt:lpstr>FORMULARIOS</vt:lpstr>
      <vt:lpstr>ELEMENTOS DE UN FORMULARIO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APLICACIONES WEB</dc:title>
  <dc:creator>marcela</dc:creator>
  <cp:lastModifiedBy>Chino Urquijo</cp:lastModifiedBy>
  <cp:revision>34</cp:revision>
  <dcterms:created xsi:type="dcterms:W3CDTF">2011-09-18T22:15:40Z</dcterms:created>
  <dcterms:modified xsi:type="dcterms:W3CDTF">2020-04-28T19:44:35Z</dcterms:modified>
</cp:coreProperties>
</file>