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01" r:id="rId2"/>
    <p:sldId id="402" r:id="rId3"/>
    <p:sldId id="256" r:id="rId4"/>
    <p:sldId id="257" r:id="rId5"/>
    <p:sldId id="260" r:id="rId6"/>
    <p:sldId id="261" r:id="rId7"/>
    <p:sldId id="262" r:id="rId8"/>
    <p:sldId id="263" r:id="rId9"/>
    <p:sldId id="266" r:id="rId10"/>
    <p:sldId id="268" r:id="rId11"/>
    <p:sldId id="356" r:id="rId12"/>
    <p:sldId id="270" r:id="rId13"/>
    <p:sldId id="271" r:id="rId14"/>
    <p:sldId id="272" r:id="rId15"/>
    <p:sldId id="273" r:id="rId16"/>
    <p:sldId id="274" r:id="rId17"/>
    <p:sldId id="277" r:id="rId18"/>
    <p:sldId id="279" r:id="rId19"/>
    <p:sldId id="281" r:id="rId20"/>
    <p:sldId id="283" r:id="rId21"/>
    <p:sldId id="287" r:id="rId22"/>
    <p:sldId id="293" r:id="rId23"/>
    <p:sldId id="302" r:id="rId24"/>
    <p:sldId id="300" r:id="rId25"/>
    <p:sldId id="311" r:id="rId26"/>
    <p:sldId id="312" r:id="rId27"/>
    <p:sldId id="313" r:id="rId28"/>
    <p:sldId id="314" r:id="rId29"/>
    <p:sldId id="315" r:id="rId30"/>
    <p:sldId id="357" r:id="rId31"/>
    <p:sldId id="303" r:id="rId32"/>
    <p:sldId id="304" r:id="rId33"/>
    <p:sldId id="321" r:id="rId34"/>
    <p:sldId id="322" r:id="rId35"/>
    <p:sldId id="323" r:id="rId36"/>
    <p:sldId id="324" r:id="rId37"/>
    <p:sldId id="325" r:id="rId38"/>
    <p:sldId id="326"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485" autoAdjust="0"/>
    <p:restoredTop sz="94660"/>
  </p:normalViewPr>
  <p:slideViewPr>
    <p:cSldViewPr>
      <p:cViewPr varScale="1">
        <p:scale>
          <a:sx n="66" d="100"/>
          <a:sy n="66" d="100"/>
        </p:scale>
        <p:origin x="6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42"/>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114"/>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84"/>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85"/>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113"/>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77"/>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78"/>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80"/>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Rectangle 74"/>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75"/>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76"/>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Freeform 44"/>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4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4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50"/>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51"/>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Hexagon 52"/>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Hexagon 53"/>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54"/>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55"/>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56"/>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reeform 57"/>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Hexagon 58"/>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59"/>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60"/>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61"/>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62"/>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63"/>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64"/>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65"/>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66"/>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Freeform 67"/>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68"/>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3"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ectangle 46"/>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9"/>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88"/>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userDrawn="1"/>
        </p:nvSpPr>
        <p:spPr>
          <a:xfrm>
            <a:off x="4657725" y="4437063"/>
            <a:ext cx="3505200" cy="1773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8" name="Date Placeholder 3"/>
          <p:cNvSpPr>
            <a:spLocks noGrp="1"/>
          </p:cNvSpPr>
          <p:nvPr>
            <p:ph type="dt" sz="half" idx="10"/>
          </p:nvPr>
        </p:nvSpPr>
        <p:spPr>
          <a:xfrm>
            <a:off x="4738688" y="1516063"/>
            <a:ext cx="2133600" cy="752475"/>
          </a:xfrm>
        </p:spPr>
        <p:txBody>
          <a:bodyPr anchor="b"/>
          <a:lstStyle>
            <a:lvl1pPr algn="l">
              <a:defRPr sz="2400"/>
            </a:lvl1pPr>
          </a:lstStyle>
          <a:p>
            <a:pPr>
              <a:defRPr/>
            </a:pPr>
            <a:fld id="{F6DE33A4-E0E6-4F18-B31B-CBA3B853E0FB}" type="datetimeFigureOut">
              <a:rPr lang="es-ES"/>
              <a:pPr>
                <a:defRPr/>
              </a:pPr>
              <a:t>21/03/2018</a:t>
            </a:fld>
            <a:endParaRPr lang="es-ES"/>
          </a:p>
        </p:txBody>
      </p:sp>
      <p:sp>
        <p:nvSpPr>
          <p:cNvPr id="49" name="Footer Placeholder 4"/>
          <p:cNvSpPr>
            <a:spLocks noGrp="1"/>
          </p:cNvSpPr>
          <p:nvPr>
            <p:ph type="ftr" sz="quarter" idx="11"/>
          </p:nvPr>
        </p:nvSpPr>
        <p:spPr>
          <a:xfrm>
            <a:off x="5303838" y="5719763"/>
            <a:ext cx="2830512" cy="365125"/>
          </a:xfrm>
        </p:spPr>
        <p:txBody>
          <a:bodyPr>
            <a:normAutofit/>
          </a:bodyPr>
          <a:lstStyle>
            <a:lvl1pPr>
              <a:defRPr>
                <a:solidFill>
                  <a:schemeClr val="accent1"/>
                </a:solidFill>
              </a:defRPr>
            </a:lvl1pPr>
          </a:lstStyle>
          <a:p>
            <a:pPr>
              <a:defRPr/>
            </a:pPr>
            <a:endParaRPr lang="es-ES"/>
          </a:p>
        </p:txBody>
      </p:sp>
      <p:sp>
        <p:nvSpPr>
          <p:cNvPr id="50" name="Slide Number Placeholder 5"/>
          <p:cNvSpPr>
            <a:spLocks noGrp="1"/>
          </p:cNvSpPr>
          <p:nvPr>
            <p:ph type="sldNum" sz="quarter" idx="12"/>
          </p:nvPr>
        </p:nvSpPr>
        <p:spPr>
          <a:xfrm>
            <a:off x="4649788" y="5719763"/>
            <a:ext cx="642937" cy="365125"/>
          </a:xfrm>
        </p:spPr>
        <p:txBody>
          <a:bodyPr/>
          <a:lstStyle>
            <a:lvl1pPr>
              <a:defRPr>
                <a:solidFill>
                  <a:schemeClr val="accent1"/>
                </a:solidFill>
              </a:defRPr>
            </a:lvl1pPr>
          </a:lstStyle>
          <a:p>
            <a:pPr>
              <a:defRPr/>
            </a:pPr>
            <a:fld id="{AD9E102B-9513-411F-8A31-B64C4A2BE089}"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0B272826-F64C-4CB4-A1A4-47EB8FC4126C}" type="datetimeFigureOut">
              <a:rPr lang="es-ES"/>
              <a:pPr>
                <a:defRPr/>
              </a:pPr>
              <a:t>21/03/2018</a:t>
            </a:fld>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6385967F-AFDB-4AA2-AA21-A70C0CB90903}"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239E3F8-599C-4B83-9793-44EDA0877D88}" type="datetimeFigureOut">
              <a:rPr lang="es-ES"/>
              <a:pPr>
                <a:defRPr/>
              </a:pPr>
              <a:t>21/03/2018</a:t>
            </a:fld>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7ED8BE4D-9678-47C7-BEDE-590260DCB068}"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3 CuadroTexto"/>
          <p:cNvSpPr txBox="1">
            <a:spLocks noChangeArrowheads="1"/>
          </p:cNvSpPr>
          <p:nvPr userDrawn="1"/>
        </p:nvSpPr>
        <p:spPr bwMode="auto">
          <a:xfrm>
            <a:off x="4724400" y="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s-AR" dirty="0" smtClean="0">
                <a:solidFill>
                  <a:schemeClr val="bg1"/>
                </a:solidFill>
              </a:rPr>
              <a:t>Diseño de Aplicaciones en la Web</a:t>
            </a:r>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60 Rectángulo"/>
          <p:cNvSpPr>
            <a:spLocks noChangeArrowheads="1"/>
          </p:cNvSpPr>
          <p:nvPr userDrawn="1"/>
        </p:nvSpPr>
        <p:spPr bwMode="auto">
          <a:xfrm>
            <a:off x="4648200" y="-53975"/>
            <a:ext cx="3505200" cy="646113"/>
          </a:xfrm>
          <a:prstGeom prst="rect">
            <a:avLst/>
          </a:prstGeom>
          <a:noFill/>
          <a:ln w="9525">
            <a:noFill/>
            <a:miter lim="800000"/>
            <a:headEnd/>
            <a:tailEnd/>
          </a:ln>
        </p:spPr>
        <p:txBody>
          <a:bodyPr>
            <a:spAutoFit/>
          </a:bodyPr>
          <a:lstStyle/>
          <a:p>
            <a:pPr algn="ctr"/>
            <a:r>
              <a:rPr lang="es-AR">
                <a:solidFill>
                  <a:schemeClr val="bg1"/>
                </a:solidFill>
              </a:rPr>
              <a:t>Diseño de Aplicaciones en la Web</a:t>
            </a:r>
          </a:p>
        </p:txBody>
      </p:sp>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Footer Placeholder 4"/>
          <p:cNvSpPr>
            <a:spLocks noGrp="1"/>
          </p:cNvSpPr>
          <p:nvPr>
            <p:ph type="ftr" sz="quarter" idx="10"/>
          </p:nvPr>
        </p:nvSpPr>
        <p:spPr/>
        <p:txBody>
          <a:bodyPr/>
          <a:lstStyle>
            <a:lvl1pPr>
              <a:defRPr/>
            </a:lvl1pPr>
          </a:lstStyle>
          <a:p>
            <a:pPr>
              <a:defRPr/>
            </a:pP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0773C77E-08B4-4D1C-9592-221F0A4DCAD8}" type="datetimeFigureOut">
              <a:rPr lang="es-ES"/>
              <a:pPr>
                <a:defRPr/>
              </a:pPr>
              <a:t>21/03/2018</a:t>
            </a:fld>
            <a:endParaRPr lang="es-ES"/>
          </a:p>
        </p:txBody>
      </p:sp>
      <p:sp>
        <p:nvSpPr>
          <p:cNvPr id="6" name="Footer Placeholder 4"/>
          <p:cNvSpPr>
            <a:spLocks noGrp="1"/>
          </p:cNvSpPr>
          <p:nvPr>
            <p:ph type="ftr" sz="quarter" idx="16"/>
          </p:nvPr>
        </p:nvSpPr>
        <p:spPr/>
        <p:txBody>
          <a:bodyPr/>
          <a:lstStyle>
            <a:lvl1pPr>
              <a:defRPr/>
            </a:lvl1pPr>
          </a:lstStyle>
          <a:p>
            <a:pPr>
              <a:defRPr/>
            </a:pPr>
            <a:endParaRPr lang="es-ES"/>
          </a:p>
        </p:txBody>
      </p:sp>
      <p:sp>
        <p:nvSpPr>
          <p:cNvPr id="7" name="Slide Number Placeholder 5"/>
          <p:cNvSpPr>
            <a:spLocks noGrp="1"/>
          </p:cNvSpPr>
          <p:nvPr>
            <p:ph type="sldNum" sz="quarter" idx="17"/>
          </p:nvPr>
        </p:nvSpPr>
        <p:spPr/>
        <p:txBody>
          <a:bodyPr/>
          <a:lstStyle>
            <a:lvl1pPr>
              <a:defRPr/>
            </a:lvl1pPr>
          </a:lstStyle>
          <a:p>
            <a:pPr>
              <a:defRPr/>
            </a:pPr>
            <a:fld id="{A75F7002-2A36-4B74-9EA6-139B55A64963}"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BE9DD4D3-06A3-4FB3-B85E-6438F7EC61A8}" type="datetimeFigureOut">
              <a:rPr lang="es-ES"/>
              <a:pPr>
                <a:defRPr/>
              </a:pPr>
              <a:t>21/03/2018</a:t>
            </a:fld>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BFA02C0D-3775-4C53-9F6E-EEEFC555F14B}"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8A24AF06-952D-4C99-A1AB-222E586836A5}" type="datetimeFigureOut">
              <a:rPr lang="es-ES"/>
              <a:pPr>
                <a:defRPr/>
              </a:pPr>
              <a:t>21/03/2018</a:t>
            </a:fld>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pPr>
              <a:defRPr/>
            </a:pPr>
            <a:fld id="{D232B740-A287-4B47-A94D-BD5AF329653A}"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CuadroTexto"/>
          <p:cNvSpPr txBox="1">
            <a:spLocks noChangeArrowheads="1"/>
          </p:cNvSpPr>
          <p:nvPr userDrawn="1"/>
        </p:nvSpPr>
        <p:spPr bwMode="auto">
          <a:xfrm>
            <a:off x="4724400" y="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s-AR" dirty="0" smtClean="0">
                <a:solidFill>
                  <a:schemeClr val="bg1"/>
                </a:solidFill>
              </a:rPr>
              <a:t>Diseño de Aplicaciones en la Web</a:t>
            </a:r>
          </a:p>
        </p:txBody>
      </p:sp>
      <p:sp>
        <p:nvSpPr>
          <p:cNvPr id="3" name="Footer Placeholder 4"/>
          <p:cNvSpPr>
            <a:spLocks noGrp="1"/>
          </p:cNvSpPr>
          <p:nvPr>
            <p:ph type="ftr" sz="quarter" idx="10"/>
          </p:nvPr>
        </p:nvSpPr>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6858000"/>
            <a:chOff x="-382404" y="0"/>
            <a:chExt cx="9932332" cy="6858000"/>
          </a:xfrm>
        </p:grpSpPr>
        <p:grpSp>
          <p:nvGrpSpPr>
            <p:cNvPr id="6" name="Group 44"/>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83"/>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80"/>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81"/>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82"/>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77"/>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78"/>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79"/>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74"/>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75"/>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76"/>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4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4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4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4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5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5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5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5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5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5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58"/>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59"/>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61"/>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62"/>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63"/>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64"/>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65"/>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66"/>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67"/>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68"/>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69"/>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70"/>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56"/>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57"/>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60"/>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8" name="Date Placeholder 4"/>
          <p:cNvSpPr>
            <a:spLocks noGrp="1"/>
          </p:cNvSpPr>
          <p:nvPr>
            <p:ph type="dt" sz="half" idx="10"/>
          </p:nvPr>
        </p:nvSpPr>
        <p:spPr/>
        <p:txBody>
          <a:bodyPr/>
          <a:lstStyle>
            <a:lvl1pPr>
              <a:defRPr/>
            </a:lvl1pPr>
          </a:lstStyle>
          <a:p>
            <a:pPr>
              <a:defRPr/>
            </a:pPr>
            <a:fld id="{8C54472F-E061-4B1D-A08E-B29ED721CEC2}" type="datetimeFigureOut">
              <a:rPr lang="es-ES"/>
              <a:pPr>
                <a:defRPr/>
              </a:pPr>
              <a:t>21/03/2018</a:t>
            </a:fld>
            <a:endParaRPr lang="es-ES"/>
          </a:p>
        </p:txBody>
      </p:sp>
      <p:sp>
        <p:nvSpPr>
          <p:cNvPr id="49" name="Slide Number Placeholder 6"/>
          <p:cNvSpPr>
            <a:spLocks noGrp="1"/>
          </p:cNvSpPr>
          <p:nvPr>
            <p:ph type="sldNum" sz="quarter" idx="11"/>
          </p:nvPr>
        </p:nvSpPr>
        <p:spPr/>
        <p:txBody>
          <a:bodyPr/>
          <a:lstStyle>
            <a:lvl1pPr>
              <a:defRPr/>
            </a:lvl1pPr>
          </a:lstStyle>
          <a:p>
            <a:pPr>
              <a:defRPr/>
            </a:pPr>
            <a:fld id="{B0AD7421-BF91-4F0A-A6C1-56C8A9DD8615}" type="slidenum">
              <a:rPr lang="es-ES"/>
              <a:pPr>
                <a:defRPr/>
              </a:pPr>
              <a:t>‹Nº›</a:t>
            </a:fld>
            <a:endParaRPr lang="es-ES"/>
          </a:p>
        </p:txBody>
      </p:sp>
      <p:sp>
        <p:nvSpPr>
          <p:cNvPr id="50" name="Footer Placeholder 5"/>
          <p:cNvSpPr>
            <a:spLocks noGrp="1"/>
          </p:cNvSpPr>
          <p:nvPr>
            <p:ph type="ftr" sz="quarter" idx="12"/>
          </p:nvPr>
        </p:nvSpPr>
        <p:spPr>
          <a:xfrm>
            <a:off x="4641850" y="5724525"/>
            <a:ext cx="3492500" cy="365125"/>
          </a:xfrm>
        </p:spPr>
        <p:txBody>
          <a:bodyPr>
            <a:normAutofit/>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5" name="Group 43"/>
          <p:cNvGrpSpPr>
            <a:grpSpLocks/>
          </p:cNvGrpSpPr>
          <p:nvPr/>
        </p:nvGrpSpPr>
        <p:grpSpPr bwMode="auto">
          <a:xfrm>
            <a:off x="-382588" y="0"/>
            <a:ext cx="9932988" cy="6858000"/>
            <a:chOff x="-382404" y="0"/>
            <a:chExt cx="9932332" cy="6858000"/>
          </a:xfrm>
        </p:grpSpPr>
        <p:grpSp>
          <p:nvGrpSpPr>
            <p:cNvPr id="6" name="Group 44"/>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86"/>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83"/>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84"/>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85"/>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80"/>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81"/>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82"/>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77"/>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78"/>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79"/>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4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4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4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4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4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5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5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59"/>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60"/>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61"/>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62"/>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63"/>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64"/>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65"/>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66"/>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67"/>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68"/>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69"/>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70"/>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71"/>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72"/>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73"/>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9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10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101"/>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10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8" name="Date Placeholder 4"/>
          <p:cNvSpPr>
            <a:spLocks noGrp="1"/>
          </p:cNvSpPr>
          <p:nvPr>
            <p:ph type="dt" sz="half" idx="10"/>
          </p:nvPr>
        </p:nvSpPr>
        <p:spPr/>
        <p:txBody>
          <a:bodyPr/>
          <a:lstStyle>
            <a:lvl1pPr>
              <a:defRPr/>
            </a:lvl1pPr>
          </a:lstStyle>
          <a:p>
            <a:pPr>
              <a:defRPr/>
            </a:pPr>
            <a:fld id="{E7632C61-9B20-4AF3-81C9-9B4390443C6C}" type="datetimeFigureOut">
              <a:rPr lang="es-ES"/>
              <a:pPr>
                <a:defRPr/>
              </a:pPr>
              <a:t>21/03/2018</a:t>
            </a:fld>
            <a:endParaRPr lang="es-ES"/>
          </a:p>
        </p:txBody>
      </p:sp>
      <p:sp>
        <p:nvSpPr>
          <p:cNvPr id="49" name="Footer Placeholder 5"/>
          <p:cNvSpPr>
            <a:spLocks noGrp="1"/>
          </p:cNvSpPr>
          <p:nvPr>
            <p:ph type="ftr" sz="quarter" idx="11"/>
          </p:nvPr>
        </p:nvSpPr>
        <p:spPr>
          <a:xfrm>
            <a:off x="4641850" y="5724525"/>
            <a:ext cx="3492500" cy="365125"/>
          </a:xfrm>
        </p:spPr>
        <p:txBody>
          <a:bodyPr>
            <a:normAutofit/>
          </a:bodyPr>
          <a:lstStyle>
            <a:lvl1pPr>
              <a:defRPr/>
            </a:lvl1pPr>
          </a:lstStyle>
          <a:p>
            <a:pPr>
              <a:defRPr/>
            </a:pPr>
            <a:endParaRPr lang="es-ES"/>
          </a:p>
        </p:txBody>
      </p:sp>
      <p:sp>
        <p:nvSpPr>
          <p:cNvPr id="50" name="Slide Number Placeholder 6"/>
          <p:cNvSpPr>
            <a:spLocks noGrp="1"/>
          </p:cNvSpPr>
          <p:nvPr>
            <p:ph type="sldNum" sz="quarter" idx="12"/>
          </p:nvPr>
        </p:nvSpPr>
        <p:spPr/>
        <p:txBody>
          <a:bodyPr/>
          <a:lstStyle>
            <a:lvl1pPr>
              <a:defRPr/>
            </a:lvl1pPr>
          </a:lstStyle>
          <a:p>
            <a:pPr>
              <a:defRPr/>
            </a:pPr>
            <a:fld id="{5CE8B2ED-EC4C-4BCF-A8CC-2F6F97EECF23}"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04800" y="0"/>
            <a:ext cx="9932988" cy="68580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Title Placeholder 1"/>
          <p:cNvSpPr>
            <a:spLocks noGrp="1"/>
          </p:cNvSpPr>
          <p:nvPr>
            <p:ph type="title"/>
          </p:nvPr>
        </p:nvSpPr>
        <p:spPr bwMode="auto">
          <a:xfrm>
            <a:off x="1042988" y="1027113"/>
            <a:ext cx="702468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31" name="Text Placeholder 2"/>
          <p:cNvSpPr>
            <a:spLocks noGrp="1"/>
          </p:cNvSpPr>
          <p:nvPr>
            <p:ph type="body" idx="1"/>
          </p:nvPr>
        </p:nvSpPr>
        <p:spPr bwMode="auto">
          <a:xfrm>
            <a:off x="1042988" y="2324100"/>
            <a:ext cx="6777037" cy="3508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a:defRPr sz="1200">
                <a:solidFill>
                  <a:srgbClr val="FEFEFE"/>
                </a:solidFill>
              </a:defRPr>
            </a:lvl1pPr>
          </a:lstStyle>
          <a:p>
            <a:pPr>
              <a:defRPr/>
            </a:pPr>
            <a:fld id="{E46027A6-3CCF-4A82-8CAD-E362573712B8}" type="datetimeFigureOut">
              <a:rPr lang="es-ES"/>
              <a:pPr>
                <a:defRPr/>
              </a:pPr>
              <a:t>21/03/2018</a:t>
            </a:fld>
            <a:endParaRPr lang="es-ES"/>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s-ES"/>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a:defRPr sz="1200">
                <a:solidFill>
                  <a:srgbClr val="FEFEFE"/>
                </a:solidFill>
              </a:defRPr>
            </a:lvl1pPr>
          </a:lstStyle>
          <a:p>
            <a:pPr>
              <a:defRPr/>
            </a:pPr>
            <a:fld id="{17713AF4-3F45-4CFC-8CCD-3F2E0BD20788}"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68" r:id="rId4"/>
    <p:sldLayoutId id="2147483769" r:id="rId5"/>
    <p:sldLayoutId id="2147483770" r:id="rId6"/>
    <p:sldLayoutId id="2147483776" r:id="rId7"/>
    <p:sldLayoutId id="2147483777" r:id="rId8"/>
    <p:sldLayoutId id="2147483778" r:id="rId9"/>
    <p:sldLayoutId id="2147483771" r:id="rId10"/>
    <p:sldLayoutId id="2147483772" r:id="rId11"/>
  </p:sldLayoutIdLst>
  <p:txStyles>
    <p:title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710113" y="2514600"/>
            <a:ext cx="3313112" cy="1701800"/>
          </a:xfrm>
        </p:spPr>
        <p:txBody>
          <a:bodyPr rtlCol="0">
            <a:normAutofit fontScale="90000"/>
          </a:bodyPr>
          <a:lstStyle/>
          <a:p>
            <a:pPr eaLnBrk="1" fontAlgn="auto" hangingPunct="1">
              <a:spcAft>
                <a:spcPts val="0"/>
              </a:spcAft>
              <a:defRPr/>
            </a:pPr>
            <a:r>
              <a:rPr lang="es-CO" dirty="0">
                <a:solidFill>
                  <a:schemeClr val="tx1"/>
                </a:solidFill>
              </a:rPr>
              <a:t>DISEÑO DE APLICCIONES EN LA WEB</a:t>
            </a:r>
            <a:endParaRPr lang="es-ES" dirty="0">
              <a:solidFill>
                <a:schemeClr val="tx1"/>
              </a:solidFill>
            </a:endParaRPr>
          </a:p>
        </p:txBody>
      </p:sp>
      <p:sp>
        <p:nvSpPr>
          <p:cNvPr id="9219" name="Subtitle 2"/>
          <p:cNvSpPr>
            <a:spLocks noGrp="1"/>
          </p:cNvSpPr>
          <p:nvPr>
            <p:ph type="subTitle" idx="1"/>
          </p:nvPr>
        </p:nvSpPr>
        <p:spPr>
          <a:xfrm>
            <a:off x="4713288" y="4860925"/>
            <a:ext cx="3309937" cy="828675"/>
          </a:xfrm>
        </p:spPr>
        <p:txBody>
          <a:bodyPr/>
          <a:lstStyle/>
          <a:p>
            <a:pPr eaLnBrk="1" hangingPunct="1"/>
            <a:r>
              <a:rPr lang="es-ES" sz="2200" b="1" smtClean="0">
                <a:solidFill>
                  <a:schemeClr val="bg1"/>
                </a:solidFill>
              </a:rPr>
              <a:t>PRESENTACIÓN </a:t>
            </a:r>
          </a:p>
        </p:txBody>
      </p:sp>
      <p:sp>
        <p:nvSpPr>
          <p:cNvPr id="4" name="Rectangle 2"/>
          <p:cNvSpPr txBox="1">
            <a:spLocks noChangeArrowheads="1"/>
          </p:cNvSpPr>
          <p:nvPr/>
        </p:nvSpPr>
        <p:spPr>
          <a:xfrm>
            <a:off x="4689475" y="188913"/>
            <a:ext cx="3314700" cy="1701800"/>
          </a:xfrm>
          <a:prstGeom prst="rect">
            <a:avLst/>
          </a:prstGeom>
        </p:spPr>
        <p:txBody>
          <a:bodyPr anchor="b">
            <a:normAutofit fontScale="90000"/>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CO" dirty="0">
                <a:solidFill>
                  <a:schemeClr val="bg1"/>
                </a:solidFill>
              </a:rPr>
              <a:t>LICENCIATURA EN SISTEMA DE INFORMACIÓN </a:t>
            </a:r>
          </a:p>
        </p:txBody>
      </p:sp>
      <p:sp>
        <p:nvSpPr>
          <p:cNvPr id="5" name="Rectangle 2"/>
          <p:cNvSpPr txBox="1">
            <a:spLocks noChangeArrowheads="1"/>
          </p:cNvSpPr>
          <p:nvPr/>
        </p:nvSpPr>
        <p:spPr>
          <a:xfrm>
            <a:off x="323850" y="3860800"/>
            <a:ext cx="4176713" cy="1990725"/>
          </a:xfrm>
          <a:prstGeom prst="rect">
            <a:avLst/>
          </a:prstGeom>
        </p:spPr>
        <p:txBody>
          <a:bodyPr anchor="b">
            <a:normAutofit fontScale="97500"/>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CO" dirty="0" smtClean="0">
                <a:solidFill>
                  <a:schemeClr val="bg1"/>
                </a:solidFill>
              </a:rPr>
              <a:t>UNIVERSIDAD NACIONAL DE MISIONES</a:t>
            </a:r>
          </a:p>
          <a:p>
            <a:pPr fontAlgn="auto">
              <a:spcAft>
                <a:spcPts val="0"/>
              </a:spcAft>
              <a:defRPr/>
            </a:pPr>
            <a:endParaRPr lang="es-CO"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rtlCol="0">
            <a:normAutofit fontScale="90000"/>
          </a:bodyPr>
          <a:lstStyle/>
          <a:p>
            <a:pPr eaLnBrk="1" fontAlgn="auto" hangingPunct="1">
              <a:spcAft>
                <a:spcPts val="0"/>
              </a:spcAft>
              <a:defRPr/>
            </a:pPr>
            <a:r>
              <a:rPr lang="es-ES" dirty="0" smtClean="0"/>
              <a:t>ARQUITECTURA DE DOS CAPAS</a:t>
            </a:r>
          </a:p>
        </p:txBody>
      </p:sp>
      <p:sp>
        <p:nvSpPr>
          <p:cNvPr id="3" name="Content Placeholder 2"/>
          <p:cNvSpPr>
            <a:spLocks noGrp="1"/>
          </p:cNvSpPr>
          <p:nvPr>
            <p:ph idx="1"/>
          </p:nvPr>
        </p:nvSpPr>
        <p:spPr/>
        <p:txBody>
          <a:bodyPr rtlCol="0">
            <a:normAutofit fontScale="92500" lnSpcReduction="10000"/>
          </a:bodyPr>
          <a:lstStyle/>
          <a:p>
            <a:pPr indent="-274320" eaLnBrk="1" fontAlgn="auto" hangingPunct="1">
              <a:spcAft>
                <a:spcPts val="0"/>
              </a:spcAft>
              <a:buFont typeface="Arial" pitchFamily="34" charset="0"/>
              <a:buNone/>
              <a:defRPr/>
            </a:pPr>
            <a:r>
              <a:rPr lang="es-ES" dirty="0" smtClean="0"/>
              <a:t>La WWW está basado en el modelo Cliente / Servidor.</a:t>
            </a:r>
          </a:p>
          <a:p>
            <a:pPr indent="-274320" eaLnBrk="1" fontAlgn="auto" hangingPunct="1">
              <a:spcAft>
                <a:spcPts val="0"/>
              </a:spcAft>
              <a:buFont typeface="Arial" pitchFamily="34" charset="0"/>
              <a:buNone/>
              <a:defRPr/>
            </a:pPr>
            <a:endParaRPr lang="es-ES" dirty="0" smtClean="0"/>
          </a:p>
          <a:p>
            <a:pPr indent="-274320" eaLnBrk="1" fontAlgn="auto" hangingPunct="1">
              <a:spcAft>
                <a:spcPts val="0"/>
              </a:spcAft>
              <a:buFont typeface="Arial" pitchFamily="34" charset="0"/>
              <a:buChar char="•"/>
              <a:defRPr/>
            </a:pPr>
            <a:r>
              <a:rPr lang="es-ES" dirty="0" smtClean="0"/>
              <a:t> El Cliente principal en el WWW son los browsers o navegadores que solicitan información al Servidor.</a:t>
            </a:r>
          </a:p>
          <a:p>
            <a:pPr indent="-274320" eaLnBrk="1" fontAlgn="auto" hangingPunct="1">
              <a:spcAft>
                <a:spcPts val="0"/>
              </a:spcAft>
              <a:buFont typeface="Arial" pitchFamily="34" charset="0"/>
              <a:buNone/>
              <a:defRPr/>
            </a:pPr>
            <a:endParaRPr lang="es-ES" dirty="0" smtClean="0"/>
          </a:p>
          <a:p>
            <a:pPr indent="-274320" algn="just" eaLnBrk="1" fontAlgn="auto" hangingPunct="1">
              <a:spcAft>
                <a:spcPts val="0"/>
              </a:spcAft>
              <a:buFont typeface="Arial" pitchFamily="34" charset="0"/>
              <a:buChar char="•"/>
              <a:defRPr/>
            </a:pPr>
            <a:r>
              <a:rPr lang="es-ES" dirty="0" smtClean="0"/>
              <a:t> El Servidor son los Servidores Web que proporcionan documentos y contenidos multimedia a los clientes a través de la 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Monografias.com"/>
          <p:cNvPicPr>
            <a:picLocks noChangeAspect="1" noChangeArrowheads="1"/>
          </p:cNvPicPr>
          <p:nvPr/>
        </p:nvPicPr>
        <p:blipFill>
          <a:blip r:embed="rId2" cstate="print"/>
          <a:srcRect/>
          <a:stretch>
            <a:fillRect/>
          </a:stretch>
        </p:blipFill>
        <p:spPr bwMode="auto">
          <a:xfrm>
            <a:off x="547688" y="1295400"/>
            <a:ext cx="7910512" cy="464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rtlCol="0">
            <a:normAutofit fontScale="90000"/>
          </a:bodyPr>
          <a:lstStyle/>
          <a:p>
            <a:pPr eaLnBrk="1" fontAlgn="auto" hangingPunct="1">
              <a:spcAft>
                <a:spcPts val="0"/>
              </a:spcAft>
              <a:defRPr/>
            </a:pPr>
            <a:r>
              <a:rPr lang="es-ES" dirty="0"/>
              <a:t>ARQUITECTURA DE DOS CAPAS</a:t>
            </a:r>
            <a:endParaRPr lang="es-ES" dirty="0" smtClean="0"/>
          </a:p>
        </p:txBody>
      </p:sp>
      <p:sp>
        <p:nvSpPr>
          <p:cNvPr id="20483" name="Content Placeholder 2"/>
          <p:cNvSpPr>
            <a:spLocks noGrp="1"/>
          </p:cNvSpPr>
          <p:nvPr>
            <p:ph idx="1"/>
          </p:nvPr>
        </p:nvSpPr>
        <p:spPr/>
        <p:txBody>
          <a:bodyPr/>
          <a:lstStyle/>
          <a:p>
            <a:pPr eaLnBrk="1" hangingPunct="1"/>
            <a:r>
              <a:rPr lang="es-ES" smtClean="0"/>
              <a:t>Esta arquitectura consiste básicamente en un cliente que realiza peticiones a otro programa (el servidor) que le da respuesta.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rtlCol="0">
            <a:normAutofit fontScale="90000"/>
          </a:bodyPr>
          <a:lstStyle/>
          <a:p>
            <a:pPr eaLnBrk="1" fontAlgn="auto" hangingPunct="1">
              <a:spcAft>
                <a:spcPts val="0"/>
              </a:spcAft>
              <a:defRPr/>
            </a:pPr>
            <a:r>
              <a:rPr lang="es-ES" dirty="0"/>
              <a:t>ARQUITECTURA DE DOS CAPAS</a:t>
            </a:r>
            <a:endParaRPr lang="es-ES" dirty="0" smtClean="0"/>
          </a:p>
        </p:txBody>
      </p:sp>
      <p:sp>
        <p:nvSpPr>
          <p:cNvPr id="3" name="Content Placeholder 2"/>
          <p:cNvSpPr>
            <a:spLocks noGrp="1"/>
          </p:cNvSpPr>
          <p:nvPr>
            <p:ph idx="1"/>
          </p:nvPr>
        </p:nvSpPr>
        <p:spPr/>
        <p:txBody>
          <a:bodyPr rtlCol="0">
            <a:normAutofit fontScale="92500" lnSpcReduction="10000"/>
          </a:bodyPr>
          <a:lstStyle/>
          <a:p>
            <a:pPr indent="-274320" eaLnBrk="1" fontAlgn="auto" hangingPunct="1">
              <a:spcAft>
                <a:spcPts val="0"/>
              </a:spcAft>
              <a:buFont typeface="Arial" pitchFamily="34" charset="0"/>
              <a:buChar char="•"/>
              <a:defRPr/>
            </a:pPr>
            <a:r>
              <a:rPr lang="es-ES" dirty="0" smtClean="0"/>
              <a:t>La separación entre cliente y servidor es una separación de tipo lógico, donde el servidor no se ejecuta necesariamente sobre una sola máquina ni es necesariamente un sólo programa. </a:t>
            </a:r>
          </a:p>
          <a:p>
            <a:pPr indent="-274320" eaLnBrk="1" fontAlgn="auto" hangingPunct="1">
              <a:spcAft>
                <a:spcPts val="0"/>
              </a:spcAft>
              <a:buFont typeface="Arial" pitchFamily="34" charset="0"/>
              <a:buChar char="•"/>
              <a:defRPr/>
            </a:pPr>
            <a:r>
              <a:rPr lang="es-ES" dirty="0" smtClean="0"/>
              <a:t>Los tipos específicos de servidores incluyen los servidores web, los servidores de archivo, los servidores del correo, etc. Mientras que sus propósitos varían de unos servicios a otros, la arquitectura básica seguirá siendo la misma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09800"/>
            <a:ext cx="6777038" cy="3508375"/>
          </a:xfrm>
        </p:spPr>
        <p:txBody>
          <a:bodyPr rtlCol="0">
            <a:normAutofit fontScale="77500" lnSpcReduction="20000"/>
          </a:bodyPr>
          <a:lstStyle/>
          <a:p>
            <a:pPr indent="-274320" algn="just" eaLnBrk="1" fontAlgn="auto" hangingPunct="1">
              <a:spcAft>
                <a:spcPts val="0"/>
              </a:spcAft>
              <a:buFont typeface="Arial" pitchFamily="34" charset="0"/>
              <a:buChar char="•"/>
              <a:defRPr/>
            </a:pPr>
            <a:r>
              <a:rPr lang="es-ES" dirty="0" smtClean="0"/>
              <a:t>La red cliente-servidor es aquella red de comunicaciones en la que todos los clientes están conectados a un servidor, en el que se centralizan los diversos recursos y aplicaciones con que se cuenta; y que los pone a disposición de los clientes cada vez que estos son solicitados. </a:t>
            </a:r>
          </a:p>
          <a:p>
            <a:pPr indent="-274320" algn="just" eaLnBrk="1" fontAlgn="auto" hangingPunct="1">
              <a:spcAft>
                <a:spcPts val="0"/>
              </a:spcAft>
              <a:buFont typeface="Arial" pitchFamily="34" charset="0"/>
              <a:buChar char="•"/>
              <a:defRPr/>
            </a:pPr>
            <a:endParaRPr lang="es-ES" dirty="0" smtClean="0"/>
          </a:p>
          <a:p>
            <a:pPr indent="-274320" algn="just" eaLnBrk="1" fontAlgn="auto" hangingPunct="1">
              <a:spcAft>
                <a:spcPts val="0"/>
              </a:spcAft>
              <a:buFont typeface="Arial" pitchFamily="34" charset="0"/>
              <a:buNone/>
              <a:defRPr/>
            </a:pPr>
            <a:r>
              <a:rPr lang="es-ES" dirty="0" smtClean="0"/>
              <a:t>	Esto significa que todas las gestiones que se realizan se concentran en el servidor, de manera que en él se disponen los requerimientos provenientes de los clientes que tienen prioridad, los archivos que son de uso público y los que son de uso restringido, los archivos que son de sólo lectura y los que, por el contrario, pueden ser modificados, etc. </a:t>
            </a:r>
          </a:p>
        </p:txBody>
      </p:sp>
      <p:sp>
        <p:nvSpPr>
          <p:cNvPr id="4" name="Title 1"/>
          <p:cNvSpPr>
            <a:spLocks noGrp="1"/>
          </p:cNvSpPr>
          <p:nvPr>
            <p:ph type="title"/>
          </p:nvPr>
        </p:nvSpPr>
        <p:spPr/>
        <p:txBody>
          <a:bodyPr rtlCol="0">
            <a:normAutofit fontScale="90000"/>
          </a:bodyPr>
          <a:lstStyle/>
          <a:p>
            <a:pPr eaLnBrk="1" fontAlgn="auto" hangingPunct="1">
              <a:spcAft>
                <a:spcPts val="0"/>
              </a:spcAft>
              <a:defRPr/>
            </a:pPr>
            <a:r>
              <a:rPr lang="es-ES" dirty="0" smtClean="0"/>
              <a:t>APLICACIONES CLIENTE / SERVIDOR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059363"/>
          </a:xfrm>
        </p:spPr>
        <p:txBody>
          <a:bodyPr rtlCol="0">
            <a:normAutofit fontScale="70000" lnSpcReduction="20000"/>
          </a:bodyPr>
          <a:lstStyle/>
          <a:p>
            <a:pPr indent="-274320" algn="just" eaLnBrk="1" fontAlgn="auto" hangingPunct="1">
              <a:spcAft>
                <a:spcPts val="0"/>
              </a:spcAft>
              <a:buFont typeface="Arial" pitchFamily="34" charset="0"/>
              <a:buNone/>
              <a:defRPr/>
            </a:pPr>
            <a:r>
              <a:rPr lang="es-ES" dirty="0" smtClean="0"/>
              <a:t>En la arquitectura C/S el </a:t>
            </a:r>
            <a:r>
              <a:rPr lang="es-ES" b="1" dirty="0" smtClean="0">
                <a:solidFill>
                  <a:srgbClr val="FF0000"/>
                </a:solidFill>
              </a:rPr>
              <a:t>remitente</a:t>
            </a:r>
            <a:r>
              <a:rPr lang="es-ES" dirty="0" smtClean="0"/>
              <a:t> de una solicitud es conocido como </a:t>
            </a:r>
            <a:r>
              <a:rPr lang="es-ES" b="1" dirty="0" smtClean="0">
                <a:solidFill>
                  <a:srgbClr val="FF0000"/>
                </a:solidFill>
              </a:rPr>
              <a:t>cliente</a:t>
            </a:r>
            <a:r>
              <a:rPr lang="es-ES" dirty="0" smtClean="0"/>
              <a:t>. Sus características son:</a:t>
            </a:r>
          </a:p>
          <a:p>
            <a:pPr indent="-274320" eaLnBrk="1" fontAlgn="auto" hangingPunct="1">
              <a:spcAft>
                <a:spcPts val="0"/>
              </a:spcAft>
              <a:buFont typeface="Arial" pitchFamily="34" charset="0"/>
              <a:buNone/>
              <a:defRPr/>
            </a:pPr>
            <a:r>
              <a:rPr lang="es-ES" dirty="0" smtClean="0"/>
              <a:t/>
            </a:r>
            <a:br>
              <a:rPr lang="es-ES" dirty="0" smtClean="0"/>
            </a:br>
            <a:r>
              <a:rPr lang="es-ES" dirty="0" smtClean="0"/>
              <a:t/>
            </a:r>
            <a:br>
              <a:rPr lang="es-ES" dirty="0" smtClean="0"/>
            </a:br>
            <a:r>
              <a:rPr lang="es-ES" dirty="0" smtClean="0"/>
              <a:t>- Es quien </a:t>
            </a:r>
            <a:r>
              <a:rPr lang="es-ES" b="1" dirty="0" smtClean="0">
                <a:solidFill>
                  <a:srgbClr val="FF0000"/>
                </a:solidFill>
              </a:rPr>
              <a:t>inicia solicitudes </a:t>
            </a:r>
            <a:r>
              <a:rPr lang="es-ES" dirty="0" smtClean="0"/>
              <a:t>o peticiones, tienen por tanto un papel activo en la comunicación </a:t>
            </a:r>
            <a:br>
              <a:rPr lang="es-ES" dirty="0" smtClean="0"/>
            </a:br>
            <a:r>
              <a:rPr lang="es-ES" dirty="0" smtClean="0"/>
              <a:t>- </a:t>
            </a:r>
            <a:r>
              <a:rPr lang="es-ES" b="1" dirty="0" smtClean="0">
                <a:solidFill>
                  <a:srgbClr val="FF0000"/>
                </a:solidFill>
              </a:rPr>
              <a:t>Espera y recibe las respuestas </a:t>
            </a:r>
            <a:r>
              <a:rPr lang="es-ES" dirty="0" smtClean="0"/>
              <a:t>del servidor.</a:t>
            </a:r>
            <a:br>
              <a:rPr lang="es-ES" dirty="0" smtClean="0"/>
            </a:br>
            <a:r>
              <a:rPr lang="es-ES" dirty="0" smtClean="0"/>
              <a:t>- Por lo general, puede conectarse a varios servidores a la vez.</a:t>
            </a:r>
            <a:br>
              <a:rPr lang="es-ES" dirty="0" smtClean="0"/>
            </a:br>
            <a:r>
              <a:rPr lang="es-ES" dirty="0" smtClean="0"/>
              <a:t>- Normalmente interactúa directamente con los usuarios finales mediante una interfaz gráfica de usuario.</a:t>
            </a:r>
            <a:br>
              <a:rPr lang="es-ES" dirty="0" smtClean="0"/>
            </a:br>
            <a:r>
              <a:rPr lang="es-ES" dirty="0" smtClean="0"/>
              <a:t>-</a:t>
            </a:r>
          </a:p>
          <a:p>
            <a:pPr indent="-274320" eaLnBrk="1" fontAlgn="auto" hangingPunct="1">
              <a:spcAft>
                <a:spcPts val="0"/>
              </a:spcAft>
              <a:buFont typeface="Arial" pitchFamily="34" charset="0"/>
              <a:buNone/>
              <a:defRPr/>
            </a:pPr>
            <a:r>
              <a:rPr lang="es-ES" dirty="0" smtClean="0"/>
              <a:t>Al </a:t>
            </a:r>
            <a:r>
              <a:rPr lang="es-ES" b="1" dirty="0" smtClean="0">
                <a:solidFill>
                  <a:srgbClr val="0070C0"/>
                </a:solidFill>
              </a:rPr>
              <a:t>receptor</a:t>
            </a:r>
            <a:r>
              <a:rPr lang="es-ES" dirty="0" smtClean="0"/>
              <a:t> de la solicitud enviada por el cliente se conoce como </a:t>
            </a:r>
            <a:r>
              <a:rPr lang="es-ES" b="1" dirty="0" smtClean="0">
                <a:solidFill>
                  <a:srgbClr val="0070C0"/>
                </a:solidFill>
              </a:rPr>
              <a:t>servidor</a:t>
            </a:r>
            <a:r>
              <a:rPr lang="es-ES" dirty="0" smtClean="0"/>
              <a:t>. Sus características son:</a:t>
            </a:r>
            <a:br>
              <a:rPr lang="es-ES" dirty="0" smtClean="0"/>
            </a:br>
            <a:r>
              <a:rPr lang="es-ES" dirty="0" smtClean="0"/>
              <a:t/>
            </a:r>
            <a:br>
              <a:rPr lang="es-ES" dirty="0" smtClean="0"/>
            </a:br>
            <a:r>
              <a:rPr lang="es-ES" dirty="0" smtClean="0"/>
              <a:t>-Al iniciarse esperan a que lleguen las solicitudes de los clientes, desempeñan entonces </a:t>
            </a:r>
            <a:r>
              <a:rPr lang="es-ES" b="1" dirty="0" smtClean="0">
                <a:solidFill>
                  <a:srgbClr val="0070C0"/>
                </a:solidFill>
              </a:rPr>
              <a:t>un papel pasivo en la comunicación </a:t>
            </a:r>
            <a:r>
              <a:rPr lang="es-ES" dirty="0" smtClean="0"/>
              <a:t/>
            </a:r>
            <a:br>
              <a:rPr lang="es-ES" dirty="0" smtClean="0"/>
            </a:br>
            <a:r>
              <a:rPr lang="es-ES" dirty="0" smtClean="0"/>
              <a:t>-Tras la recepción de una solicitud, la procesan y luego envían la respuesta al cliente.</a:t>
            </a:r>
            <a:br>
              <a:rPr lang="es-ES" dirty="0" smtClean="0"/>
            </a:br>
            <a:r>
              <a:rPr lang="es-ES" dirty="0" smtClean="0"/>
              <a:t>- Por lo general, aceptan conexiones desde un gran número de clientes (en ciertos casos el número máximo de peticiones puede estar limitado).</a:t>
            </a:r>
            <a:br>
              <a:rPr lang="es-ES" dirty="0" smtClean="0"/>
            </a:br>
            <a:r>
              <a:rPr lang="es-ES" dirty="0" smtClean="0"/>
              <a:t>- No es frecuente que interactúen directamente con los usuarios finales</a:t>
            </a:r>
          </a:p>
        </p:txBody>
      </p:sp>
      <p:sp>
        <p:nvSpPr>
          <p:cNvPr id="23555" name="Title 1"/>
          <p:cNvSpPr>
            <a:spLocks noGrp="1"/>
          </p:cNvSpPr>
          <p:nvPr>
            <p:ph type="title"/>
          </p:nvPr>
        </p:nvSpPr>
        <p:spPr>
          <a:xfrm>
            <a:off x="685800" y="685800"/>
            <a:ext cx="7024688" cy="685800"/>
          </a:xfrm>
        </p:spPr>
        <p:txBody>
          <a:bodyPr/>
          <a:lstStyle/>
          <a:p>
            <a:pPr eaLnBrk="1" hangingPunct="1"/>
            <a:r>
              <a:rPr lang="es-ES" sz="3000" smtClean="0"/>
              <a:t>APLICACIONES CLIENTE / SERVIDOR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2211388"/>
            <a:ext cx="3886200" cy="3508375"/>
          </a:xfrm>
        </p:spPr>
        <p:txBody>
          <a:bodyPr/>
          <a:lstStyle/>
          <a:p>
            <a:pPr eaLnBrk="1" hangingPunct="1">
              <a:buFont typeface="Arial" charset="0"/>
              <a:buNone/>
            </a:pPr>
            <a:r>
              <a:rPr lang="es-ES" b="1" smtClean="0">
                <a:solidFill>
                  <a:srgbClr val="0070C0"/>
                </a:solidFill>
              </a:rPr>
              <a:t>Ventajas</a:t>
            </a:r>
          </a:p>
          <a:p>
            <a:pPr eaLnBrk="1" hangingPunct="1"/>
            <a:r>
              <a:rPr lang="es-ES" smtClean="0"/>
              <a:t>Centralizacion del  control</a:t>
            </a:r>
          </a:p>
          <a:p>
            <a:pPr eaLnBrk="1" hangingPunct="1"/>
            <a:r>
              <a:rPr lang="es-ES" smtClean="0"/>
              <a:t>Escalabilidad</a:t>
            </a:r>
          </a:p>
          <a:p>
            <a:pPr eaLnBrk="1" hangingPunct="1"/>
            <a:r>
              <a:rPr lang="es-ES" smtClean="0"/>
              <a:t>Facil mantenimiento</a:t>
            </a:r>
          </a:p>
          <a:p>
            <a:pPr eaLnBrk="1" hangingPunct="1"/>
            <a:endParaRPr lang="es-ES" smtClean="0"/>
          </a:p>
        </p:txBody>
      </p:sp>
      <p:sp>
        <p:nvSpPr>
          <p:cNvPr id="24579" name="Content Placeholder 2"/>
          <p:cNvSpPr txBox="1">
            <a:spLocks/>
          </p:cNvSpPr>
          <p:nvPr/>
        </p:nvSpPr>
        <p:spPr bwMode="auto">
          <a:xfrm>
            <a:off x="4495800" y="2209800"/>
            <a:ext cx="4214813" cy="3508375"/>
          </a:xfrm>
          <a:prstGeom prst="rect">
            <a:avLst/>
          </a:prstGeom>
          <a:noFill/>
          <a:ln w="9525">
            <a:noFill/>
            <a:miter lim="800000"/>
            <a:headEnd/>
            <a:tailEnd/>
          </a:ln>
        </p:spPr>
        <p:txBody>
          <a:bodyPr/>
          <a:lstStyle/>
          <a:p>
            <a:pPr marL="342900" indent="-273050">
              <a:spcBef>
                <a:spcPct val="20000"/>
              </a:spcBef>
              <a:buClr>
                <a:schemeClr val="accent1"/>
              </a:buClr>
              <a:buSzPct val="76000"/>
              <a:buFont typeface="Arial" charset="0"/>
              <a:buNone/>
            </a:pPr>
            <a:r>
              <a:rPr lang="es-ES" sz="2400" b="1">
                <a:solidFill>
                  <a:srgbClr val="FF0000"/>
                </a:solidFill>
                <a:latin typeface="Century Gothic" pitchFamily="34" charset="0"/>
              </a:rPr>
              <a:t>Desventajas:</a:t>
            </a:r>
          </a:p>
          <a:p>
            <a:pPr marL="342900" indent="-273050">
              <a:spcBef>
                <a:spcPct val="20000"/>
              </a:spcBef>
              <a:buClr>
                <a:schemeClr val="accent1"/>
              </a:buClr>
              <a:buSzPct val="76000"/>
              <a:buFont typeface="Wingdings 2" pitchFamily="18" charset="2"/>
              <a:buChar char=""/>
            </a:pPr>
            <a:r>
              <a:rPr lang="es-ES" sz="2400">
                <a:solidFill>
                  <a:schemeClr val="tx2"/>
                </a:solidFill>
                <a:latin typeface="Century Gothic" pitchFamily="34" charset="0"/>
              </a:rPr>
              <a:t>Congestión del trafico</a:t>
            </a:r>
          </a:p>
          <a:p>
            <a:pPr marL="342900" indent="-273050">
              <a:spcBef>
                <a:spcPct val="20000"/>
              </a:spcBef>
              <a:buClr>
                <a:schemeClr val="accent1"/>
              </a:buClr>
              <a:buSzPct val="76000"/>
              <a:buFont typeface="Wingdings 2" pitchFamily="18" charset="2"/>
              <a:buChar char=""/>
            </a:pPr>
            <a:r>
              <a:rPr lang="es-ES" sz="2400">
                <a:solidFill>
                  <a:schemeClr val="tx2"/>
                </a:solidFill>
                <a:latin typeface="Century Gothic" pitchFamily="34" charset="0"/>
              </a:rPr>
              <a:t>El cliente no dispone de los recursos que pueden existir en el servidor</a:t>
            </a:r>
          </a:p>
        </p:txBody>
      </p:sp>
      <p:sp>
        <p:nvSpPr>
          <p:cNvPr id="24580" name="Title 1"/>
          <p:cNvSpPr>
            <a:spLocks noGrp="1"/>
          </p:cNvSpPr>
          <p:nvPr>
            <p:ph type="title"/>
          </p:nvPr>
        </p:nvSpPr>
        <p:spPr>
          <a:xfrm>
            <a:off x="609600" y="838200"/>
            <a:ext cx="7024688" cy="685800"/>
          </a:xfrm>
        </p:spPr>
        <p:txBody>
          <a:bodyPr/>
          <a:lstStyle/>
          <a:p>
            <a:pPr eaLnBrk="1" hangingPunct="1"/>
            <a:r>
              <a:rPr lang="es-ES" sz="3000" smtClean="0"/>
              <a:t>APLICACIONES CLIENTE / SERVIDOR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mtClean="0"/>
              <a:t>Arquitectura en 3 capas</a:t>
            </a:r>
          </a:p>
        </p:txBody>
      </p:sp>
      <p:sp>
        <p:nvSpPr>
          <p:cNvPr id="25603" name="Rectangle 3"/>
          <p:cNvSpPr>
            <a:spLocks noGrp="1" noChangeArrowheads="1"/>
          </p:cNvSpPr>
          <p:nvPr>
            <p:ph idx="1"/>
          </p:nvPr>
        </p:nvSpPr>
        <p:spPr/>
        <p:txBody>
          <a:bodyPr/>
          <a:lstStyle/>
          <a:p>
            <a:pPr eaLnBrk="1" hangingPunct="1"/>
            <a:r>
              <a:rPr lang="es-ES_tradnl" smtClean="0"/>
              <a:t>Capa de datos</a:t>
            </a:r>
          </a:p>
          <a:p>
            <a:pPr eaLnBrk="1" hangingPunct="1"/>
            <a:r>
              <a:rPr lang="es-ES_tradnl" smtClean="0"/>
              <a:t>Capa de negocios</a:t>
            </a:r>
          </a:p>
          <a:p>
            <a:pPr eaLnBrk="1" hangingPunct="1"/>
            <a:r>
              <a:rPr lang="es-ES_tradnl" smtClean="0"/>
              <a:t>Capa de presentación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_tradnl" smtClean="0"/>
              <a:t>La WEB</a:t>
            </a:r>
          </a:p>
        </p:txBody>
      </p:sp>
      <p:sp>
        <p:nvSpPr>
          <p:cNvPr id="26627" name="Rectangle 3"/>
          <p:cNvSpPr>
            <a:spLocks noGrp="1" noChangeArrowheads="1"/>
          </p:cNvSpPr>
          <p:nvPr>
            <p:ph idx="1"/>
          </p:nvPr>
        </p:nvSpPr>
        <p:spPr/>
        <p:txBody>
          <a:bodyPr/>
          <a:lstStyle/>
          <a:p>
            <a:pPr eaLnBrk="1" hangingPunct="1"/>
            <a:r>
              <a:rPr lang="es-ES_tradnl" smtClean="0"/>
              <a:t>Al conectarnos a internet estamos navegando en 3 capas.</a:t>
            </a:r>
          </a:p>
          <a:p>
            <a:pPr lvl="1" eaLnBrk="1" hangingPunct="1"/>
            <a:r>
              <a:rPr lang="es-ES_tradnl" smtClean="0"/>
              <a:t>Al abrir un formulario web de inscripción (capa de presentación)</a:t>
            </a:r>
          </a:p>
          <a:p>
            <a:pPr lvl="1" eaLnBrk="1" hangingPunct="1"/>
            <a:r>
              <a:rPr lang="es-ES_tradnl" smtClean="0"/>
              <a:t>Después de enviar la información esta es verificada (capa de negocios).</a:t>
            </a:r>
          </a:p>
          <a:p>
            <a:pPr lvl="1" eaLnBrk="1" hangingPunct="1"/>
            <a:r>
              <a:rPr lang="es-ES_tradnl" smtClean="0"/>
              <a:t>Finalmente la información es grabada en una base de datos (capa de datos).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7024688" cy="1143000"/>
          </a:xfrm>
        </p:spPr>
        <p:txBody>
          <a:bodyPr/>
          <a:lstStyle/>
          <a:p>
            <a:pPr eaLnBrk="1" hangingPunct="1"/>
            <a:r>
              <a:rPr lang="es-ES_tradnl" smtClean="0"/>
              <a:t>Ejemplo</a:t>
            </a:r>
          </a:p>
        </p:txBody>
      </p:sp>
      <p:grpSp>
        <p:nvGrpSpPr>
          <p:cNvPr id="2" name="Group 10"/>
          <p:cNvGrpSpPr>
            <a:grpSpLocks/>
          </p:cNvGrpSpPr>
          <p:nvPr/>
        </p:nvGrpSpPr>
        <p:grpSpPr bwMode="auto">
          <a:xfrm>
            <a:off x="990600" y="925513"/>
            <a:ext cx="4953000" cy="1903412"/>
            <a:chOff x="672" y="864"/>
            <a:chExt cx="3120" cy="1199"/>
          </a:xfrm>
        </p:grpSpPr>
        <p:graphicFrame>
          <p:nvGraphicFramePr>
            <p:cNvPr id="27658" name="Object 4"/>
            <p:cNvGraphicFramePr>
              <a:graphicFrameLocks noChangeAspect="1"/>
            </p:cNvGraphicFramePr>
            <p:nvPr/>
          </p:nvGraphicFramePr>
          <p:xfrm>
            <a:off x="1968" y="864"/>
            <a:ext cx="1824" cy="1199"/>
          </p:xfrm>
          <a:graphic>
            <a:graphicData uri="http://schemas.openxmlformats.org/presentationml/2006/ole">
              <mc:AlternateContent xmlns:mc="http://schemas.openxmlformats.org/markup-compatibility/2006">
                <mc:Choice xmlns:v="urn:schemas-microsoft-com:vml" Requires="v">
                  <p:oleObj spid="_x0000_s27662" name="Imagen de mapa de bits" r:id="rId3" imgW="2781688" imgH="1828571" progId="PBrush">
                    <p:embed/>
                  </p:oleObj>
                </mc:Choice>
                <mc:Fallback>
                  <p:oleObj name="Imagen de mapa de bits" r:id="rId3" imgW="2781688" imgH="182857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864"/>
                          <a:ext cx="1824" cy="1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Text Box 7"/>
            <p:cNvSpPr txBox="1">
              <a:spLocks noChangeArrowheads="1"/>
            </p:cNvSpPr>
            <p:nvPr/>
          </p:nvSpPr>
          <p:spPr bwMode="auto">
            <a:xfrm>
              <a:off x="672" y="1296"/>
              <a:ext cx="1192" cy="288"/>
            </a:xfrm>
            <a:prstGeom prst="rect">
              <a:avLst/>
            </a:prstGeom>
            <a:noFill/>
            <a:ln w="9525">
              <a:noFill/>
              <a:miter lim="800000"/>
              <a:headEnd/>
              <a:tailEnd/>
            </a:ln>
          </p:spPr>
          <p:txBody>
            <a:bodyPr wrap="none">
              <a:spAutoFit/>
            </a:bodyPr>
            <a:lstStyle/>
            <a:p>
              <a:r>
                <a:rPr lang="es-ES_tradnl"/>
                <a:t>Capa de datos</a:t>
              </a:r>
            </a:p>
          </p:txBody>
        </p:sp>
      </p:grpSp>
      <p:grpSp>
        <p:nvGrpSpPr>
          <p:cNvPr id="3" name="Group 11"/>
          <p:cNvGrpSpPr>
            <a:grpSpLocks/>
          </p:cNvGrpSpPr>
          <p:nvPr/>
        </p:nvGrpSpPr>
        <p:grpSpPr bwMode="auto">
          <a:xfrm>
            <a:off x="762000" y="2305050"/>
            <a:ext cx="4770438" cy="1504950"/>
            <a:chOff x="672" y="1638"/>
            <a:chExt cx="3005" cy="948"/>
          </a:xfrm>
        </p:grpSpPr>
        <p:graphicFrame>
          <p:nvGraphicFramePr>
            <p:cNvPr id="27656" name="Object 3"/>
            <p:cNvGraphicFramePr>
              <a:graphicFrameLocks noChangeAspect="1"/>
            </p:cNvGraphicFramePr>
            <p:nvPr/>
          </p:nvGraphicFramePr>
          <p:xfrm>
            <a:off x="2640" y="1638"/>
            <a:ext cx="1037" cy="948"/>
          </p:xfrm>
          <a:graphic>
            <a:graphicData uri="http://schemas.openxmlformats.org/presentationml/2006/ole">
              <mc:AlternateContent xmlns:mc="http://schemas.openxmlformats.org/markup-compatibility/2006">
                <mc:Choice xmlns:v="urn:schemas-microsoft-com:vml" Requires="v">
                  <p:oleObj spid="_x0000_s27663" name="Imagen de mapa de bits" r:id="rId5" imgW="1886213" imgH="1724266" progId="PBrush">
                    <p:embed/>
                  </p:oleObj>
                </mc:Choice>
                <mc:Fallback>
                  <p:oleObj name="Imagen de mapa de bits" r:id="rId5" imgW="1886213" imgH="1724266"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 y="1638"/>
                          <a:ext cx="1037" cy="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Text Box 8"/>
            <p:cNvSpPr txBox="1">
              <a:spLocks noChangeArrowheads="1"/>
            </p:cNvSpPr>
            <p:nvPr/>
          </p:nvSpPr>
          <p:spPr bwMode="auto">
            <a:xfrm>
              <a:off x="672" y="2112"/>
              <a:ext cx="1437" cy="288"/>
            </a:xfrm>
            <a:prstGeom prst="rect">
              <a:avLst/>
            </a:prstGeom>
            <a:noFill/>
            <a:ln w="9525">
              <a:noFill/>
              <a:miter lim="800000"/>
              <a:headEnd/>
              <a:tailEnd/>
            </a:ln>
          </p:spPr>
          <p:txBody>
            <a:bodyPr wrap="none">
              <a:spAutoFit/>
            </a:bodyPr>
            <a:lstStyle/>
            <a:p>
              <a:r>
                <a:rPr lang="es-ES_tradnl"/>
                <a:t>Capa de Negocio</a:t>
              </a:r>
            </a:p>
          </p:txBody>
        </p:sp>
      </p:grpSp>
      <p:grpSp>
        <p:nvGrpSpPr>
          <p:cNvPr id="4" name="Group 12"/>
          <p:cNvGrpSpPr>
            <a:grpSpLocks/>
          </p:cNvGrpSpPr>
          <p:nvPr/>
        </p:nvGrpSpPr>
        <p:grpSpPr bwMode="auto">
          <a:xfrm>
            <a:off x="762000" y="3590925"/>
            <a:ext cx="7712075" cy="2465388"/>
            <a:chOff x="806" y="2304"/>
            <a:chExt cx="4858" cy="1553"/>
          </a:xfrm>
        </p:grpSpPr>
        <p:graphicFrame>
          <p:nvGraphicFramePr>
            <p:cNvPr id="27654" name="Object 2"/>
            <p:cNvGraphicFramePr>
              <a:graphicFrameLocks noChangeAspect="1"/>
            </p:cNvGraphicFramePr>
            <p:nvPr/>
          </p:nvGraphicFramePr>
          <p:xfrm>
            <a:off x="2880" y="2304"/>
            <a:ext cx="2784" cy="1553"/>
          </p:xfrm>
          <a:graphic>
            <a:graphicData uri="http://schemas.openxmlformats.org/presentationml/2006/ole">
              <mc:AlternateContent xmlns:mc="http://schemas.openxmlformats.org/markup-compatibility/2006">
                <mc:Choice xmlns:v="urn:schemas-microsoft-com:vml" Requires="v">
                  <p:oleObj spid="_x0000_s27664" name="Imagen de mapa de bits" r:id="rId7" imgW="5401429" imgH="3010320" progId="PBrush">
                    <p:embed/>
                  </p:oleObj>
                </mc:Choice>
                <mc:Fallback>
                  <p:oleObj name="Imagen de mapa de bits" r:id="rId7" imgW="5401429" imgH="3010320" progId="PBrush">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2304"/>
                          <a:ext cx="2784" cy="1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Text Box 9"/>
            <p:cNvSpPr txBox="1">
              <a:spLocks noChangeArrowheads="1"/>
            </p:cNvSpPr>
            <p:nvPr/>
          </p:nvSpPr>
          <p:spPr bwMode="auto">
            <a:xfrm>
              <a:off x="806" y="3098"/>
              <a:ext cx="1767" cy="288"/>
            </a:xfrm>
            <a:prstGeom prst="rect">
              <a:avLst/>
            </a:prstGeom>
            <a:noFill/>
            <a:ln w="9525">
              <a:noFill/>
              <a:miter lim="800000"/>
              <a:headEnd/>
              <a:tailEnd/>
            </a:ln>
          </p:spPr>
          <p:txBody>
            <a:bodyPr wrap="none">
              <a:spAutoFit/>
            </a:bodyPr>
            <a:lstStyle/>
            <a:p>
              <a:r>
                <a:rPr lang="es-ES_tradnl"/>
                <a:t>Capa de Presentación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62000" y="533400"/>
            <a:ext cx="7024688" cy="762000"/>
          </a:xfrm>
        </p:spPr>
        <p:txBody>
          <a:bodyPr/>
          <a:lstStyle/>
          <a:p>
            <a:pPr eaLnBrk="1" hangingPunct="1"/>
            <a:r>
              <a:rPr lang="es-ES" smtClean="0"/>
              <a:t>CONDICIONES</a:t>
            </a:r>
          </a:p>
        </p:txBody>
      </p:sp>
      <p:graphicFrame>
        <p:nvGraphicFramePr>
          <p:cNvPr id="3" name="2 Tabla"/>
          <p:cNvGraphicFramePr>
            <a:graphicFrameLocks noGrp="1"/>
          </p:cNvGraphicFramePr>
          <p:nvPr>
            <p:extLst>
              <p:ext uri="{D42A27DB-BD31-4B8C-83A1-F6EECF244321}">
                <p14:modId xmlns:p14="http://schemas.microsoft.com/office/powerpoint/2010/main" val="1711116200"/>
              </p:ext>
            </p:extLst>
          </p:nvPr>
        </p:nvGraphicFramePr>
        <p:xfrm>
          <a:off x="1447800" y="1219200"/>
          <a:ext cx="6096000" cy="4029075"/>
        </p:xfrm>
        <a:graphic>
          <a:graphicData uri="http://schemas.openxmlformats.org/drawingml/2006/table">
            <a:tbl>
              <a:tblPr firstRow="1" bandRow="1">
                <a:tableStyleId>{5C22544A-7EE6-4342-B048-85BDC9FD1C3A}</a:tableStyleId>
              </a:tblPr>
              <a:tblGrid>
                <a:gridCol w="3048000"/>
                <a:gridCol w="3048000"/>
              </a:tblGrid>
              <a:tr h="370898">
                <a:tc>
                  <a:txBody>
                    <a:bodyPr/>
                    <a:lstStyle/>
                    <a:p>
                      <a:r>
                        <a:rPr lang="es-AR" sz="1800" dirty="0" smtClean="0"/>
                        <a:t>REGULAR</a:t>
                      </a:r>
                      <a:endParaRPr lang="es-AR" sz="1800" dirty="0"/>
                    </a:p>
                  </a:txBody>
                  <a:tcPr marT="45727" marB="45727"/>
                </a:tc>
                <a:tc>
                  <a:txBody>
                    <a:bodyPr/>
                    <a:lstStyle/>
                    <a:p>
                      <a:r>
                        <a:rPr lang="es-AR" sz="1800" dirty="0" smtClean="0"/>
                        <a:t>PROMOCIÓN</a:t>
                      </a:r>
                      <a:endParaRPr lang="es-AR" sz="1800" dirty="0"/>
                    </a:p>
                  </a:txBody>
                  <a:tcPr marT="45727" marB="45727"/>
                </a:tc>
              </a:tr>
              <a:tr h="518242">
                <a:tc>
                  <a:txBody>
                    <a:bodyPr/>
                    <a:lstStyle/>
                    <a:p>
                      <a:r>
                        <a:rPr lang="es-AR" sz="1400" dirty="0" smtClean="0"/>
                        <a:t>APROBAR</a:t>
                      </a:r>
                      <a:r>
                        <a:rPr lang="es-AR" sz="1400" baseline="0" dirty="0" smtClean="0"/>
                        <a:t>  PARCIALES</a:t>
                      </a:r>
                      <a:endParaRPr lang="es-AR" sz="1400" dirty="0"/>
                    </a:p>
                  </a:txBody>
                  <a:tcPr marT="45727" marB="45727"/>
                </a:tc>
                <a:tc>
                  <a:txBody>
                    <a:bodyPr/>
                    <a:lstStyle/>
                    <a:p>
                      <a:r>
                        <a:rPr lang="es-AR" sz="1400" dirty="0" smtClean="0"/>
                        <a:t>APROBAR PARCIALES CON NOTA IGUAL O MAYOR A </a:t>
                      </a:r>
                      <a:r>
                        <a:rPr lang="es-AR" sz="1400" dirty="0" smtClean="0"/>
                        <a:t>7 (SIETE) </a:t>
                      </a:r>
                      <a:r>
                        <a:rPr lang="es-AR" sz="1400" dirty="0" smtClean="0">
                          <a:solidFill>
                            <a:srgbClr val="FF0000"/>
                          </a:solidFill>
                        </a:rPr>
                        <a:t>*</a:t>
                      </a:r>
                      <a:endParaRPr lang="es-AR" sz="1400" dirty="0">
                        <a:solidFill>
                          <a:srgbClr val="FF0000"/>
                        </a:solidFill>
                      </a:endParaRPr>
                    </a:p>
                  </a:txBody>
                  <a:tcPr marT="45727" marB="45727"/>
                </a:tc>
              </a:tr>
              <a:tr h="945029">
                <a:tc>
                  <a:txBody>
                    <a:bodyPr/>
                    <a:lstStyle/>
                    <a:p>
                      <a:r>
                        <a:rPr lang="es-AR" sz="1400" dirty="0" smtClean="0"/>
                        <a:t>PRESENTACION</a:t>
                      </a:r>
                      <a:r>
                        <a:rPr lang="es-AR" sz="1400" baseline="0" dirty="0" smtClean="0"/>
                        <a:t> DE TRABAJOS PRACTICOS</a:t>
                      </a:r>
                      <a:endParaRPr lang="es-AR" sz="1400" dirty="0"/>
                    </a:p>
                  </a:txBody>
                  <a:tcPr marT="45727" marB="45727"/>
                </a:tc>
                <a:tc>
                  <a:txBody>
                    <a:bodyPr/>
                    <a:lstStyle/>
                    <a:p>
                      <a:r>
                        <a:rPr lang="es-AR" sz="1400" dirty="0" smtClean="0"/>
                        <a:t>PRESENTACIÓN</a:t>
                      </a:r>
                      <a:r>
                        <a:rPr lang="es-AR" sz="1400" baseline="0" dirty="0" smtClean="0"/>
                        <a:t> DE TRABAJOS PRACTICOS EN TIEMPO Y FORMA.</a:t>
                      </a:r>
                    </a:p>
                    <a:p>
                      <a:r>
                        <a:rPr lang="es-AR" sz="1400" baseline="0" dirty="0" smtClean="0"/>
                        <a:t>APROBAR LOS TRABAJSO PRACTICOS</a:t>
                      </a:r>
                      <a:endParaRPr lang="es-AR" sz="1400" dirty="0"/>
                    </a:p>
                  </a:txBody>
                  <a:tcPr marT="45727" marB="45727"/>
                </a:tc>
              </a:tr>
              <a:tr h="518242">
                <a:tc>
                  <a:txBody>
                    <a:bodyPr/>
                    <a:lstStyle/>
                    <a:p>
                      <a:r>
                        <a:rPr lang="es-AR" sz="1400" dirty="0" smtClean="0"/>
                        <a:t>EXPOSICIÓN DE UN TRABAJO DE INVESTIGACIÓN</a:t>
                      </a:r>
                      <a:endParaRPr lang="es-AR" sz="1400" dirty="0"/>
                    </a:p>
                  </a:txBody>
                  <a:tcPr marT="45727" marB="45727"/>
                </a:tc>
                <a:tc>
                  <a:txBody>
                    <a:bodyPr/>
                    <a:lstStyle/>
                    <a:p>
                      <a:r>
                        <a:rPr lang="es-AR" sz="1400" dirty="0" smtClean="0"/>
                        <a:t>EXPOSICIÓN DE UN TRABAJO DE INVESTIGACIÓN</a:t>
                      </a:r>
                      <a:endParaRPr lang="es-AR" sz="1400" dirty="0"/>
                    </a:p>
                  </a:txBody>
                  <a:tcPr marT="45727" marB="45727"/>
                </a:tc>
              </a:tr>
              <a:tr h="731635">
                <a:tc>
                  <a:txBody>
                    <a:bodyPr/>
                    <a:lstStyle/>
                    <a:p>
                      <a:r>
                        <a:rPr lang="es-AR" sz="1400" dirty="0" smtClean="0"/>
                        <a:t>PRESENTACIÓN</a:t>
                      </a:r>
                      <a:r>
                        <a:rPr lang="es-AR" sz="1400" baseline="0" dirty="0" smtClean="0"/>
                        <a:t> DE TRABAJO PRACTICO INTEGRADOR</a:t>
                      </a:r>
                      <a:endParaRPr lang="es-AR" sz="1400" dirty="0"/>
                    </a:p>
                  </a:txBody>
                  <a:tcPr marT="45727" marB="45727"/>
                </a:tc>
                <a:tc>
                  <a:txBody>
                    <a:bodyPr/>
                    <a:lstStyle/>
                    <a:p>
                      <a:r>
                        <a:rPr lang="es-AR" sz="1400" dirty="0" smtClean="0"/>
                        <a:t>PRESENTACIPON Y DEFENSA DEL TRABAJO PRACTICO INTEGRADOR</a:t>
                      </a:r>
                      <a:endParaRPr lang="es-AR" sz="1400" dirty="0"/>
                    </a:p>
                  </a:txBody>
                  <a:tcPr marT="45727" marB="45727"/>
                </a:tc>
              </a:tr>
              <a:tr h="945029">
                <a:tc>
                  <a:txBody>
                    <a:bodyPr/>
                    <a:lstStyle/>
                    <a:p>
                      <a:endParaRPr lang="es-AR" sz="1400" dirty="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APROBAR EL TRABAJO PRACTICO INTEGRADOR</a:t>
                      </a:r>
                      <a:r>
                        <a:rPr lang="es-AR" sz="1400" baseline="0" dirty="0" smtClean="0"/>
                        <a:t> CON NOTA IGUAL O MAYOR A </a:t>
                      </a:r>
                      <a:r>
                        <a:rPr lang="es-AR" sz="1400" baseline="0" dirty="0" smtClean="0"/>
                        <a:t>7(SIETE)</a:t>
                      </a:r>
                      <a:endParaRPr lang="es-AR" sz="1400" dirty="0" smtClean="0"/>
                    </a:p>
                    <a:p>
                      <a:endParaRPr lang="es-AR" sz="1400" dirty="0"/>
                    </a:p>
                  </a:txBody>
                  <a:tcPr marT="45727" marB="45727"/>
                </a:tc>
              </a:tr>
            </a:tbl>
          </a:graphicData>
        </a:graphic>
      </p:graphicFrame>
      <p:sp>
        <p:nvSpPr>
          <p:cNvPr id="10266" name="3 CuadroTexto"/>
          <p:cNvSpPr txBox="1">
            <a:spLocks noChangeArrowheads="1"/>
          </p:cNvSpPr>
          <p:nvPr/>
        </p:nvSpPr>
        <p:spPr bwMode="auto">
          <a:xfrm>
            <a:off x="1447800" y="5410200"/>
            <a:ext cx="6096000" cy="923925"/>
          </a:xfrm>
          <a:prstGeom prst="rect">
            <a:avLst/>
          </a:prstGeom>
          <a:noFill/>
          <a:ln w="9525">
            <a:noFill/>
            <a:miter lim="800000"/>
            <a:headEnd/>
            <a:tailEnd/>
          </a:ln>
        </p:spPr>
        <p:txBody>
          <a:bodyPr>
            <a:spAutoFit/>
          </a:bodyPr>
          <a:lstStyle/>
          <a:p>
            <a:pPr algn="just"/>
            <a:r>
              <a:rPr lang="es-AR">
                <a:solidFill>
                  <a:srgbClr val="FF0000"/>
                </a:solidFill>
              </a:rPr>
              <a:t>*</a:t>
            </a:r>
            <a:r>
              <a:rPr lang="es-AR"/>
              <a:t> </a:t>
            </a:r>
            <a:r>
              <a:rPr lang="es-AR">
                <a:solidFill>
                  <a:srgbClr val="FF0000"/>
                </a:solidFill>
              </a:rPr>
              <a:t>Se podrá recuperar un parcial para la promoción siempre que se haya aprobado y no alcanzo la nota solicitad para la promoción.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_tradnl" smtClean="0"/>
              <a:t>Capa de datos</a:t>
            </a:r>
          </a:p>
        </p:txBody>
      </p:sp>
      <p:sp>
        <p:nvSpPr>
          <p:cNvPr id="28675" name="Rectangle 3"/>
          <p:cNvSpPr>
            <a:spLocks noGrp="1" noChangeArrowheads="1"/>
          </p:cNvSpPr>
          <p:nvPr>
            <p:ph idx="1"/>
          </p:nvPr>
        </p:nvSpPr>
        <p:spPr/>
        <p:txBody>
          <a:bodyPr/>
          <a:lstStyle/>
          <a:p>
            <a:pPr eaLnBrk="1" hangingPunct="1"/>
            <a:r>
              <a:rPr lang="es-ES_tradnl" smtClean="0"/>
              <a:t>Base de datos</a:t>
            </a:r>
          </a:p>
          <a:p>
            <a:pPr eaLnBrk="1" hangingPunct="1"/>
            <a:r>
              <a:rPr lang="es-ES_tradnl" smtClean="0"/>
              <a:t>Tablas</a:t>
            </a:r>
          </a:p>
          <a:p>
            <a:pPr eaLnBrk="1" hangingPunct="1"/>
            <a:r>
              <a:rPr lang="es-ES_tradnl" smtClean="0"/>
              <a:t>Procedimientos almacenados</a:t>
            </a:r>
          </a:p>
          <a:p>
            <a:pPr eaLnBrk="1" hangingPunct="1"/>
            <a:r>
              <a:rPr lang="es-ES_tradnl" smtClean="0"/>
              <a:t>Componentes de datos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_tradnl" smtClean="0"/>
              <a:t>Capa de Negocio</a:t>
            </a:r>
          </a:p>
        </p:txBody>
      </p:sp>
      <p:sp>
        <p:nvSpPr>
          <p:cNvPr id="29699" name="Rectangle 3"/>
          <p:cNvSpPr>
            <a:spLocks noGrp="1" noChangeArrowheads="1"/>
          </p:cNvSpPr>
          <p:nvPr>
            <p:ph idx="1"/>
          </p:nvPr>
        </p:nvSpPr>
        <p:spPr/>
        <p:txBody>
          <a:bodyPr/>
          <a:lstStyle/>
          <a:p>
            <a:pPr eaLnBrk="1" hangingPunct="1"/>
            <a:r>
              <a:rPr lang="es-ES_tradnl" smtClean="0"/>
              <a:t>Reglas del negocios</a:t>
            </a:r>
          </a:p>
          <a:p>
            <a:pPr eaLnBrk="1" hangingPunct="1"/>
            <a:r>
              <a:rPr lang="es-ES_tradnl" smtClean="0"/>
              <a:t>Validaciones</a:t>
            </a:r>
          </a:p>
          <a:p>
            <a:pPr eaLnBrk="1" hangingPunct="1"/>
            <a:r>
              <a:rPr lang="es-ES_tradnl" smtClean="0"/>
              <a:t>Cálculos</a:t>
            </a:r>
          </a:p>
          <a:p>
            <a:pPr eaLnBrk="1" hangingPunct="1"/>
            <a:r>
              <a:rPr lang="es-ES_tradnl" smtClean="0"/>
              <a:t>Flujos y procesos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ES_tradnl" smtClean="0"/>
              <a:t>Capa de Presentación</a:t>
            </a:r>
          </a:p>
        </p:txBody>
      </p:sp>
      <p:sp>
        <p:nvSpPr>
          <p:cNvPr id="30723" name="Rectangle 3"/>
          <p:cNvSpPr>
            <a:spLocks noGrp="1" noChangeArrowheads="1"/>
          </p:cNvSpPr>
          <p:nvPr>
            <p:ph idx="1"/>
          </p:nvPr>
        </p:nvSpPr>
        <p:spPr/>
        <p:txBody>
          <a:bodyPr/>
          <a:lstStyle/>
          <a:p>
            <a:pPr eaLnBrk="1" hangingPunct="1"/>
            <a:r>
              <a:rPr lang="es-ES_tradnl" smtClean="0"/>
              <a:t>Formularios</a:t>
            </a:r>
          </a:p>
          <a:p>
            <a:pPr eaLnBrk="1" hangingPunct="1"/>
            <a:r>
              <a:rPr lang="es-ES_tradnl" smtClean="0"/>
              <a:t>Informes</a:t>
            </a:r>
          </a:p>
          <a:p>
            <a:pPr eaLnBrk="1" hangingPunct="1"/>
            <a:r>
              <a:rPr lang="es-ES_tradnl" smtClean="0"/>
              <a:t>Respuestas al usuario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772400" cy="1362075"/>
          </a:xfrm>
        </p:spPr>
        <p:txBody>
          <a:bodyPr rtlCol="0">
            <a:normAutofit fontScale="90000"/>
          </a:bodyPr>
          <a:lstStyle/>
          <a:p>
            <a:pPr algn="ctr" eaLnBrk="1" fontAlgn="auto" hangingPunct="1">
              <a:spcAft>
                <a:spcPts val="0"/>
              </a:spcAft>
              <a:defRPr/>
            </a:pPr>
            <a:r>
              <a:rPr lang="es-ES" dirty="0" smtClean="0"/>
              <a:t>LENGUAJES DE PROGRAMACION DEL LADO DEL CLIENTE</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533400" y="2286000"/>
            <a:ext cx="8229600" cy="2514600"/>
          </a:xfrm>
        </p:spPr>
        <p:txBody>
          <a:bodyPr/>
          <a:lstStyle/>
          <a:p>
            <a:pPr eaLnBrk="1" hangingPunct="1">
              <a:buFont typeface="Arial" charset="0"/>
              <a:buNone/>
            </a:pPr>
            <a:r>
              <a:rPr lang="es-ES" smtClean="0"/>
              <a:t>	Un lenguaje del lado cliente es totalmente independiente del servidor, lo cual permite que la página pueda ser albergada en cualquier sitio.</a:t>
            </a:r>
          </a:p>
          <a:p>
            <a:pPr eaLnBrk="1" hangingPunct="1">
              <a:buFont typeface="Arial" charset="0"/>
              <a:buNone/>
            </a:pPr>
            <a:r>
              <a:rPr lang="es-ES" smtClean="0"/>
              <a:t>	En algunos casos es necesario tener instalados los </a:t>
            </a:r>
            <a:r>
              <a:rPr lang="es-ES" b="1" i="1" smtClean="0"/>
              <a:t>plug-in</a:t>
            </a:r>
            <a:r>
              <a:rPr lang="es-ES" smtClean="0"/>
              <a:t> adecuados. </a:t>
            </a:r>
          </a:p>
          <a:p>
            <a:pPr eaLnBrk="1" hangingPunct="1">
              <a:buFont typeface="Arial" charset="0"/>
              <a:buNone/>
            </a:pPr>
            <a:endParaRPr lang="es-ES" smtClean="0"/>
          </a:p>
        </p:txBody>
      </p:sp>
      <p:sp>
        <p:nvSpPr>
          <p:cNvPr id="3"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s-ES_tradnl" dirty="0" smtClean="0"/>
              <a:t>Lenguaje de Programación del lado del cliente</a:t>
            </a:r>
          </a:p>
        </p:txBody>
      </p:sp>
      <p:sp>
        <p:nvSpPr>
          <p:cNvPr id="32772" name="Content Placeholder 2"/>
          <p:cNvSpPr txBox="1">
            <a:spLocks/>
          </p:cNvSpPr>
          <p:nvPr/>
        </p:nvSpPr>
        <p:spPr bwMode="auto">
          <a:xfrm>
            <a:off x="457200" y="4572000"/>
            <a:ext cx="8229600" cy="1600200"/>
          </a:xfrm>
          <a:prstGeom prst="rect">
            <a:avLst/>
          </a:prstGeom>
          <a:noFill/>
          <a:ln w="9525">
            <a:noFill/>
            <a:miter lim="800000"/>
            <a:headEnd/>
            <a:tailEnd/>
          </a:ln>
        </p:spPr>
        <p:txBody>
          <a:bodyPr/>
          <a:lstStyle/>
          <a:p>
            <a:pPr marL="342900" indent="-273050">
              <a:spcBef>
                <a:spcPct val="20000"/>
              </a:spcBef>
              <a:buClr>
                <a:schemeClr val="accent1"/>
              </a:buClr>
              <a:buSzPct val="76000"/>
              <a:buFont typeface="Arial" charset="0"/>
              <a:buNone/>
            </a:pPr>
            <a:r>
              <a:rPr lang="es-ES" sz="2400">
                <a:solidFill>
                  <a:schemeClr val="tx2"/>
                </a:solidFill>
                <a:latin typeface="Century Gothic" pitchFamily="34" charset="0"/>
              </a:rPr>
              <a:t>	El </a:t>
            </a:r>
            <a:r>
              <a:rPr lang="es-ES" sz="2400" b="1">
                <a:solidFill>
                  <a:srgbClr val="FF0000"/>
                </a:solidFill>
                <a:latin typeface="Century Gothic" pitchFamily="34" charset="0"/>
              </a:rPr>
              <a:t>navegador</a:t>
            </a:r>
            <a:r>
              <a:rPr lang="es-ES" sz="2400">
                <a:solidFill>
                  <a:schemeClr val="tx2"/>
                </a:solidFill>
                <a:latin typeface="Century Gothic" pitchFamily="34" charset="0"/>
              </a:rPr>
              <a:t> es una especie de aplicación capaz de interpretar las órdenes recibidas en forma de código HTML fundamentalmente y convertirlas en las páginas que son el resultado de dicha orden.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www.adelat.org/media/docum/nuke_publico/images/dinam2.jpg"/>
          <p:cNvPicPr>
            <a:picLocks noChangeAspect="1" noChangeArrowheads="1"/>
          </p:cNvPicPr>
          <p:nvPr/>
        </p:nvPicPr>
        <p:blipFill>
          <a:blip r:embed="rId2" cstate="print"/>
          <a:srcRect/>
          <a:stretch>
            <a:fillRect/>
          </a:stretch>
        </p:blipFill>
        <p:spPr bwMode="auto">
          <a:xfrm>
            <a:off x="838200" y="1066800"/>
            <a:ext cx="6797675" cy="474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pPr algn="just" eaLnBrk="1" hangingPunct="1">
              <a:buFont typeface="Arial" charset="0"/>
              <a:buNone/>
            </a:pPr>
            <a:r>
              <a:rPr lang="es-ES" smtClean="0"/>
              <a:t>	Los lenguajes de lado cliente (entre los cuales no sólo se encuentra el </a:t>
            </a:r>
            <a:r>
              <a:rPr lang="es-ES" b="1" smtClean="0">
                <a:solidFill>
                  <a:srgbClr val="FF0000"/>
                </a:solidFill>
              </a:rPr>
              <a:t>HTML</a:t>
            </a:r>
            <a:r>
              <a:rPr lang="es-ES" smtClean="0"/>
              <a:t> sino también el </a:t>
            </a:r>
            <a:r>
              <a:rPr lang="es-ES" b="1" smtClean="0">
                <a:solidFill>
                  <a:srgbClr val="FF0000"/>
                </a:solidFill>
              </a:rPr>
              <a:t>Java(applet)</a:t>
            </a:r>
            <a:r>
              <a:rPr lang="es-ES" smtClean="0"/>
              <a:t> y el </a:t>
            </a:r>
            <a:r>
              <a:rPr lang="es-ES" b="1" smtClean="0">
                <a:solidFill>
                  <a:srgbClr val="FF0000"/>
                </a:solidFill>
              </a:rPr>
              <a:t>JavaScript</a:t>
            </a:r>
            <a:r>
              <a:rPr lang="es-ES" smtClean="0"/>
              <a:t> y </a:t>
            </a:r>
            <a:r>
              <a:rPr lang="es-ES" b="1" smtClean="0">
                <a:solidFill>
                  <a:srgbClr val="FF0000"/>
                </a:solidFill>
              </a:rPr>
              <a:t>CSS</a:t>
            </a:r>
            <a:r>
              <a:rPr lang="es-ES" smtClean="0"/>
              <a:t> los cuales son simplemente incluidos en el código HTML) son aquellos que pueden ser directamente "digeridos" por el navegador y no necesitan un pretratamiento. </a:t>
            </a:r>
          </a:p>
        </p:txBody>
      </p:sp>
      <p:sp>
        <p:nvSpPr>
          <p:cNvPr id="4" name="Rectangle 2"/>
          <p:cNvSpPr txBox="1">
            <a:spLocks noChangeArrowheads="1"/>
          </p:cNvSpPr>
          <p:nvPr/>
        </p:nvSpPr>
        <p:spPr>
          <a:xfrm>
            <a:off x="990600" y="990600"/>
            <a:ext cx="7024688" cy="1143000"/>
          </a:xfrm>
          <a:prstGeom prst="rect">
            <a:avLst/>
          </a:prstGeom>
        </p:spPr>
        <p:txBody>
          <a:bodyPr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ES_tradnl" dirty="0" smtClean="0"/>
              <a:t>Lenguaje de Programación del lado del cliente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s-ES" smtClean="0"/>
              <a:t>HTML</a:t>
            </a:r>
          </a:p>
        </p:txBody>
      </p:sp>
      <p:sp>
        <p:nvSpPr>
          <p:cNvPr id="39939" name="Content Placeholder 2"/>
          <p:cNvSpPr>
            <a:spLocks noGrp="1"/>
          </p:cNvSpPr>
          <p:nvPr>
            <p:ph idx="1"/>
          </p:nvPr>
        </p:nvSpPr>
        <p:spPr/>
        <p:txBody>
          <a:bodyPr rtlCol="0">
            <a:normAutofit lnSpcReduction="10000"/>
          </a:bodyPr>
          <a:lstStyle/>
          <a:p>
            <a:pPr indent="-274320" algn="just" eaLnBrk="1" fontAlgn="auto" hangingPunct="1">
              <a:spcAft>
                <a:spcPts val="0"/>
              </a:spcAft>
              <a:buFont typeface="Arial" charset="0"/>
              <a:buNone/>
              <a:defRPr/>
            </a:pPr>
            <a:r>
              <a:rPr lang="es-ES" dirty="0" smtClean="0"/>
              <a:t>	El lenguaje llamado HTML indica al navegador donde colocar cada texto, cada imagen o cada video y la forma que tendrán estos al ser colocados en la página.</a:t>
            </a:r>
          </a:p>
          <a:p>
            <a:pPr indent="-274320" algn="just" eaLnBrk="1" fontAlgn="auto" hangingPunct="1">
              <a:spcAft>
                <a:spcPts val="0"/>
              </a:spcAft>
              <a:buFont typeface="Arial" charset="0"/>
              <a:buNone/>
              <a:defRPr/>
            </a:pPr>
            <a:endParaRPr lang="es-ES" dirty="0" smtClean="0"/>
          </a:p>
          <a:p>
            <a:pPr indent="-274320" algn="just" eaLnBrk="1" fontAlgn="auto" hangingPunct="1">
              <a:spcAft>
                <a:spcPts val="0"/>
              </a:spcAft>
              <a:buFont typeface="Arial" charset="0"/>
              <a:buNone/>
              <a:defRPr/>
            </a:pPr>
            <a:r>
              <a:rPr lang="es-ES" dirty="0" smtClean="0"/>
              <a:t>	Este lenguaje consta de etiquetas que tienen esta forma &lt;B&gt; o &lt;P&gt;. Cada etiqueta significa una cosa.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s-ES" smtClean="0"/>
              <a:t>JAVASCRIPT</a:t>
            </a:r>
          </a:p>
        </p:txBody>
      </p:sp>
      <p:sp>
        <p:nvSpPr>
          <p:cNvPr id="40963" name="Content Placeholder 2"/>
          <p:cNvSpPr>
            <a:spLocks noGrp="1"/>
          </p:cNvSpPr>
          <p:nvPr>
            <p:ph idx="1"/>
          </p:nvPr>
        </p:nvSpPr>
        <p:spPr/>
        <p:txBody>
          <a:bodyPr rtlCol="0">
            <a:normAutofit fontScale="77500" lnSpcReduction="20000"/>
          </a:bodyPr>
          <a:lstStyle/>
          <a:p>
            <a:pPr indent="-274320" algn="just" eaLnBrk="1" fontAlgn="auto" hangingPunct="1">
              <a:spcAft>
                <a:spcPts val="0"/>
              </a:spcAft>
              <a:buFont typeface="Arial" charset="0"/>
              <a:buNone/>
              <a:defRPr/>
            </a:pPr>
            <a:r>
              <a:rPr lang="es-ES" sz="2800" dirty="0" smtClean="0"/>
              <a:t>	</a:t>
            </a:r>
            <a:r>
              <a:rPr lang="es-ES" sz="2800" dirty="0" err="1" smtClean="0"/>
              <a:t>Javascript</a:t>
            </a:r>
            <a:r>
              <a:rPr lang="es-ES" sz="2800" dirty="0" smtClean="0"/>
              <a:t> es un lenguaje de programación utilizado para crear pequeños programitas encargados de realizar acciones dentro del ámbito de una página web. </a:t>
            </a:r>
          </a:p>
          <a:p>
            <a:pPr indent="-274320" algn="just" eaLnBrk="1" fontAlgn="auto" hangingPunct="1">
              <a:spcAft>
                <a:spcPts val="0"/>
              </a:spcAft>
              <a:buFont typeface="Arial" charset="0"/>
              <a:buNone/>
              <a:defRPr/>
            </a:pPr>
            <a:endParaRPr lang="es-ES" sz="2800" dirty="0" smtClean="0"/>
          </a:p>
          <a:p>
            <a:pPr indent="-274320" algn="just" eaLnBrk="1" fontAlgn="auto" hangingPunct="1">
              <a:spcAft>
                <a:spcPts val="0"/>
              </a:spcAft>
              <a:buFont typeface="Arial" charset="0"/>
              <a:buNone/>
              <a:defRPr/>
            </a:pPr>
            <a:r>
              <a:rPr lang="es-ES" sz="2800" dirty="0" smtClean="0"/>
              <a:t>	Se trata de un lenguaje de programación del lado del cliente, porque es el navegador el que soporta la carga de procesamiento. Su uso se basa fundamentalmente en la creación de efectos especiales en las páginas y la definición de interactividades con el usuario.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s-ES" smtClean="0"/>
              <a:t>APPLETS DE JAVA</a:t>
            </a:r>
          </a:p>
        </p:txBody>
      </p:sp>
      <p:sp>
        <p:nvSpPr>
          <p:cNvPr id="41987" name="Content Placeholder 2"/>
          <p:cNvSpPr>
            <a:spLocks noGrp="1"/>
          </p:cNvSpPr>
          <p:nvPr>
            <p:ph idx="1"/>
          </p:nvPr>
        </p:nvSpPr>
        <p:spPr/>
        <p:txBody>
          <a:bodyPr rtlCol="0">
            <a:normAutofit fontScale="92500" lnSpcReduction="10000"/>
          </a:bodyPr>
          <a:lstStyle/>
          <a:p>
            <a:pPr indent="-274320" algn="just" eaLnBrk="1" fontAlgn="auto" hangingPunct="1">
              <a:spcAft>
                <a:spcPts val="0"/>
              </a:spcAft>
              <a:buFont typeface="Arial" charset="0"/>
              <a:buNone/>
              <a:defRPr/>
            </a:pPr>
            <a:r>
              <a:rPr lang="es-ES" sz="2800" dirty="0" smtClean="0"/>
              <a:t>	Se trata de pequeños programas hechos en Java, que se transfieren con las páginas web y que el navegador ejecuta en el espacio de la página. </a:t>
            </a:r>
          </a:p>
          <a:p>
            <a:pPr indent="-274320" algn="just" eaLnBrk="1" fontAlgn="auto" hangingPunct="1">
              <a:spcAft>
                <a:spcPts val="0"/>
              </a:spcAft>
              <a:defRPr/>
            </a:pPr>
            <a:endParaRPr lang="es-ES" sz="2800" dirty="0" smtClean="0"/>
          </a:p>
          <a:p>
            <a:pPr indent="-274320" algn="just" eaLnBrk="1" fontAlgn="auto" hangingPunct="1">
              <a:spcAft>
                <a:spcPts val="0"/>
              </a:spcAft>
              <a:defRPr/>
            </a:pPr>
            <a:r>
              <a:rPr lang="es-ES" sz="2800" dirty="0" smtClean="0"/>
              <a:t>Los </a:t>
            </a:r>
            <a:r>
              <a:rPr lang="es-ES" sz="2800" dirty="0" err="1" smtClean="0"/>
              <a:t>applets</a:t>
            </a:r>
            <a:r>
              <a:rPr lang="es-ES" sz="2800" dirty="0" smtClean="0"/>
              <a:t> de Java están programados en Java y </a:t>
            </a:r>
            <a:r>
              <a:rPr lang="es-ES" sz="2800" dirty="0" err="1" smtClean="0"/>
              <a:t>precompilados</a:t>
            </a:r>
            <a:r>
              <a:rPr lang="es-ES" sz="28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733925" y="2708275"/>
            <a:ext cx="3313113" cy="1701800"/>
          </a:xfrm>
        </p:spPr>
        <p:txBody>
          <a:bodyPr rtlCol="0">
            <a:normAutofit fontScale="90000"/>
          </a:bodyPr>
          <a:lstStyle/>
          <a:p>
            <a:pPr eaLnBrk="1" fontAlgn="auto" hangingPunct="1">
              <a:spcAft>
                <a:spcPts val="0"/>
              </a:spcAft>
              <a:defRPr/>
            </a:pPr>
            <a:r>
              <a:rPr lang="es-CO" dirty="0">
                <a:solidFill>
                  <a:schemeClr val="tx1"/>
                </a:solidFill>
              </a:rPr>
              <a:t>DISEÑO DE APLICCIONES EN LA WEB</a:t>
            </a:r>
            <a:endParaRPr lang="es-ES" dirty="0">
              <a:solidFill>
                <a:schemeClr val="tx1"/>
              </a:solidFill>
            </a:endParaRPr>
          </a:p>
        </p:txBody>
      </p:sp>
      <p:sp>
        <p:nvSpPr>
          <p:cNvPr id="11267" name="Subtitle 2"/>
          <p:cNvSpPr>
            <a:spLocks noGrp="1"/>
          </p:cNvSpPr>
          <p:nvPr>
            <p:ph type="subTitle" idx="1"/>
          </p:nvPr>
        </p:nvSpPr>
        <p:spPr>
          <a:xfrm>
            <a:off x="4713288" y="4860925"/>
            <a:ext cx="3309937" cy="828675"/>
          </a:xfrm>
        </p:spPr>
        <p:txBody>
          <a:bodyPr/>
          <a:lstStyle/>
          <a:p>
            <a:pPr eaLnBrk="1" hangingPunct="1"/>
            <a:r>
              <a:rPr lang="es-ES" sz="2200" b="1" smtClean="0">
                <a:solidFill>
                  <a:schemeClr val="bg1"/>
                </a:solidFill>
              </a:rPr>
              <a:t>ARQUITECTURA DE APLICACIONES WEB</a:t>
            </a:r>
          </a:p>
        </p:txBody>
      </p:sp>
      <p:sp>
        <p:nvSpPr>
          <p:cNvPr id="4" name="Rectangle 2"/>
          <p:cNvSpPr txBox="1">
            <a:spLocks noChangeArrowheads="1"/>
          </p:cNvSpPr>
          <p:nvPr/>
        </p:nvSpPr>
        <p:spPr>
          <a:xfrm>
            <a:off x="4689475" y="188913"/>
            <a:ext cx="3314700" cy="1701800"/>
          </a:xfrm>
          <a:prstGeom prst="rect">
            <a:avLst/>
          </a:prstGeom>
        </p:spPr>
        <p:txBody>
          <a:bodyPr anchor="b">
            <a:normAutofit fontScale="90000"/>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CO" dirty="0">
                <a:solidFill>
                  <a:schemeClr val="bg1"/>
                </a:solidFill>
              </a:rPr>
              <a:t>LICENCIATURA EN SISTEMA DE INFORMACIÓN </a:t>
            </a:r>
          </a:p>
        </p:txBody>
      </p:sp>
      <p:sp>
        <p:nvSpPr>
          <p:cNvPr id="5" name="Rectangle 2"/>
          <p:cNvSpPr txBox="1">
            <a:spLocks noChangeArrowheads="1"/>
          </p:cNvSpPr>
          <p:nvPr/>
        </p:nvSpPr>
        <p:spPr>
          <a:xfrm>
            <a:off x="323850" y="3860800"/>
            <a:ext cx="4176713" cy="1990725"/>
          </a:xfrm>
          <a:prstGeom prst="rect">
            <a:avLst/>
          </a:prstGeom>
        </p:spPr>
        <p:txBody>
          <a:bodyPr anchor="b">
            <a:normAutofit fontScale="97500"/>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CO" dirty="0" smtClean="0">
                <a:solidFill>
                  <a:schemeClr val="bg1"/>
                </a:solidFill>
              </a:rPr>
              <a:t>UNIVERSIDAD NACIONAL DE MISIONES</a:t>
            </a:r>
          </a:p>
          <a:p>
            <a:pPr fontAlgn="auto">
              <a:spcAft>
                <a:spcPts val="0"/>
              </a:spcAft>
              <a:defRPr/>
            </a:pPr>
            <a:endParaRPr lang="es-CO"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s-ES" smtClean="0"/>
              <a:t>CSS</a:t>
            </a:r>
          </a:p>
        </p:txBody>
      </p:sp>
      <p:sp>
        <p:nvSpPr>
          <p:cNvPr id="38915" name="Content Placeholder 2"/>
          <p:cNvSpPr>
            <a:spLocks noGrp="1"/>
          </p:cNvSpPr>
          <p:nvPr>
            <p:ph idx="1"/>
          </p:nvPr>
        </p:nvSpPr>
        <p:spPr/>
        <p:txBody>
          <a:bodyPr/>
          <a:lstStyle/>
          <a:p>
            <a:pPr algn="just" eaLnBrk="1" hangingPunct="1">
              <a:buFont typeface="Arial" charset="0"/>
              <a:buNone/>
            </a:pPr>
            <a:r>
              <a:rPr lang="es-ES" sz="2800" smtClean="0"/>
              <a:t>	Se trata de una serie de reglas que permite informar al navegador cuales son los formatos del contenido de la página web o de la aplicación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5800" y="2667000"/>
            <a:ext cx="7772400" cy="1362075"/>
          </a:xfrm>
        </p:spPr>
        <p:txBody>
          <a:bodyPr/>
          <a:lstStyle/>
          <a:p>
            <a:pPr algn="ctr" eaLnBrk="1" hangingPunct="1"/>
            <a:r>
              <a:rPr lang="es-ES" smtClean="0"/>
              <a:t>Lenguajes de programación del lado del servidor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normAutofit fontScale="90000"/>
          </a:bodyPr>
          <a:lstStyle/>
          <a:p>
            <a:pPr eaLnBrk="1" fontAlgn="auto" hangingPunct="1">
              <a:spcAft>
                <a:spcPts val="0"/>
              </a:spcAft>
              <a:defRPr/>
            </a:pPr>
            <a:r>
              <a:rPr lang="es-ES" dirty="0" smtClean="0"/>
              <a:t>Lenguaje de Programación del Lado del Servidor</a:t>
            </a:r>
          </a:p>
        </p:txBody>
      </p:sp>
      <p:sp>
        <p:nvSpPr>
          <p:cNvPr id="40963" name="Content Placeholder 2"/>
          <p:cNvSpPr txBox="1">
            <a:spLocks/>
          </p:cNvSpPr>
          <p:nvPr/>
        </p:nvSpPr>
        <p:spPr bwMode="auto">
          <a:xfrm>
            <a:off x="1066800" y="2286000"/>
            <a:ext cx="6777038" cy="3508375"/>
          </a:xfrm>
          <a:prstGeom prst="rect">
            <a:avLst/>
          </a:prstGeom>
          <a:noFill/>
          <a:ln w="9525">
            <a:noFill/>
            <a:miter lim="800000"/>
            <a:headEnd/>
            <a:tailEnd/>
          </a:ln>
        </p:spPr>
        <p:txBody>
          <a:bodyPr/>
          <a:lstStyle/>
          <a:p>
            <a:pPr marL="342900" indent="-273050" algn="just">
              <a:spcBef>
                <a:spcPct val="20000"/>
              </a:spcBef>
              <a:buClr>
                <a:schemeClr val="accent1"/>
              </a:buClr>
              <a:buSzPct val="76000"/>
              <a:buFont typeface="Arial" charset="0"/>
              <a:buNone/>
            </a:pPr>
            <a:r>
              <a:rPr lang="es-ES" sz="2600">
                <a:solidFill>
                  <a:schemeClr val="tx2"/>
                </a:solidFill>
                <a:latin typeface="Century Gothic" pitchFamily="34" charset="0"/>
              </a:rPr>
              <a:t>	Son aquellos lenguajes que son reconocidos, ejecutados e interpretados por el propio servidor y que se envían al cliente en un formato comprensible para él.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adelat.org/media/docum/nuke_publico/images/dinam2.jpg"/>
          <p:cNvPicPr>
            <a:picLocks noChangeAspect="1" noChangeArrowheads="1"/>
          </p:cNvPicPr>
          <p:nvPr/>
        </p:nvPicPr>
        <p:blipFill>
          <a:blip r:embed="rId2" cstate="print"/>
          <a:srcRect/>
          <a:stretch>
            <a:fillRect/>
          </a:stretch>
        </p:blipFill>
        <p:spPr bwMode="auto">
          <a:xfrm>
            <a:off x="1227138" y="1219200"/>
            <a:ext cx="687705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s-ES" smtClean="0"/>
              <a:t>CGI</a:t>
            </a:r>
          </a:p>
        </p:txBody>
      </p:sp>
      <p:sp>
        <p:nvSpPr>
          <p:cNvPr id="52227" name="Content Placeholder 2"/>
          <p:cNvSpPr>
            <a:spLocks noGrp="1"/>
          </p:cNvSpPr>
          <p:nvPr>
            <p:ph idx="1"/>
          </p:nvPr>
        </p:nvSpPr>
        <p:spPr/>
        <p:txBody>
          <a:bodyPr rtlCol="0">
            <a:normAutofit lnSpcReduction="10000"/>
          </a:bodyPr>
          <a:lstStyle/>
          <a:p>
            <a:pPr indent="-274320" eaLnBrk="1" fontAlgn="auto" hangingPunct="1">
              <a:spcAft>
                <a:spcPts val="0"/>
              </a:spcAft>
              <a:buFont typeface="Arial" charset="0"/>
              <a:buNone/>
              <a:defRPr/>
            </a:pPr>
            <a:r>
              <a:rPr lang="es-ES" smtClean="0"/>
              <a:t>	Es el sistema más antiguo que existe para la programación de las páginas dinámicas de servidor. Actualmente se encuentra un poco desfasado por la dificultad con la que se desarrollan los programas y la pesada carga que supone para el servidor que los ejecuta. </a:t>
            </a:r>
            <a:br>
              <a:rPr lang="es-ES" smtClean="0"/>
            </a:br>
            <a:r>
              <a:rPr lang="es-ES" smtClean="0"/>
              <a:t/>
            </a:r>
            <a:br>
              <a:rPr lang="es-ES" smtClean="0"/>
            </a:br>
            <a:r>
              <a:rPr lang="es-ES" smtClean="0"/>
              <a:t>Los CGI se escriben habitualmente en el lenguaje Perl, C, C++ o Visual Basic.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s-ES" smtClean="0"/>
              <a:t>PEARL</a:t>
            </a:r>
          </a:p>
        </p:txBody>
      </p:sp>
      <p:sp>
        <p:nvSpPr>
          <p:cNvPr id="44035" name="Content Placeholder 2"/>
          <p:cNvSpPr>
            <a:spLocks noGrp="1"/>
          </p:cNvSpPr>
          <p:nvPr>
            <p:ph idx="1"/>
          </p:nvPr>
        </p:nvSpPr>
        <p:spPr/>
        <p:txBody>
          <a:bodyPr/>
          <a:lstStyle/>
          <a:p>
            <a:pPr eaLnBrk="1" hangingPunct="1">
              <a:buFont typeface="Arial" charset="0"/>
              <a:buNone/>
            </a:pPr>
            <a:r>
              <a:rPr lang="es-ES" smtClean="0"/>
              <a:t>	Perl es un lenguaje de programación interpretado. Esto quiere decir que el código de los scripts en Perl no se compila sino que cada vez que se quiere ejecutar se lee el código y se pone en marcha interpretando lo que hay escrito.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s-ES" smtClean="0"/>
              <a:t>ASP.net</a:t>
            </a:r>
          </a:p>
        </p:txBody>
      </p:sp>
      <p:sp>
        <p:nvSpPr>
          <p:cNvPr id="45059" name="Content Placeholder 2"/>
          <p:cNvSpPr>
            <a:spLocks noGrp="1"/>
          </p:cNvSpPr>
          <p:nvPr>
            <p:ph idx="1"/>
          </p:nvPr>
        </p:nvSpPr>
        <p:spPr/>
        <p:txBody>
          <a:bodyPr/>
          <a:lstStyle/>
          <a:p>
            <a:pPr eaLnBrk="1" hangingPunct="1">
              <a:buFont typeface="Arial" charset="0"/>
              <a:buNone/>
            </a:pPr>
            <a:r>
              <a:rPr lang="es-ES" smtClean="0"/>
              <a:t>	ASP (Active Server Pages) es la tecnología desarrollada por Microsoft para la creación de páginas dinámicas del servidor. ASP se escribe en la misma página web, utilizando el lenguaje Visual Basic Script o Jscript (Javascript de Microsoft). </a:t>
            </a:r>
          </a:p>
          <a:p>
            <a:pPr eaLnBrk="1" hangingPunct="1">
              <a:buFont typeface="Arial" charset="0"/>
              <a:buNone/>
            </a:pPr>
            <a:endParaRPr lang="es-E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s-ES" smtClean="0"/>
              <a:t>PHP</a:t>
            </a:r>
          </a:p>
        </p:txBody>
      </p:sp>
      <p:sp>
        <p:nvSpPr>
          <p:cNvPr id="46083" name="Content Placeholder 2"/>
          <p:cNvSpPr>
            <a:spLocks noGrp="1"/>
          </p:cNvSpPr>
          <p:nvPr>
            <p:ph idx="1"/>
          </p:nvPr>
        </p:nvSpPr>
        <p:spPr/>
        <p:txBody>
          <a:bodyPr/>
          <a:lstStyle/>
          <a:p>
            <a:pPr eaLnBrk="1" hangingPunct="1">
              <a:buFont typeface="Arial" charset="0"/>
              <a:buNone/>
            </a:pPr>
            <a:r>
              <a:rPr lang="es-ES" smtClean="0"/>
              <a:t>	PHP es el acrónimo de Hipertext Preprocesor. Es un lenguaje de programación del lado del servidor gratuito e independiente de plataforma, rápido, con una gran librería de funciones y mucha documentación.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s-ES" smtClean="0"/>
              <a:t>JAVA SERVER PAGES</a:t>
            </a:r>
          </a:p>
        </p:txBody>
      </p:sp>
      <p:sp>
        <p:nvSpPr>
          <p:cNvPr id="47107" name="Content Placeholder 2"/>
          <p:cNvSpPr>
            <a:spLocks noGrp="1"/>
          </p:cNvSpPr>
          <p:nvPr>
            <p:ph idx="1"/>
          </p:nvPr>
        </p:nvSpPr>
        <p:spPr/>
        <p:txBody>
          <a:bodyPr/>
          <a:lstStyle/>
          <a:p>
            <a:pPr eaLnBrk="1" hangingPunct="1"/>
            <a:r>
              <a:rPr lang="es-ES" smtClean="0"/>
              <a:t>Es una tecnología orientada a crear páginas web con programación en Java. </a:t>
            </a:r>
          </a:p>
          <a:p>
            <a:pPr eaLnBrk="1" hangingPunct="1"/>
            <a:r>
              <a:rPr lang="es-ES" smtClean="0"/>
              <a:t>Con JSP se hacen aplicaciones web que se ejecutan en variados servidores web, de múltiples plataformas, ya que Java es en esencia un lenguaje multiplataforma. Por tanto, JSP se escriben con  editores HTML/XML habituales. </a:t>
            </a:r>
            <a:br>
              <a:rPr lang="es-ES" smtClean="0"/>
            </a:br>
            <a:endParaRPr lang="es-ES" smtClean="0"/>
          </a:p>
          <a:p>
            <a:pPr lvl="1" eaLnBrk="1" hangingPunct="1"/>
            <a:endParaRPr lang="es-E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s-ES" smtClean="0"/>
              <a:t>APLICACIONES WEB</a:t>
            </a:r>
          </a:p>
        </p:txBody>
      </p:sp>
      <p:sp>
        <p:nvSpPr>
          <p:cNvPr id="12291" name="Content Placeholder 2"/>
          <p:cNvSpPr>
            <a:spLocks noGrp="1"/>
          </p:cNvSpPr>
          <p:nvPr>
            <p:ph idx="1"/>
          </p:nvPr>
        </p:nvSpPr>
        <p:spPr/>
        <p:txBody>
          <a:bodyPr/>
          <a:lstStyle/>
          <a:p>
            <a:pPr algn="just" eaLnBrk="1" hangingPunct="1">
              <a:buFont typeface="Arial" charset="0"/>
              <a:buNone/>
            </a:pPr>
            <a:r>
              <a:rPr lang="es-ES" smtClean="0"/>
              <a:t>	Aplicaciones que los usuarios pueden utilizar accediendo a un servidor web a través de Internet o de una intranet mediante un navegador.</a:t>
            </a:r>
          </a:p>
          <a:p>
            <a:pPr algn="just" eaLnBrk="1" hangingPunct="1">
              <a:buFont typeface="Arial" charset="0"/>
              <a:buNone/>
            </a:pPr>
            <a:r>
              <a:rPr lang="es-ES" smtClean="0"/>
              <a:t>	 Es una aplicación software que se codifica en un lenguaje soportado por los navegadores web en la que se confía la ejecución al navegador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s-ES" smtClean="0"/>
              <a:t>APLICACIONES WEB</a:t>
            </a:r>
          </a:p>
        </p:txBody>
      </p:sp>
      <p:sp>
        <p:nvSpPr>
          <p:cNvPr id="13315" name="Content Placeholder 2"/>
          <p:cNvSpPr>
            <a:spLocks noGrp="1"/>
          </p:cNvSpPr>
          <p:nvPr>
            <p:ph idx="1"/>
          </p:nvPr>
        </p:nvSpPr>
        <p:spPr>
          <a:xfrm>
            <a:off x="1066800" y="2362200"/>
            <a:ext cx="6777038" cy="3508375"/>
          </a:xfrm>
        </p:spPr>
        <p:txBody>
          <a:bodyPr/>
          <a:lstStyle/>
          <a:p>
            <a:pPr eaLnBrk="1" hangingPunct="1">
              <a:buFont typeface="Arial" charset="0"/>
              <a:buNone/>
            </a:pPr>
            <a:r>
              <a:rPr lang="es-ES" smtClean="0"/>
              <a:t>	Una aplicación Web es una extensión dinámica de la web o una aplicación de servidor.</a:t>
            </a:r>
          </a:p>
          <a:p>
            <a:pPr eaLnBrk="1" hangingPunct="1">
              <a:buFont typeface="Arial" charset="0"/>
              <a:buNone/>
            </a:pPr>
            <a:endParaRPr lang="es-ES" smtClean="0"/>
          </a:p>
          <a:p>
            <a:pPr eaLnBrk="1" hangingPunct="1">
              <a:buFont typeface="Arial" charset="0"/>
              <a:buNone/>
            </a:pPr>
            <a:r>
              <a:rPr lang="es-ES" smtClean="0"/>
              <a:t>	Existen 2 tipos de aplicaciones Web</a:t>
            </a:r>
          </a:p>
          <a:p>
            <a:pPr lvl="1" eaLnBrk="1" hangingPunct="1"/>
            <a:r>
              <a:rPr lang="es-ES" smtClean="0"/>
              <a:t>Orientada a la presentación</a:t>
            </a:r>
          </a:p>
          <a:p>
            <a:pPr lvl="1" eaLnBrk="1" hangingPunct="1"/>
            <a:r>
              <a:rPr lang="es-ES" smtClean="0"/>
              <a:t>Orientada al servicio</a:t>
            </a:r>
          </a:p>
          <a:p>
            <a:pPr eaLnBrk="1" hangingPunct="1"/>
            <a:endParaRPr lang="es-E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rtlCol="0">
            <a:normAutofit fontScale="90000"/>
          </a:bodyPr>
          <a:lstStyle/>
          <a:p>
            <a:pPr eaLnBrk="1" fontAlgn="auto" hangingPunct="1">
              <a:spcAft>
                <a:spcPts val="0"/>
              </a:spcAft>
              <a:defRPr/>
            </a:pPr>
            <a:r>
              <a:rPr lang="es-ES" smtClean="0"/>
              <a:t>Orientada a la presentación</a:t>
            </a:r>
          </a:p>
        </p:txBody>
      </p:sp>
      <p:sp>
        <p:nvSpPr>
          <p:cNvPr id="14339" name="Content Placeholder 2"/>
          <p:cNvSpPr>
            <a:spLocks noGrp="1"/>
          </p:cNvSpPr>
          <p:nvPr>
            <p:ph idx="1"/>
          </p:nvPr>
        </p:nvSpPr>
        <p:spPr/>
        <p:txBody>
          <a:bodyPr/>
          <a:lstStyle/>
          <a:p>
            <a:pPr algn="just" eaLnBrk="1" hangingPunct="1"/>
            <a:r>
              <a:rPr lang="es-ES" smtClean="0"/>
              <a:t>Genera paginas web  interactivas que contienen varios tipos de lenguaje de marca (HTML, XML, etc.) y contenido dinámico en respuesta a peticiones.</a:t>
            </a:r>
          </a:p>
          <a:p>
            <a:pPr algn="just" eaLnBrk="1" hangingPunct="1"/>
            <a:endParaRPr lang="es-E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s-ES" smtClean="0"/>
              <a:t>Orientada al servicio</a:t>
            </a:r>
          </a:p>
        </p:txBody>
      </p:sp>
      <p:sp>
        <p:nvSpPr>
          <p:cNvPr id="15363" name="Content Placeholder 2"/>
          <p:cNvSpPr>
            <a:spLocks noGrp="1"/>
          </p:cNvSpPr>
          <p:nvPr>
            <p:ph idx="1"/>
          </p:nvPr>
        </p:nvSpPr>
        <p:spPr/>
        <p:txBody>
          <a:bodyPr/>
          <a:lstStyle/>
          <a:p>
            <a:pPr algn="just" eaLnBrk="1" hangingPunct="1"/>
            <a:r>
              <a:rPr lang="es-ES" smtClean="0"/>
              <a:t>Estas paginas implementan el punto final del servicio web. </a:t>
            </a:r>
          </a:p>
          <a:p>
            <a:pPr eaLnBrk="1" hangingPunct="1"/>
            <a:endParaRPr lang="es-ES" smtClean="0"/>
          </a:p>
          <a:p>
            <a:pPr algn="just" eaLnBrk="1" hangingPunct="1"/>
            <a:r>
              <a:rPr lang="es-ES" smtClean="0"/>
              <a:t>Las aplicaciones orientadas a la presentación  frecuentemente son clientes de las aplicaciones web orientadas al servicio.</a:t>
            </a:r>
          </a:p>
          <a:p>
            <a:pPr eaLnBrk="1" hangingPunct="1"/>
            <a:endParaRPr lang="es-E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s-ES" smtClean="0"/>
          </a:p>
        </p:txBody>
      </p:sp>
      <p:pic>
        <p:nvPicPr>
          <p:cNvPr id="16387" name="Picture 5" descr="http://i83.servimg.com/u/f83/14/03/58/23/arquit10.png"/>
          <p:cNvPicPr>
            <a:picLocks noChangeAspect="1" noChangeArrowheads="1"/>
          </p:cNvPicPr>
          <p:nvPr/>
        </p:nvPicPr>
        <p:blipFill>
          <a:blip r:embed="rId2" cstate="print"/>
          <a:srcRect/>
          <a:stretch>
            <a:fillRect/>
          </a:stretch>
        </p:blipFill>
        <p:spPr bwMode="auto">
          <a:xfrm>
            <a:off x="1905000" y="990600"/>
            <a:ext cx="459105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s-ES" smtClean="0"/>
              <a:t>Arquitectura</a:t>
            </a:r>
          </a:p>
        </p:txBody>
      </p:sp>
      <p:sp>
        <p:nvSpPr>
          <p:cNvPr id="17411" name="Content Placeholder 2"/>
          <p:cNvSpPr>
            <a:spLocks noGrp="1"/>
          </p:cNvSpPr>
          <p:nvPr>
            <p:ph idx="1"/>
          </p:nvPr>
        </p:nvSpPr>
        <p:spPr/>
        <p:txBody>
          <a:bodyPr/>
          <a:lstStyle/>
          <a:p>
            <a:pPr eaLnBrk="1" hangingPunct="1">
              <a:buFont typeface="Arial" charset="0"/>
              <a:buNone/>
            </a:pPr>
            <a:r>
              <a:rPr lang="es-ES" smtClean="0"/>
              <a:t>	</a:t>
            </a:r>
          </a:p>
          <a:p>
            <a:pPr eaLnBrk="1" hangingPunct="1">
              <a:buFont typeface="Arial" charset="0"/>
              <a:buNone/>
            </a:pPr>
            <a:endParaRPr lang="es-ES" smtClean="0"/>
          </a:p>
          <a:p>
            <a:pPr eaLnBrk="1" hangingPunct="1">
              <a:buFont typeface="Arial" charset="0"/>
              <a:buNone/>
            </a:pPr>
            <a:r>
              <a:rPr lang="es-ES" smtClean="0"/>
              <a:t>	Una Arquitectura define: un conjunto de elementos, conectores, restricciones y un sistema de control que caracterizan a un sistema o a una familia de sistemas.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810</TotalTime>
  <Words>664</Words>
  <Application>Microsoft Office PowerPoint</Application>
  <PresentationFormat>Presentación en pantalla (4:3)</PresentationFormat>
  <Paragraphs>130</Paragraphs>
  <Slides>38</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3" baseType="lpstr">
      <vt:lpstr>Arial</vt:lpstr>
      <vt:lpstr>Century Gothic</vt:lpstr>
      <vt:lpstr>Wingdings 2</vt:lpstr>
      <vt:lpstr>Austin</vt:lpstr>
      <vt:lpstr>Imagen de mapa de bits</vt:lpstr>
      <vt:lpstr>DISEÑO DE APLICCIONES EN LA WEB</vt:lpstr>
      <vt:lpstr>CONDICIONES</vt:lpstr>
      <vt:lpstr>DISEÑO DE APLICCIONES EN LA WEB</vt:lpstr>
      <vt:lpstr>APLICACIONES WEB</vt:lpstr>
      <vt:lpstr>APLICACIONES WEB</vt:lpstr>
      <vt:lpstr>Orientada a la presentación</vt:lpstr>
      <vt:lpstr>Orientada al servicio</vt:lpstr>
      <vt:lpstr>Presentación de PowerPoint</vt:lpstr>
      <vt:lpstr>Arquitectura</vt:lpstr>
      <vt:lpstr>ARQUITECTURA DE DOS CAPAS</vt:lpstr>
      <vt:lpstr>Presentación de PowerPoint</vt:lpstr>
      <vt:lpstr>ARQUITECTURA DE DOS CAPAS</vt:lpstr>
      <vt:lpstr>ARQUITECTURA DE DOS CAPAS</vt:lpstr>
      <vt:lpstr>APLICACIONES CLIENTE / SERVIDOR</vt:lpstr>
      <vt:lpstr>APLICACIONES CLIENTE / SERVIDOR</vt:lpstr>
      <vt:lpstr>APLICACIONES CLIENTE / SERVIDOR</vt:lpstr>
      <vt:lpstr>Arquitectura en 3 capas</vt:lpstr>
      <vt:lpstr>La WEB</vt:lpstr>
      <vt:lpstr>Ejemplo</vt:lpstr>
      <vt:lpstr>Capa de datos</vt:lpstr>
      <vt:lpstr>Capa de Negocio</vt:lpstr>
      <vt:lpstr>Capa de Presentación</vt:lpstr>
      <vt:lpstr>LENGUAJES DE PROGRAMACION DEL LADO DEL CLIENTE</vt:lpstr>
      <vt:lpstr>Lenguaje de Programación del lado del cliente</vt:lpstr>
      <vt:lpstr>Presentación de PowerPoint</vt:lpstr>
      <vt:lpstr>Presentación de PowerPoint</vt:lpstr>
      <vt:lpstr>HTML</vt:lpstr>
      <vt:lpstr>JAVASCRIPT</vt:lpstr>
      <vt:lpstr>APPLETS DE JAVA</vt:lpstr>
      <vt:lpstr>CSS</vt:lpstr>
      <vt:lpstr>Lenguajes de programación del lado del servidor</vt:lpstr>
      <vt:lpstr>Lenguaje de Programación del Lado del Servidor</vt:lpstr>
      <vt:lpstr>Presentación de PowerPoint</vt:lpstr>
      <vt:lpstr>CGI</vt:lpstr>
      <vt:lpstr>PEARL</vt:lpstr>
      <vt:lpstr>ASP.net</vt:lpstr>
      <vt:lpstr>PHP</vt:lpstr>
      <vt:lpstr>JAVA SERVER PAGES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APLICACIONES WEB</dc:title>
  <dc:creator>marcela</dc:creator>
  <cp:lastModifiedBy>Chino Urquijo</cp:lastModifiedBy>
  <cp:revision>35</cp:revision>
  <dcterms:created xsi:type="dcterms:W3CDTF">2011-09-18T22:15:40Z</dcterms:created>
  <dcterms:modified xsi:type="dcterms:W3CDTF">2018-03-21T21:17:51Z</dcterms:modified>
</cp:coreProperties>
</file>