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57" r:id="rId11"/>
    <p:sldId id="258" r:id="rId12"/>
    <p:sldId id="280" r:id="rId13"/>
    <p:sldId id="259" r:id="rId14"/>
    <p:sldId id="260" r:id="rId15"/>
    <p:sldId id="261" r:id="rId16"/>
    <p:sldId id="262" r:id="rId17"/>
    <p:sldId id="263" r:id="rId18"/>
    <p:sldId id="264" r:id="rId19"/>
    <p:sldId id="265" r:id="rId20"/>
    <p:sldId id="266"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5" r:id="rId35"/>
    <p:sldId id="298" r:id="rId36"/>
    <p:sldId id="299"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71CEFE-A80E-4F85-84BF-EE2F1EF59945}" type="datetimeFigureOut">
              <a:rPr lang="en-US" smtClean="0"/>
              <a:pPr/>
              <a:t>7/17/2022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750C37-BB6C-4328-91DB-AB4BF857CA5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1CEFE-A80E-4F85-84BF-EE2F1EF59945}" type="datetimeFigureOut">
              <a:rPr lang="en-US" smtClean="0"/>
              <a:pPr/>
              <a:t>7/17/2022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50C37-BB6C-4328-91DB-AB4BF857CA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Chemical Kinetics</a:t>
            </a:r>
            <a:endParaRPr lang="en-US" dirty="0"/>
          </a:p>
        </p:txBody>
      </p:sp>
      <p:sp>
        <p:nvSpPr>
          <p:cNvPr id="3" name="Subtitle 2"/>
          <p:cNvSpPr>
            <a:spLocks noGrp="1"/>
          </p:cNvSpPr>
          <p:nvPr>
            <p:ph type="subTitle" idx="1"/>
          </p:nvPr>
        </p:nvSpPr>
        <p:spPr>
          <a:xfrm>
            <a:off x="1371600" y="3886200"/>
            <a:ext cx="6400800" cy="45719"/>
          </a:xfrm>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371600"/>
            <a:ext cx="8229600" cy="5105400"/>
          </a:xfrm>
        </p:spPr>
        <p:txBody>
          <a:bodyPr>
            <a:noAutofit/>
          </a:bodyPr>
          <a:lstStyle/>
          <a:p>
            <a:pPr>
              <a:buNone/>
            </a:pPr>
            <a:r>
              <a:rPr lang="en-US" sz="1800" b="1" dirty="0" smtClean="0"/>
              <a:t>Example 1.</a:t>
            </a:r>
            <a:r>
              <a:rPr lang="en-US" sz="1800" dirty="0" smtClean="0"/>
              <a:t>        Determination of rate law of the following reaction:                                             </a:t>
            </a:r>
          </a:p>
          <a:p>
            <a:pPr>
              <a:buNone/>
            </a:pPr>
            <a:r>
              <a:rPr lang="en-US" sz="1800" dirty="0" smtClean="0"/>
              <a:t>                    2NO(g) + 2H</a:t>
            </a:r>
            <a:r>
              <a:rPr lang="en-US" sz="1800" baseline="-25000" dirty="0" smtClean="0"/>
              <a:t>2</a:t>
            </a:r>
            <a:r>
              <a:rPr lang="en-US" sz="1800" dirty="0" smtClean="0"/>
              <a:t>(g)    →     N</a:t>
            </a:r>
            <a:r>
              <a:rPr lang="en-US" sz="1800" baseline="-25000" dirty="0" smtClean="0"/>
              <a:t>2</a:t>
            </a:r>
            <a:r>
              <a:rPr lang="en-US" sz="1800" dirty="0" smtClean="0"/>
              <a:t>(g) + 2H</a:t>
            </a:r>
            <a:r>
              <a:rPr lang="en-US" sz="1800" baseline="-25000" dirty="0" smtClean="0"/>
              <a:t>2</a:t>
            </a:r>
            <a:r>
              <a:rPr lang="en-US" sz="1800" dirty="0" smtClean="0"/>
              <a:t>O(g)                                                           </a:t>
            </a:r>
          </a:p>
          <a:p>
            <a:pPr>
              <a:buNone/>
            </a:pPr>
            <a:r>
              <a:rPr lang="en-US" sz="1800" dirty="0" smtClean="0"/>
              <a:t>The theoretical rate law of this reaction is,    Rate = k[ NO]</a:t>
            </a:r>
            <a:r>
              <a:rPr lang="en-US" sz="1800" baseline="30000" dirty="0" smtClean="0"/>
              <a:t>X</a:t>
            </a:r>
            <a:r>
              <a:rPr lang="en-US" sz="1800" dirty="0" smtClean="0"/>
              <a:t> [H</a:t>
            </a:r>
            <a:r>
              <a:rPr lang="en-US" sz="1800" baseline="-25000" dirty="0" smtClean="0"/>
              <a:t>2</a:t>
            </a:r>
            <a:r>
              <a:rPr lang="en-US" sz="1800" dirty="0" smtClean="0"/>
              <a:t>]</a:t>
            </a:r>
            <a:r>
              <a:rPr lang="en-US" sz="1800" baseline="30000" dirty="0" smtClean="0"/>
              <a:t>y</a:t>
            </a:r>
            <a:r>
              <a:rPr lang="en-US" sz="1800" dirty="0" smtClean="0"/>
              <a:t>                                </a:t>
            </a:r>
          </a:p>
          <a:p>
            <a:pPr>
              <a:buNone/>
            </a:pPr>
            <a:r>
              <a:rPr lang="en-US" sz="1800" dirty="0" smtClean="0"/>
              <a:t>             </a:t>
            </a:r>
            <a:r>
              <a:rPr lang="en-US" sz="1800" u="sng" dirty="0" smtClean="0"/>
              <a:t>Expt. no.</a:t>
            </a:r>
            <a:r>
              <a:rPr lang="en-US" sz="1800" dirty="0" smtClean="0"/>
              <a:t>               </a:t>
            </a:r>
            <a:r>
              <a:rPr lang="en-US" sz="1800" u="sng" dirty="0" smtClean="0"/>
              <a:t>[NO] (M)</a:t>
            </a:r>
            <a:r>
              <a:rPr lang="en-US" sz="1800" dirty="0" smtClean="0"/>
              <a:t>                </a:t>
            </a:r>
            <a:r>
              <a:rPr lang="en-US" sz="1800" u="sng" dirty="0" smtClean="0"/>
              <a:t>[H</a:t>
            </a:r>
            <a:r>
              <a:rPr lang="en-US" sz="1800" u="sng" baseline="-25000" dirty="0" smtClean="0"/>
              <a:t>2</a:t>
            </a:r>
            <a:r>
              <a:rPr lang="en-US" sz="1800" u="sng" dirty="0" smtClean="0"/>
              <a:t>] (M)</a:t>
            </a:r>
            <a:r>
              <a:rPr lang="en-US" sz="1800" dirty="0" smtClean="0"/>
              <a:t>                     </a:t>
            </a:r>
            <a:r>
              <a:rPr lang="en-US" sz="1800" u="sng" dirty="0" smtClean="0"/>
              <a:t>initial rate(M/s) </a:t>
            </a:r>
            <a:r>
              <a:rPr lang="en-US" sz="1800" dirty="0" smtClean="0"/>
              <a:t>    </a:t>
            </a:r>
          </a:p>
          <a:p>
            <a:pPr>
              <a:buNone/>
            </a:pPr>
            <a:r>
              <a:rPr lang="en-US" sz="1800" dirty="0" smtClean="0"/>
              <a:t>                 1                          0.0050                  0.0020                           1.25X10</a:t>
            </a:r>
            <a:r>
              <a:rPr lang="en-US" sz="1800" baseline="30000" dirty="0" smtClean="0"/>
              <a:t>-5  </a:t>
            </a:r>
            <a:r>
              <a:rPr lang="en-US" sz="1800" dirty="0" smtClean="0"/>
              <a:t>         </a:t>
            </a:r>
          </a:p>
          <a:p>
            <a:pPr>
              <a:buNone/>
            </a:pPr>
            <a:r>
              <a:rPr lang="en-US" sz="1800" dirty="0" smtClean="0"/>
              <a:t>                 2                         0.0100                   0.0020                           5.0X10</a:t>
            </a:r>
            <a:r>
              <a:rPr lang="en-US" sz="1800" baseline="30000" dirty="0" smtClean="0"/>
              <a:t>-5</a:t>
            </a:r>
            <a:r>
              <a:rPr lang="en-US" sz="1800" dirty="0" smtClean="0"/>
              <a:t>         </a:t>
            </a:r>
          </a:p>
          <a:p>
            <a:pPr>
              <a:buNone/>
            </a:pPr>
            <a:r>
              <a:rPr lang="en-US" sz="1800" dirty="0" smtClean="0"/>
              <a:t>                 3                         0.0100                   0.0040                            1.0X10</a:t>
            </a:r>
            <a:r>
              <a:rPr lang="en-US" sz="1800" baseline="30000" dirty="0" smtClean="0"/>
              <a:t>-4</a:t>
            </a:r>
            <a:r>
              <a:rPr lang="en-US" sz="1800" dirty="0" smtClean="0"/>
              <a:t>              </a:t>
            </a:r>
          </a:p>
          <a:p>
            <a:pPr>
              <a:buNone/>
            </a:pPr>
            <a:r>
              <a:rPr lang="en-US" sz="1800" dirty="0" smtClean="0"/>
              <a:t>comparing expt. 1&amp;2, [H</a:t>
            </a:r>
            <a:r>
              <a:rPr lang="en-US" sz="1800" baseline="-25000" dirty="0" smtClean="0"/>
              <a:t>2</a:t>
            </a:r>
            <a:r>
              <a:rPr lang="en-US" sz="1800" dirty="0" smtClean="0"/>
              <a:t>] is constant; ↑[NO]X2</a:t>
            </a:r>
            <a:r>
              <a:rPr lang="en-US" sz="1800" baseline="30000" dirty="0" smtClean="0"/>
              <a:t>X</a:t>
            </a:r>
            <a:r>
              <a:rPr lang="en-US" sz="1800" dirty="0" smtClean="0"/>
              <a:t>                      Rate,↑RX4 or RX2</a:t>
            </a:r>
            <a:r>
              <a:rPr lang="en-US" sz="1800" baseline="30000" dirty="0" smtClean="0"/>
              <a:t>2</a:t>
            </a:r>
            <a:r>
              <a:rPr lang="en-US" sz="1800" dirty="0" smtClean="0"/>
              <a:t>  </a:t>
            </a:r>
          </a:p>
          <a:p>
            <a:pPr>
              <a:buNone/>
            </a:pPr>
            <a:r>
              <a:rPr lang="en-US" sz="1800" dirty="0" smtClean="0"/>
              <a:t>                 therefore, X = 2  and the rate law,  R = k [ NO]</a:t>
            </a:r>
            <a:r>
              <a:rPr lang="en-US" sz="1800" baseline="30000" dirty="0" smtClean="0"/>
              <a:t>2</a:t>
            </a:r>
            <a:r>
              <a:rPr lang="en-US" sz="1800" dirty="0" smtClean="0"/>
              <a:t> </a:t>
            </a:r>
            <a:r>
              <a:rPr lang="en-US" sz="1800" baseline="30000" dirty="0" smtClean="0"/>
              <a:t> </a:t>
            </a:r>
            <a:r>
              <a:rPr lang="en-US" sz="1800" dirty="0" smtClean="0"/>
              <a:t>    i.e. with respect to [NO],</a:t>
            </a:r>
          </a:p>
          <a:p>
            <a:pPr>
              <a:buNone/>
            </a:pPr>
            <a:r>
              <a:rPr lang="en-US" sz="1800" dirty="0" smtClean="0"/>
              <a:t>                  the reaction is second order.                                                                              </a:t>
            </a:r>
          </a:p>
          <a:p>
            <a:pPr>
              <a:buNone/>
            </a:pPr>
            <a:r>
              <a:rPr lang="en-US" sz="1800" dirty="0" smtClean="0"/>
              <a:t>comparing expt. 2&amp;3, [NO] is constant; ↑[H</a:t>
            </a:r>
            <a:r>
              <a:rPr lang="en-US" sz="1800" baseline="-25000" dirty="0" smtClean="0"/>
              <a:t>2</a:t>
            </a:r>
            <a:r>
              <a:rPr lang="en-US" sz="1800" dirty="0" smtClean="0"/>
              <a:t>]X2</a:t>
            </a:r>
            <a:r>
              <a:rPr lang="en-US" sz="1800" baseline="30000" dirty="0" smtClean="0"/>
              <a:t>Y</a:t>
            </a:r>
            <a:r>
              <a:rPr lang="en-US" sz="1800" dirty="0" smtClean="0"/>
              <a:t>                      Rate,↑RX2 or RX2</a:t>
            </a:r>
            <a:r>
              <a:rPr lang="en-US" sz="1800" baseline="30000" dirty="0" smtClean="0"/>
              <a:t>1</a:t>
            </a:r>
            <a:r>
              <a:rPr lang="en-US" sz="1800" dirty="0" smtClean="0"/>
              <a:t>  </a:t>
            </a:r>
          </a:p>
          <a:p>
            <a:pPr>
              <a:buNone/>
            </a:pPr>
            <a:r>
              <a:rPr lang="en-US" sz="1800" dirty="0" smtClean="0"/>
              <a:t>                therefore, Y=1 and the rate law, R = k [H</a:t>
            </a:r>
            <a:r>
              <a:rPr lang="en-US" sz="1800" baseline="-25000" dirty="0" smtClean="0"/>
              <a:t>2</a:t>
            </a:r>
            <a:r>
              <a:rPr lang="en-US" sz="1800" dirty="0" smtClean="0"/>
              <a:t>]</a:t>
            </a:r>
            <a:r>
              <a:rPr lang="en-US" sz="1800" baseline="30000" dirty="0" smtClean="0"/>
              <a:t>1   </a:t>
            </a:r>
            <a:r>
              <a:rPr lang="en-US" sz="1800" dirty="0" smtClean="0"/>
              <a:t> i.e. with respect to [H</a:t>
            </a:r>
            <a:r>
              <a:rPr lang="en-US" sz="1800" baseline="-25000" dirty="0" smtClean="0"/>
              <a:t>2</a:t>
            </a:r>
            <a:r>
              <a:rPr lang="en-US" sz="1800" dirty="0" smtClean="0"/>
              <a:t>], </a:t>
            </a:r>
          </a:p>
          <a:p>
            <a:pPr>
              <a:buNone/>
            </a:pPr>
            <a:r>
              <a:rPr lang="en-US" sz="1800" dirty="0" smtClean="0"/>
              <a:t>                the reaction is first order.                                                                                 </a:t>
            </a:r>
          </a:p>
          <a:p>
            <a:pPr>
              <a:buNone/>
            </a:pPr>
            <a:r>
              <a:rPr lang="en-US" sz="1800" dirty="0" smtClean="0"/>
              <a:t>       The overall Rate is:     Rate, R = k[NO]</a:t>
            </a:r>
            <a:r>
              <a:rPr lang="en-US" sz="1800" baseline="30000" dirty="0" smtClean="0"/>
              <a:t>2</a:t>
            </a:r>
            <a:r>
              <a:rPr lang="en-US" sz="1800" dirty="0" smtClean="0"/>
              <a:t> [H</a:t>
            </a:r>
            <a:r>
              <a:rPr lang="en-US" sz="1800" baseline="-25000" dirty="0" smtClean="0"/>
              <a:t>2</a:t>
            </a:r>
            <a:r>
              <a:rPr lang="en-US" sz="1800" dirty="0" smtClean="0"/>
              <a:t>]</a:t>
            </a:r>
            <a:r>
              <a:rPr lang="en-US" sz="1800" baseline="30000" dirty="0" smtClean="0"/>
              <a:t>1</a:t>
            </a:r>
            <a:r>
              <a:rPr lang="en-US" sz="1800" dirty="0" smtClean="0"/>
              <a:t>      and the overall order is 2+1=3.</a:t>
            </a:r>
            <a:r>
              <a:rPr lang="en-US" sz="1800" baseline="30000" dirty="0" smtClean="0"/>
              <a:t>                             </a:t>
            </a:r>
          </a:p>
          <a:p>
            <a:pPr>
              <a:buNone/>
            </a:pPr>
            <a:r>
              <a:rPr lang="en-US" sz="1800" dirty="0" smtClean="0"/>
              <a:t> </a:t>
            </a:r>
            <a:r>
              <a:rPr lang="en-US" sz="1800" baseline="30000" dirty="0" smtClean="0"/>
              <a:t>                                                              </a:t>
            </a:r>
            <a:r>
              <a:rPr lang="en-US" sz="1800" baseline="-25000" dirty="0" smtClean="0"/>
              <a:t>                                                </a:t>
            </a:r>
          </a:p>
          <a:p>
            <a:pPr>
              <a:buNone/>
            </a:pPr>
            <a:r>
              <a:rPr lang="en-US" sz="1800" baseline="-25000" dirty="0" smtClean="0"/>
              <a:t>       </a:t>
            </a:r>
            <a:endParaRPr lang="en-US" sz="1800" baseline="-25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b="1" dirty="0" smtClean="0"/>
              <a:t>Example 2. </a:t>
            </a:r>
            <a:r>
              <a:rPr lang="en-US" sz="1800" dirty="0" smtClean="0"/>
              <a:t>    Determination of rate law of the following reaction:                               </a:t>
            </a:r>
          </a:p>
          <a:p>
            <a:pPr>
              <a:buNone/>
            </a:pPr>
            <a:r>
              <a:rPr lang="en-US" sz="1800" b="1" dirty="0" smtClean="0"/>
              <a:t>                           </a:t>
            </a:r>
            <a:r>
              <a:rPr lang="en-US" sz="1800" dirty="0" smtClean="0"/>
              <a:t>2N</a:t>
            </a:r>
            <a:r>
              <a:rPr lang="en-US" sz="1800" baseline="-25000" dirty="0" smtClean="0"/>
              <a:t>2</a:t>
            </a:r>
            <a:r>
              <a:rPr lang="en-US" sz="1800" dirty="0" smtClean="0"/>
              <a:t>O(g)    →     2N</a:t>
            </a:r>
            <a:r>
              <a:rPr lang="en-US" sz="1800" baseline="-25000" dirty="0" smtClean="0"/>
              <a:t>2</a:t>
            </a:r>
            <a:r>
              <a:rPr lang="en-US" sz="1800" dirty="0" smtClean="0"/>
              <a:t>(g) + O</a:t>
            </a:r>
            <a:r>
              <a:rPr lang="en-US" sz="1800" baseline="-25000" dirty="0" smtClean="0"/>
              <a:t>2</a:t>
            </a:r>
            <a:r>
              <a:rPr lang="en-US" sz="1800" dirty="0" smtClean="0"/>
              <a:t>(g)                                                                     </a:t>
            </a:r>
          </a:p>
          <a:p>
            <a:pPr>
              <a:buNone/>
            </a:pPr>
            <a:r>
              <a:rPr lang="en-US" sz="1800" dirty="0" smtClean="0"/>
              <a:t>                                                                     </a:t>
            </a:r>
          </a:p>
          <a:p>
            <a:pPr>
              <a:buNone/>
            </a:pPr>
            <a:r>
              <a:rPr lang="en-US" sz="1800" dirty="0" smtClean="0"/>
              <a:t>                    Theoretical rate law, Rate = k[N</a:t>
            </a:r>
            <a:r>
              <a:rPr lang="en-US" sz="1800" baseline="-25000" dirty="0" smtClean="0"/>
              <a:t>2</a:t>
            </a:r>
            <a:r>
              <a:rPr lang="en-US" sz="1800" dirty="0" smtClean="0"/>
              <a:t>O]</a:t>
            </a:r>
            <a:r>
              <a:rPr lang="en-US" sz="1800" baseline="30000" dirty="0" smtClean="0"/>
              <a:t>X                                                                                                    </a:t>
            </a:r>
          </a:p>
          <a:p>
            <a:pPr>
              <a:buNone/>
            </a:pPr>
            <a:r>
              <a:rPr lang="en-US" sz="1800" dirty="0" smtClean="0"/>
              <a:t>            </a:t>
            </a:r>
            <a:r>
              <a:rPr lang="en-US" sz="1800" u="sng" dirty="0" smtClean="0"/>
              <a:t>Expt. no.</a:t>
            </a:r>
            <a:r>
              <a:rPr lang="en-US" sz="1800" dirty="0" smtClean="0"/>
              <a:t>               </a:t>
            </a:r>
            <a:r>
              <a:rPr lang="en-US" sz="1800" u="sng" dirty="0" smtClean="0"/>
              <a:t>[N</a:t>
            </a:r>
            <a:r>
              <a:rPr lang="en-US" sz="1800" u="sng" baseline="-25000" dirty="0" smtClean="0"/>
              <a:t>2</a:t>
            </a:r>
            <a:r>
              <a:rPr lang="en-US" sz="1800" u="sng" dirty="0" smtClean="0"/>
              <a:t>O] (M)</a:t>
            </a:r>
            <a:r>
              <a:rPr lang="en-US" sz="1800" dirty="0" smtClean="0"/>
              <a:t>                      </a:t>
            </a:r>
            <a:r>
              <a:rPr lang="en-US" sz="1800" u="sng" dirty="0" smtClean="0"/>
              <a:t>initial rate(M/s) </a:t>
            </a:r>
            <a:r>
              <a:rPr lang="en-US" sz="1800" dirty="0" smtClean="0"/>
              <a:t>    </a:t>
            </a:r>
          </a:p>
          <a:p>
            <a:pPr>
              <a:buNone/>
            </a:pPr>
            <a:r>
              <a:rPr lang="en-US" sz="1800" dirty="0" smtClean="0"/>
              <a:t>                 1                          0.100                             1.00X10</a:t>
            </a:r>
            <a:r>
              <a:rPr lang="en-US" sz="1800" baseline="30000" dirty="0" smtClean="0"/>
              <a:t>-3  </a:t>
            </a:r>
            <a:r>
              <a:rPr lang="en-US" sz="1800" dirty="0" smtClean="0"/>
              <a:t>         </a:t>
            </a:r>
          </a:p>
          <a:p>
            <a:pPr>
              <a:buNone/>
            </a:pPr>
            <a:r>
              <a:rPr lang="en-US" sz="1800" dirty="0" smtClean="0"/>
              <a:t>                 2                         0.200                              1.00X10</a:t>
            </a:r>
            <a:r>
              <a:rPr lang="en-US" sz="1800" baseline="30000" dirty="0" smtClean="0"/>
              <a:t>-3</a:t>
            </a:r>
            <a:r>
              <a:rPr lang="en-US" sz="1800" dirty="0" smtClean="0"/>
              <a:t>         </a:t>
            </a:r>
          </a:p>
          <a:p>
            <a:pPr>
              <a:buNone/>
            </a:pPr>
            <a:r>
              <a:rPr lang="en-US" sz="1800" dirty="0" smtClean="0"/>
              <a:t>                 3                         0.300                              1.00X10</a:t>
            </a:r>
            <a:r>
              <a:rPr lang="en-US" sz="1800" baseline="30000" dirty="0" smtClean="0"/>
              <a:t>-3</a:t>
            </a:r>
            <a:r>
              <a:rPr lang="en-US" sz="1800" dirty="0" smtClean="0"/>
              <a:t>                                               </a:t>
            </a:r>
          </a:p>
          <a:p>
            <a:pPr>
              <a:buNone/>
            </a:pPr>
            <a:r>
              <a:rPr lang="en-US" sz="1800" dirty="0" smtClean="0"/>
              <a:t>                                     ↑[N</a:t>
            </a:r>
            <a:r>
              <a:rPr lang="en-US" sz="1800" baseline="-25000" dirty="0" smtClean="0"/>
              <a:t>2</a:t>
            </a:r>
            <a:r>
              <a:rPr lang="en-US" sz="1800" dirty="0" smtClean="0"/>
              <a:t>O]X2</a:t>
            </a:r>
            <a:r>
              <a:rPr lang="en-US" sz="1800" baseline="30000" dirty="0" smtClean="0"/>
              <a:t>X</a:t>
            </a:r>
            <a:r>
              <a:rPr lang="en-US" sz="1800" dirty="0" smtClean="0"/>
              <a:t>                          ↑RX2</a:t>
            </a:r>
            <a:r>
              <a:rPr lang="en-US" sz="1800" baseline="30000" dirty="0" smtClean="0"/>
              <a:t>0</a:t>
            </a:r>
            <a:r>
              <a:rPr lang="en-US" sz="1800" dirty="0" smtClean="0"/>
              <a:t>                                                      </a:t>
            </a:r>
          </a:p>
          <a:p>
            <a:pPr>
              <a:buNone/>
            </a:pPr>
            <a:r>
              <a:rPr lang="en-US" sz="1800" dirty="0" smtClean="0"/>
              <a:t>therefore, x=0 and the rate law, R = k[N</a:t>
            </a:r>
            <a:r>
              <a:rPr lang="en-US" sz="1800" baseline="-25000" dirty="0" smtClean="0"/>
              <a:t>2</a:t>
            </a:r>
            <a:r>
              <a:rPr lang="en-US" sz="1800" dirty="0" smtClean="0"/>
              <a:t>O]</a:t>
            </a:r>
            <a:r>
              <a:rPr lang="en-US" sz="1800" baseline="30000" dirty="0" smtClean="0"/>
              <a:t>0</a:t>
            </a:r>
            <a:r>
              <a:rPr lang="en-US" sz="1800" dirty="0" smtClean="0"/>
              <a:t> i.e.  the reaction is zero order.                 </a:t>
            </a:r>
          </a:p>
          <a:p>
            <a:pPr>
              <a:buNone/>
            </a:pPr>
            <a:r>
              <a:rPr lang="en-US" sz="1800" dirty="0" smtClean="0"/>
              <a:t>                        R = k[N</a:t>
            </a:r>
            <a:r>
              <a:rPr lang="en-US" sz="1800" baseline="-25000" dirty="0" smtClean="0"/>
              <a:t>2</a:t>
            </a:r>
            <a:r>
              <a:rPr lang="en-US" sz="1800" dirty="0" smtClean="0"/>
              <a:t>O]</a:t>
            </a:r>
            <a:r>
              <a:rPr lang="en-US" sz="1800" baseline="30000" dirty="0" smtClean="0"/>
              <a:t>0</a:t>
            </a:r>
            <a:r>
              <a:rPr lang="en-US" sz="1800" dirty="0" smtClean="0"/>
              <a:t>   or R = k,  i.e. the rate is equal to the rate constant.                                  </a:t>
            </a:r>
          </a:p>
          <a:p>
            <a:pPr>
              <a:buNone/>
            </a:pPr>
            <a:endParaRPr lang="en-US" sz="1800" b="1" dirty="0" smtClean="0"/>
          </a:p>
          <a:p>
            <a:pPr>
              <a:buNone/>
            </a:pPr>
            <a:r>
              <a:rPr lang="en-US" sz="1800" b="1" dirty="0" smtClean="0"/>
              <a:t>    </a:t>
            </a:r>
            <a:endParaRPr lang="en-US" sz="1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en-US" sz="1800" b="1" dirty="0" smtClean="0"/>
              <a:t>Example-3</a:t>
            </a:r>
            <a:r>
              <a:rPr lang="en-US" sz="1800" dirty="0" smtClean="0"/>
              <a:t>:   For the following reaction determine the rate law,</a:t>
            </a:r>
          </a:p>
          <a:p>
            <a:pPr>
              <a:buNone/>
            </a:pPr>
            <a:r>
              <a:rPr lang="en-US" sz="1800" b="1" dirty="0" smtClean="0"/>
              <a:t>                               </a:t>
            </a:r>
            <a:r>
              <a:rPr lang="en-US" sz="1800" dirty="0" smtClean="0"/>
              <a:t>NO</a:t>
            </a:r>
            <a:r>
              <a:rPr lang="en-US" sz="1800" baseline="-25000" dirty="0" smtClean="0"/>
              <a:t>2</a:t>
            </a:r>
            <a:r>
              <a:rPr lang="en-US" sz="1800" dirty="0" smtClean="0"/>
              <a:t>(g) + CO(g)       →        NO(g) + CO</a:t>
            </a:r>
            <a:r>
              <a:rPr lang="en-US" sz="1800" baseline="-25000" dirty="0" smtClean="0"/>
              <a:t>2</a:t>
            </a:r>
            <a:r>
              <a:rPr lang="en-US" sz="1800" dirty="0" smtClean="0"/>
              <a:t>(g) </a:t>
            </a:r>
          </a:p>
          <a:p>
            <a:pPr>
              <a:buNone/>
            </a:pPr>
            <a:r>
              <a:rPr lang="en-US" sz="1800" dirty="0" smtClean="0"/>
              <a:t>                  Theoretical rate = k[NO</a:t>
            </a:r>
            <a:r>
              <a:rPr lang="en-US" sz="1800" baseline="-25000" dirty="0" smtClean="0"/>
              <a:t>2</a:t>
            </a:r>
            <a:r>
              <a:rPr lang="en-US" sz="1800" dirty="0" smtClean="0"/>
              <a:t>]</a:t>
            </a:r>
            <a:r>
              <a:rPr lang="en-US" sz="1800" baseline="30000" dirty="0" smtClean="0"/>
              <a:t>m</a:t>
            </a:r>
            <a:r>
              <a:rPr lang="en-US" sz="1800" dirty="0" smtClean="0"/>
              <a:t>[CO]</a:t>
            </a:r>
            <a:r>
              <a:rPr lang="en-US" sz="1800" baseline="30000" dirty="0" smtClean="0"/>
              <a:t>n</a:t>
            </a:r>
            <a:r>
              <a:rPr lang="en-US" sz="1800" dirty="0" smtClean="0"/>
              <a:t>                  </a:t>
            </a:r>
          </a:p>
          <a:p>
            <a:pPr>
              <a:buNone/>
            </a:pPr>
            <a:r>
              <a:rPr lang="en-US" sz="1800" dirty="0" smtClean="0"/>
              <a:t>                    </a:t>
            </a:r>
            <a:r>
              <a:rPr lang="en-US" sz="1800" u="sng" dirty="0" smtClean="0"/>
              <a:t>Expt.</a:t>
            </a:r>
            <a:r>
              <a:rPr lang="en-US" sz="1800" dirty="0" smtClean="0"/>
              <a:t>          </a:t>
            </a:r>
            <a:r>
              <a:rPr lang="en-US" sz="1800" u="sng" dirty="0" smtClean="0"/>
              <a:t>[NO</a:t>
            </a:r>
            <a:r>
              <a:rPr lang="en-US" sz="1800" u="sng" baseline="-25000" dirty="0" smtClean="0"/>
              <a:t>2</a:t>
            </a:r>
            <a:r>
              <a:rPr lang="en-US" sz="1800" u="sng" dirty="0" smtClean="0"/>
              <a:t>](M)</a:t>
            </a:r>
            <a:r>
              <a:rPr lang="en-US" sz="1800" dirty="0" smtClean="0"/>
              <a:t>            </a:t>
            </a:r>
            <a:r>
              <a:rPr lang="en-US" sz="1800" u="sng" dirty="0" smtClean="0"/>
              <a:t>[CO](M)</a:t>
            </a:r>
            <a:r>
              <a:rPr lang="en-US" sz="1800" dirty="0" smtClean="0"/>
              <a:t>                 </a:t>
            </a:r>
            <a:r>
              <a:rPr lang="en-US" sz="1800" u="sng" dirty="0" smtClean="0"/>
              <a:t>Initial rate (M/s)</a:t>
            </a:r>
            <a:r>
              <a:rPr lang="en-US" sz="1800" dirty="0" smtClean="0"/>
              <a:t>   </a:t>
            </a:r>
          </a:p>
          <a:p>
            <a:pPr>
              <a:buNone/>
            </a:pPr>
            <a:r>
              <a:rPr lang="en-US" sz="1800" dirty="0" smtClean="0"/>
              <a:t>                       1                0.100                   0.050                        2.00x10</a:t>
            </a:r>
            <a:r>
              <a:rPr lang="en-US" sz="1800" baseline="30000" dirty="0" smtClean="0"/>
              <a:t>-2</a:t>
            </a:r>
            <a:r>
              <a:rPr lang="en-US" sz="1800" dirty="0" smtClean="0"/>
              <a:t>  </a:t>
            </a:r>
          </a:p>
          <a:p>
            <a:pPr>
              <a:buNone/>
            </a:pPr>
            <a:r>
              <a:rPr lang="en-US" sz="1800" dirty="0" smtClean="0"/>
              <a:t>                       2                0.200                   0.050                        4.00x10</a:t>
            </a:r>
            <a:r>
              <a:rPr lang="en-US" sz="1800" baseline="30000" dirty="0" smtClean="0"/>
              <a:t>-2</a:t>
            </a:r>
            <a:r>
              <a:rPr lang="en-US" sz="1800" dirty="0" smtClean="0"/>
              <a:t>   </a:t>
            </a:r>
          </a:p>
          <a:p>
            <a:pPr>
              <a:buNone/>
            </a:pPr>
            <a:r>
              <a:rPr lang="en-US" sz="1800" dirty="0" smtClean="0"/>
              <a:t>                       3                0.400                   0.050                        16.0x10</a:t>
            </a:r>
            <a:r>
              <a:rPr lang="en-US" sz="1800" baseline="30000" dirty="0" smtClean="0"/>
              <a:t>-2</a:t>
            </a:r>
            <a:r>
              <a:rPr lang="en-US" sz="1800" dirty="0" smtClean="0"/>
              <a:t>    </a:t>
            </a:r>
          </a:p>
          <a:p>
            <a:pPr>
              <a:buNone/>
            </a:pPr>
            <a:r>
              <a:rPr lang="en-US" sz="1800" dirty="0" smtClean="0"/>
              <a:t>                       4                0.400                   0.100                         16.0x10</a:t>
            </a:r>
            <a:r>
              <a:rPr lang="en-US" sz="1800" baseline="30000" dirty="0" smtClean="0"/>
              <a:t>-2</a:t>
            </a:r>
            <a:r>
              <a:rPr lang="en-US" sz="1800" dirty="0" smtClean="0"/>
              <a:t>    </a:t>
            </a:r>
          </a:p>
          <a:p>
            <a:pPr>
              <a:buNone/>
            </a:pPr>
            <a:r>
              <a:rPr lang="en-US" sz="1800" dirty="0" smtClean="0"/>
              <a:t> Comparing expt. no. 2 &amp; 3, [CO] kept constant, ↑[NO</a:t>
            </a:r>
            <a:r>
              <a:rPr lang="en-US" sz="1800" baseline="-25000" dirty="0" smtClean="0"/>
              <a:t>2</a:t>
            </a:r>
            <a:r>
              <a:rPr lang="en-US" sz="1800" dirty="0" smtClean="0"/>
              <a:t>]x2</a:t>
            </a:r>
            <a:r>
              <a:rPr lang="en-US" sz="1800" baseline="30000" dirty="0" smtClean="0"/>
              <a:t>m</a:t>
            </a:r>
            <a:r>
              <a:rPr lang="en-US" sz="1800" dirty="0" smtClean="0"/>
              <a:t>    ↑Rx4 or Rx2</a:t>
            </a:r>
            <a:r>
              <a:rPr lang="en-US" sz="1800" baseline="30000" dirty="0" smtClean="0"/>
              <a:t>2</a:t>
            </a:r>
            <a:r>
              <a:rPr lang="en-US" sz="1800" dirty="0" smtClean="0"/>
              <a:t> ;  m=2</a:t>
            </a:r>
          </a:p>
          <a:p>
            <a:pPr>
              <a:buNone/>
            </a:pPr>
            <a:r>
              <a:rPr lang="en-US" sz="1800" dirty="0" smtClean="0"/>
              <a:t>  therefore, the order of reaction with respect to NO</a:t>
            </a:r>
            <a:r>
              <a:rPr lang="en-US" sz="1800" baseline="-25000" dirty="0" smtClean="0"/>
              <a:t>2</a:t>
            </a:r>
            <a:r>
              <a:rPr lang="en-US" sz="1800" dirty="0" smtClean="0"/>
              <a:t> is 2 i.e. second order.  </a:t>
            </a:r>
          </a:p>
          <a:p>
            <a:pPr>
              <a:buNone/>
            </a:pPr>
            <a:r>
              <a:rPr lang="en-US" sz="1800" dirty="0" smtClean="0"/>
              <a:t> Comparing 3 &amp; 4, [NO</a:t>
            </a:r>
            <a:r>
              <a:rPr lang="en-US" sz="1800" baseline="-25000" dirty="0" smtClean="0"/>
              <a:t>2</a:t>
            </a:r>
            <a:r>
              <a:rPr lang="en-US" sz="1800" dirty="0" smtClean="0"/>
              <a:t>]  kept constant [CO] varies, ↑[CO]x2</a:t>
            </a:r>
            <a:r>
              <a:rPr lang="en-US" sz="1800" baseline="30000" dirty="0" smtClean="0"/>
              <a:t>n</a:t>
            </a:r>
            <a:r>
              <a:rPr lang="en-US" sz="1800" dirty="0" smtClean="0"/>
              <a:t>   ↑Rx2</a:t>
            </a:r>
            <a:r>
              <a:rPr lang="en-US" sz="1800" baseline="30000" dirty="0" smtClean="0"/>
              <a:t>0</a:t>
            </a:r>
            <a:r>
              <a:rPr lang="en-US" sz="1800" dirty="0" smtClean="0"/>
              <a:t> ; n=0  </a:t>
            </a:r>
          </a:p>
          <a:p>
            <a:pPr>
              <a:buNone/>
            </a:pPr>
            <a:r>
              <a:rPr lang="en-US" sz="1800" dirty="0" smtClean="0"/>
              <a:t> therefore, the order of reaction </a:t>
            </a:r>
            <a:r>
              <a:rPr lang="en-US" sz="1800" dirty="0" err="1" smtClean="0"/>
              <a:t>w.r.t</a:t>
            </a:r>
            <a:r>
              <a:rPr lang="en-US" sz="1800" dirty="0" smtClean="0"/>
              <a:t>. CO  is 0 i.e. zero order </a:t>
            </a:r>
          </a:p>
          <a:p>
            <a:pPr>
              <a:buNone/>
            </a:pPr>
            <a:r>
              <a:rPr lang="en-US" sz="1800" dirty="0" smtClean="0"/>
              <a:t>The rate law of overall reaction, R = k[NO</a:t>
            </a:r>
            <a:r>
              <a:rPr lang="en-US" sz="1800" baseline="-25000" dirty="0" smtClean="0"/>
              <a:t>2</a:t>
            </a:r>
            <a:r>
              <a:rPr lang="en-US" sz="1800" dirty="0" smtClean="0"/>
              <a:t>]</a:t>
            </a:r>
            <a:r>
              <a:rPr lang="en-US" sz="1800" baseline="30000" dirty="0" smtClean="0"/>
              <a:t>2</a:t>
            </a:r>
            <a:r>
              <a:rPr lang="en-US" sz="1800" dirty="0" smtClean="0"/>
              <a:t>[CO]</a:t>
            </a:r>
            <a:r>
              <a:rPr lang="en-US" sz="1800" baseline="30000" dirty="0" smtClean="0"/>
              <a:t>0</a:t>
            </a:r>
            <a:r>
              <a:rPr lang="en-US" sz="1800" dirty="0" smtClean="0"/>
              <a:t> = k[NO</a:t>
            </a:r>
            <a:r>
              <a:rPr lang="en-US" sz="1800" baseline="-25000" dirty="0" smtClean="0"/>
              <a:t>2</a:t>
            </a:r>
            <a:r>
              <a:rPr lang="en-US" sz="1800" dirty="0" smtClean="0"/>
              <a:t>]</a:t>
            </a:r>
            <a:r>
              <a:rPr lang="en-US" sz="1800" baseline="30000" dirty="0" smtClean="0"/>
              <a:t>2</a:t>
            </a:r>
            <a:r>
              <a:rPr lang="en-US" sz="1800" dirty="0" smtClean="0"/>
              <a:t>   (2</a:t>
            </a:r>
            <a:r>
              <a:rPr lang="en-US" sz="1800" baseline="30000" dirty="0" smtClean="0"/>
              <a:t>nd</a:t>
            </a:r>
            <a:r>
              <a:rPr lang="en-US" sz="1800" dirty="0" smtClean="0"/>
              <a:t> order reaction )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Integrated rate law</a:t>
            </a:r>
            <a:endParaRPr lang="en-US" sz="2400"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sz="1900" dirty="0" smtClean="0"/>
              <a:t>            </a:t>
            </a:r>
          </a:p>
          <a:p>
            <a:pPr>
              <a:buNone/>
            </a:pPr>
            <a:r>
              <a:rPr lang="en-US" sz="1900" dirty="0" smtClean="0"/>
              <a:t>          </a:t>
            </a:r>
            <a:r>
              <a:rPr lang="en-US" sz="1900" u="sng" dirty="0" smtClean="0"/>
              <a:t> For first order reaction</a:t>
            </a:r>
            <a:r>
              <a:rPr lang="en-US" sz="1900" dirty="0" smtClean="0"/>
              <a:t>:      </a:t>
            </a:r>
          </a:p>
          <a:p>
            <a:pPr>
              <a:buNone/>
            </a:pPr>
            <a:r>
              <a:rPr lang="en-US" sz="1900" dirty="0" smtClean="0"/>
              <a:t>                                            A   →     Product  </a:t>
            </a:r>
          </a:p>
          <a:p>
            <a:pPr>
              <a:buNone/>
            </a:pPr>
            <a:r>
              <a:rPr lang="en-US" sz="1900" dirty="0" smtClean="0"/>
              <a:t>                         Rate, R = ─ ∆[A] /∆t   ( Average rate) ;   R = k[A]</a:t>
            </a:r>
            <a:r>
              <a:rPr lang="en-US" sz="1900" baseline="30000" dirty="0" smtClean="0"/>
              <a:t>1</a:t>
            </a:r>
            <a:r>
              <a:rPr lang="en-US" sz="1900" dirty="0" smtClean="0"/>
              <a:t>                                  </a:t>
            </a:r>
          </a:p>
          <a:p>
            <a:pPr>
              <a:buNone/>
            </a:pPr>
            <a:r>
              <a:rPr lang="en-US" sz="1900" dirty="0" smtClean="0"/>
              <a:t>          Instantaneous rate (rate of change),   ─ d[A] /dt = k[A]</a:t>
            </a:r>
            <a:r>
              <a:rPr lang="en-US" sz="1900" baseline="30000" dirty="0" smtClean="0"/>
              <a:t>1</a:t>
            </a:r>
            <a:r>
              <a:rPr lang="en-US" sz="1900" dirty="0" smtClean="0"/>
              <a:t>   or d[A]/[A] = ─kdt    </a:t>
            </a:r>
          </a:p>
          <a:p>
            <a:pPr>
              <a:buNone/>
            </a:pPr>
            <a:r>
              <a:rPr lang="en-US" sz="1900" dirty="0" smtClean="0"/>
              <a:t>     Integrating,            ʃ d[A]/[A] = ─ ʃ kdt                                                     t=0, [A] = [A]</a:t>
            </a:r>
            <a:r>
              <a:rPr lang="en-US" sz="1900" baseline="-25000" dirty="0" smtClean="0"/>
              <a:t>0</a:t>
            </a:r>
            <a:r>
              <a:rPr lang="en-US" sz="1900" dirty="0" smtClean="0"/>
              <a:t> </a:t>
            </a:r>
          </a:p>
          <a:p>
            <a:pPr>
              <a:buNone/>
            </a:pPr>
            <a:r>
              <a:rPr lang="en-US" sz="1900" dirty="0" smtClean="0"/>
              <a:t>                         or         ʃ d[A]/[A] = ─ k </a:t>
            </a:r>
            <a:r>
              <a:rPr lang="en-US" sz="1900" dirty="0" err="1" smtClean="0"/>
              <a:t>ʃdt</a:t>
            </a:r>
            <a:r>
              <a:rPr lang="en-US" sz="1900" dirty="0" smtClean="0"/>
              <a:t>                                                     t=t, [A] = [A]</a:t>
            </a:r>
            <a:r>
              <a:rPr lang="en-US" sz="1900" baseline="-25000" dirty="0" smtClean="0"/>
              <a:t>t</a:t>
            </a:r>
            <a:r>
              <a:rPr lang="en-US" sz="1900" dirty="0" smtClean="0"/>
              <a:t>   </a:t>
            </a:r>
          </a:p>
          <a:p>
            <a:pPr>
              <a:buNone/>
            </a:pPr>
            <a:r>
              <a:rPr lang="en-US" sz="1900" dirty="0" smtClean="0"/>
              <a:t>                         or        </a:t>
            </a:r>
            <a:r>
              <a:rPr lang="en-US" sz="1900" dirty="0" err="1" smtClean="0"/>
              <a:t>ln</a:t>
            </a:r>
            <a:r>
              <a:rPr lang="en-US" sz="1900" dirty="0" smtClean="0"/>
              <a:t> [A]</a:t>
            </a:r>
            <a:r>
              <a:rPr lang="en-US" sz="1900" baseline="-25000" dirty="0" smtClean="0"/>
              <a:t>t</a:t>
            </a:r>
            <a:r>
              <a:rPr lang="en-US" sz="1900" dirty="0" smtClean="0"/>
              <a:t> ─ </a:t>
            </a:r>
            <a:r>
              <a:rPr lang="en-US" sz="1900" dirty="0" err="1" smtClean="0"/>
              <a:t>ln</a:t>
            </a:r>
            <a:r>
              <a:rPr lang="en-US" sz="1900" dirty="0" smtClean="0"/>
              <a:t> [A]</a:t>
            </a:r>
            <a:r>
              <a:rPr lang="en-US" sz="1900" baseline="-25000" dirty="0" smtClean="0"/>
              <a:t>0   </a:t>
            </a:r>
            <a:r>
              <a:rPr lang="en-US" sz="1900" dirty="0" smtClean="0"/>
              <a:t> = ─ </a:t>
            </a:r>
            <a:r>
              <a:rPr lang="en-US" sz="1900" dirty="0" err="1" smtClean="0"/>
              <a:t>kt</a:t>
            </a:r>
            <a:r>
              <a:rPr lang="en-US" sz="1900" dirty="0" smtClean="0"/>
              <a:t>                                                                       This is the integrated rate law of first order reaction.           </a:t>
            </a:r>
          </a:p>
          <a:p>
            <a:pPr>
              <a:buNone/>
            </a:pPr>
            <a:r>
              <a:rPr lang="en-US" sz="1900" dirty="0" smtClean="0"/>
              <a:t>                         or        </a:t>
            </a:r>
            <a:r>
              <a:rPr lang="en-US" sz="1900" dirty="0" err="1" smtClean="0"/>
              <a:t>ln</a:t>
            </a:r>
            <a:r>
              <a:rPr lang="en-US" sz="1900" dirty="0" smtClean="0"/>
              <a:t> [A]</a:t>
            </a:r>
            <a:r>
              <a:rPr lang="en-US" sz="1900" baseline="-25000" dirty="0" smtClean="0"/>
              <a:t>t</a:t>
            </a:r>
            <a:r>
              <a:rPr lang="en-US" sz="1900" dirty="0" smtClean="0"/>
              <a:t>   = ─ </a:t>
            </a:r>
            <a:r>
              <a:rPr lang="en-US" sz="1900" dirty="0" err="1" smtClean="0"/>
              <a:t>kt</a:t>
            </a:r>
            <a:r>
              <a:rPr lang="en-US" sz="1900" dirty="0" smtClean="0"/>
              <a:t> + </a:t>
            </a:r>
            <a:r>
              <a:rPr lang="en-US" sz="1900" dirty="0" err="1" smtClean="0"/>
              <a:t>ln</a:t>
            </a:r>
            <a:r>
              <a:rPr lang="en-US" sz="1900" dirty="0" smtClean="0"/>
              <a:t> [A]</a:t>
            </a:r>
            <a:r>
              <a:rPr lang="en-US" sz="1900" baseline="-25000" dirty="0" smtClean="0"/>
              <a:t>0 </a:t>
            </a:r>
            <a:r>
              <a:rPr lang="en-US" sz="1900" dirty="0" smtClean="0"/>
              <a:t>             (another form of rate law)  </a:t>
            </a:r>
            <a:r>
              <a:rPr lang="en-US" sz="2100" dirty="0" smtClean="0"/>
              <a:t>                                                                                                                       </a:t>
            </a:r>
          </a:p>
          <a:p>
            <a:pPr>
              <a:buNone/>
            </a:pPr>
            <a:endParaRPr lang="en-US" sz="2100" dirty="0" smtClean="0"/>
          </a:p>
          <a:p>
            <a:pPr>
              <a:buNone/>
            </a:pPr>
            <a:r>
              <a:rPr lang="en-US" sz="1800" baseline="-25000" dirty="0" smtClean="0"/>
              <a:t>                                                                        </a:t>
            </a:r>
          </a:p>
          <a:p>
            <a:pPr>
              <a:buNone/>
            </a:pPr>
            <a:endParaRPr lang="en-US" sz="1800" baseline="-25000" dirty="0" smtClean="0"/>
          </a:p>
          <a:p>
            <a:pPr>
              <a:buNone/>
            </a:pPr>
            <a:endParaRPr lang="en-US" sz="1800" baseline="-25000" dirty="0" smtClean="0"/>
          </a:p>
          <a:p>
            <a:pPr>
              <a:buNone/>
            </a:pPr>
            <a:endParaRPr lang="en-US" sz="1800" baseline="-25000" dirty="0"/>
          </a:p>
        </p:txBody>
      </p:sp>
      <p:cxnSp>
        <p:nvCxnSpPr>
          <p:cNvPr id="5" name="Straight Connector 4"/>
          <p:cNvCxnSpPr/>
          <p:nvPr/>
        </p:nvCxnSpPr>
        <p:spPr>
          <a:xfrm rot="10800000">
            <a:off x="2133600" y="68580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2057400" y="57150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2133600" y="48006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1752600" y="5791200"/>
            <a:ext cx="158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Determination of rate constant, k</a:t>
            </a:r>
            <a:br>
              <a:rPr lang="en-US" sz="2400" dirty="0" smtClean="0"/>
            </a:br>
            <a:r>
              <a:rPr lang="en-US" sz="2400" dirty="0" smtClean="0"/>
              <a:t>(First order)</a:t>
            </a:r>
            <a:endParaRPr lang="en-US" sz="2400" dirty="0"/>
          </a:p>
        </p:txBody>
      </p:sp>
      <p:sp>
        <p:nvSpPr>
          <p:cNvPr id="3" name="Content Placeholder 2"/>
          <p:cNvSpPr>
            <a:spLocks noGrp="1"/>
          </p:cNvSpPr>
          <p:nvPr>
            <p:ph idx="1"/>
          </p:nvPr>
        </p:nvSpPr>
        <p:spPr/>
        <p:txBody>
          <a:bodyPr>
            <a:normAutofit/>
          </a:bodyPr>
          <a:lstStyle/>
          <a:p>
            <a:pPr>
              <a:buNone/>
            </a:pPr>
            <a:r>
              <a:rPr lang="en-US" sz="1800" dirty="0" smtClean="0"/>
              <a:t>                                The rate equation, </a:t>
            </a:r>
            <a:r>
              <a:rPr lang="en-US" sz="1800" dirty="0" err="1" smtClean="0"/>
              <a:t>ln</a:t>
            </a:r>
            <a:r>
              <a:rPr lang="en-US" sz="1800" dirty="0" smtClean="0"/>
              <a:t> [A]</a:t>
            </a:r>
            <a:r>
              <a:rPr lang="en-US" sz="1800" baseline="-25000" dirty="0" smtClean="0"/>
              <a:t>t</a:t>
            </a:r>
            <a:r>
              <a:rPr lang="en-US" sz="1800" dirty="0" smtClean="0"/>
              <a:t>   = ─ </a:t>
            </a:r>
            <a:r>
              <a:rPr lang="en-US" sz="1800" dirty="0" err="1" smtClean="0"/>
              <a:t>kt</a:t>
            </a:r>
            <a:r>
              <a:rPr lang="en-US" sz="1800" dirty="0" smtClean="0"/>
              <a:t> + </a:t>
            </a:r>
            <a:r>
              <a:rPr lang="en-US" sz="1800" dirty="0" err="1" smtClean="0"/>
              <a:t>ln</a:t>
            </a:r>
            <a:r>
              <a:rPr lang="en-US" sz="1800" dirty="0" smtClean="0"/>
              <a:t> [A]</a:t>
            </a:r>
            <a:r>
              <a:rPr lang="en-US" sz="1800" baseline="-25000" dirty="0" smtClean="0"/>
              <a:t>0 </a:t>
            </a: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p>
          <a:p>
            <a:pPr>
              <a:buNone/>
            </a:pPr>
            <a:r>
              <a:rPr lang="en-US" sz="1800" dirty="0" smtClean="0"/>
              <a:t>                              </a:t>
            </a:r>
            <a:r>
              <a:rPr lang="en-US" sz="1800" dirty="0" err="1" smtClean="0"/>
              <a:t>ln</a:t>
            </a:r>
            <a:r>
              <a:rPr lang="en-US" sz="1800" dirty="0" smtClean="0"/>
              <a:t>[A]                                                         Slope = - k                                        </a:t>
            </a:r>
          </a:p>
          <a:p>
            <a:pPr>
              <a:buNone/>
            </a:pPr>
            <a:r>
              <a:rPr lang="en-US" sz="1800" dirty="0" smtClean="0"/>
              <a:t>                                                                                             so, the rate constant, k can be       </a:t>
            </a:r>
          </a:p>
          <a:p>
            <a:pPr>
              <a:buNone/>
            </a:pPr>
            <a:r>
              <a:rPr lang="en-US" sz="1800" dirty="0" smtClean="0"/>
              <a:t>                                                                                             determined from the slope.           </a:t>
            </a:r>
          </a:p>
          <a:p>
            <a:pPr>
              <a:buNone/>
            </a:pPr>
            <a:r>
              <a:rPr lang="en-US" sz="1800" dirty="0" smtClean="0"/>
              <a:t>                                                            t                                                                                             </a:t>
            </a:r>
          </a:p>
          <a:p>
            <a:pPr>
              <a:buNone/>
            </a:pPr>
            <a:r>
              <a:rPr lang="en-US" sz="1800" dirty="0" smtClean="0"/>
              <a:t>      </a:t>
            </a:r>
          </a:p>
          <a:p>
            <a:pPr>
              <a:buNone/>
            </a:pPr>
            <a:r>
              <a:rPr lang="en-US" sz="1800" dirty="0" smtClean="0"/>
              <a:t>                                </a:t>
            </a:r>
            <a:endParaRPr lang="en-US" sz="1800" dirty="0"/>
          </a:p>
        </p:txBody>
      </p:sp>
      <p:cxnSp>
        <p:nvCxnSpPr>
          <p:cNvPr id="5" name="Straight Connector 4"/>
          <p:cNvCxnSpPr/>
          <p:nvPr/>
        </p:nvCxnSpPr>
        <p:spPr>
          <a:xfrm rot="5400000">
            <a:off x="1562894" y="3161506"/>
            <a:ext cx="22090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667000" y="4267200"/>
            <a:ext cx="2514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67000" y="2590800"/>
            <a:ext cx="1752600" cy="1676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533400"/>
            <a:ext cx="457200" cy="7017306"/>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598"/>
          </a:xfrm>
        </p:spPr>
        <p:txBody>
          <a:bodyPr>
            <a:normAutofit/>
          </a:bodyPr>
          <a:lstStyle/>
          <a:p>
            <a:r>
              <a:rPr lang="en-US" sz="2400" dirty="0" smtClean="0"/>
              <a:t>Half-life of a first order reaction</a:t>
            </a:r>
            <a:endParaRPr lang="en-US" sz="2400" dirty="0"/>
          </a:p>
        </p:txBody>
      </p:sp>
      <p:sp>
        <p:nvSpPr>
          <p:cNvPr id="3" name="Content Placeholder 2"/>
          <p:cNvSpPr>
            <a:spLocks noGrp="1"/>
          </p:cNvSpPr>
          <p:nvPr>
            <p:ph idx="1"/>
          </p:nvPr>
        </p:nvSpPr>
        <p:spPr/>
        <p:txBody>
          <a:bodyPr>
            <a:normAutofit/>
          </a:bodyPr>
          <a:lstStyle/>
          <a:p>
            <a:pPr>
              <a:buNone/>
            </a:pPr>
            <a:r>
              <a:rPr lang="en-US" sz="1800" dirty="0" smtClean="0"/>
              <a:t>        The half-life, t</a:t>
            </a:r>
            <a:r>
              <a:rPr lang="en-US" sz="1800" baseline="-25000" dirty="0" smtClean="0"/>
              <a:t>1/2</a:t>
            </a:r>
            <a:r>
              <a:rPr lang="en-US" sz="1800" dirty="0" smtClean="0"/>
              <a:t>, of a reaction is the time it takes for the reactant concentration</a:t>
            </a:r>
          </a:p>
          <a:p>
            <a:pPr>
              <a:buNone/>
            </a:pPr>
            <a:r>
              <a:rPr lang="en-US" sz="1800" dirty="0" smtClean="0"/>
              <a:t>        to decrease to one-half of its initial value. We know from the rate law,</a:t>
            </a:r>
          </a:p>
          <a:p>
            <a:pPr>
              <a:buNone/>
            </a:pPr>
            <a:r>
              <a:rPr lang="en-US" sz="1800" dirty="0" smtClean="0"/>
              <a:t>   </a:t>
            </a:r>
            <a:endParaRPr lang="en-US" sz="1800" dirty="0"/>
          </a:p>
        </p:txBody>
      </p:sp>
      <p:sp>
        <p:nvSpPr>
          <p:cNvPr id="4" name="TextBox 3"/>
          <p:cNvSpPr txBox="1"/>
          <p:nvPr/>
        </p:nvSpPr>
        <p:spPr>
          <a:xfrm>
            <a:off x="457200" y="1371600"/>
            <a:ext cx="673069" cy="535531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762000" y="1447800"/>
            <a:ext cx="8001000" cy="8402300"/>
          </a:xfrm>
          <a:prstGeom prst="rect">
            <a:avLst/>
          </a:prstGeom>
          <a:noFill/>
        </p:spPr>
        <p:txBody>
          <a:bodyPr wrap="square" rtlCol="0">
            <a:spAutoFit/>
          </a:bodyPr>
          <a:lstStyle/>
          <a:p>
            <a:endParaRPr lang="en-US" dirty="0" smtClean="0"/>
          </a:p>
          <a:p>
            <a:endParaRPr lang="en-US" dirty="0" smtClean="0"/>
          </a:p>
          <a:p>
            <a:r>
              <a:rPr lang="en-US" dirty="0" smtClean="0"/>
              <a:t>                                                                                              </a:t>
            </a:r>
          </a:p>
          <a:p>
            <a:r>
              <a:rPr lang="en-US" dirty="0" smtClean="0"/>
              <a:t>                                           </a:t>
            </a:r>
          </a:p>
          <a:p>
            <a:r>
              <a:rPr lang="en-US" dirty="0" smtClean="0"/>
              <a:t>                                          </a:t>
            </a:r>
            <a:r>
              <a:rPr lang="en-US" dirty="0" err="1" smtClean="0"/>
              <a:t>ln</a:t>
            </a:r>
            <a:r>
              <a:rPr lang="en-US" dirty="0" smtClean="0"/>
              <a:t> [A]</a:t>
            </a:r>
            <a:r>
              <a:rPr lang="en-US" baseline="-25000" dirty="0" smtClean="0"/>
              <a:t>t</a:t>
            </a:r>
            <a:r>
              <a:rPr lang="en-US" dirty="0" smtClean="0"/>
              <a:t> ─ </a:t>
            </a:r>
            <a:r>
              <a:rPr lang="en-US" dirty="0" err="1" smtClean="0"/>
              <a:t>ln</a:t>
            </a:r>
            <a:r>
              <a:rPr lang="en-US" dirty="0" smtClean="0"/>
              <a:t> [A]</a:t>
            </a:r>
            <a:r>
              <a:rPr lang="en-US" baseline="-25000" dirty="0" smtClean="0"/>
              <a:t>0   </a:t>
            </a:r>
            <a:r>
              <a:rPr lang="en-US" dirty="0" smtClean="0"/>
              <a:t> = ─ </a:t>
            </a:r>
            <a:r>
              <a:rPr lang="en-US" dirty="0" err="1" smtClean="0"/>
              <a:t>kt</a:t>
            </a:r>
            <a:r>
              <a:rPr lang="en-US" dirty="0" smtClean="0"/>
              <a:t>                                                                    </a:t>
            </a:r>
          </a:p>
          <a:p>
            <a:r>
              <a:rPr lang="en-US" dirty="0" smtClean="0"/>
              <a:t>          Rearranging           log( [A]</a:t>
            </a:r>
            <a:r>
              <a:rPr lang="en-US" baseline="-25000" dirty="0" smtClean="0"/>
              <a:t>t</a:t>
            </a:r>
            <a:r>
              <a:rPr lang="en-US" dirty="0" smtClean="0"/>
              <a:t> / [A]</a:t>
            </a:r>
            <a:r>
              <a:rPr lang="en-US" baseline="-25000" dirty="0" smtClean="0"/>
              <a:t>0</a:t>
            </a:r>
            <a:r>
              <a:rPr lang="en-US" dirty="0" smtClean="0"/>
              <a:t>)= ─ </a:t>
            </a:r>
            <a:r>
              <a:rPr lang="en-US" dirty="0" err="1" smtClean="0"/>
              <a:t>kt</a:t>
            </a:r>
            <a:r>
              <a:rPr lang="en-US" dirty="0" smtClean="0"/>
              <a:t>/2.302                                            </a:t>
            </a:r>
            <a:r>
              <a:rPr lang="en-US" baseline="-25000" dirty="0" smtClean="0"/>
              <a:t>               </a:t>
            </a:r>
            <a:endParaRPr lang="en-US" dirty="0" smtClean="0"/>
          </a:p>
          <a:p>
            <a:r>
              <a:rPr lang="en-US" dirty="0" smtClean="0"/>
              <a:t>                                   or   t =  {log ([A]</a:t>
            </a:r>
            <a:r>
              <a:rPr lang="en-US" baseline="-25000" dirty="0" smtClean="0"/>
              <a:t>0</a:t>
            </a:r>
            <a:r>
              <a:rPr lang="en-US" dirty="0" smtClean="0"/>
              <a:t>/[A]</a:t>
            </a:r>
            <a:r>
              <a:rPr lang="en-US" baseline="-25000" dirty="0" smtClean="0"/>
              <a:t>t </a:t>
            </a:r>
            <a:r>
              <a:rPr lang="en-US" dirty="0" smtClean="0"/>
              <a:t>)} 2.302/k                                                          </a:t>
            </a:r>
          </a:p>
          <a:p>
            <a:r>
              <a:rPr lang="en-US" dirty="0" smtClean="0"/>
              <a:t>                             when t = t</a:t>
            </a:r>
            <a:r>
              <a:rPr lang="en-US" baseline="-25000" dirty="0" smtClean="0"/>
              <a:t>1/2 </a:t>
            </a:r>
            <a:r>
              <a:rPr lang="en-US" dirty="0" smtClean="0"/>
              <a:t>; [A]</a:t>
            </a:r>
            <a:r>
              <a:rPr lang="en-US" baseline="-25000" dirty="0" smtClean="0"/>
              <a:t>t</a:t>
            </a:r>
            <a:r>
              <a:rPr lang="en-US" dirty="0" smtClean="0"/>
              <a:t> = [A]</a:t>
            </a:r>
            <a:r>
              <a:rPr lang="en-US" baseline="-25000" dirty="0" smtClean="0"/>
              <a:t>0</a:t>
            </a:r>
            <a:r>
              <a:rPr lang="en-US" dirty="0" smtClean="0"/>
              <a:t>/2                                                                          </a:t>
            </a:r>
          </a:p>
          <a:p>
            <a:r>
              <a:rPr lang="en-US" dirty="0" smtClean="0"/>
              <a:t>                        therefore, t</a:t>
            </a:r>
            <a:r>
              <a:rPr lang="en-US" baseline="-25000" dirty="0" smtClean="0"/>
              <a:t>1/2</a:t>
            </a:r>
            <a:r>
              <a:rPr lang="en-US" dirty="0" smtClean="0"/>
              <a:t> =  (2.302/k(log2)                                                                    </a:t>
            </a:r>
          </a:p>
          <a:p>
            <a:r>
              <a:rPr lang="en-US" dirty="0" smtClean="0"/>
              <a:t>                                      or t</a:t>
            </a:r>
            <a:r>
              <a:rPr lang="en-US" baseline="-25000" dirty="0" smtClean="0"/>
              <a:t>1/2</a:t>
            </a:r>
            <a:r>
              <a:rPr lang="en-US" dirty="0" smtClean="0"/>
              <a:t> = 0.693/k                                                 </a:t>
            </a:r>
          </a:p>
          <a:p>
            <a:r>
              <a:rPr lang="en-US" dirty="0" smtClean="0"/>
              <a:t>                                                                             </a:t>
            </a:r>
          </a:p>
          <a:p>
            <a:r>
              <a:rPr lang="en-US" dirty="0" smtClean="0"/>
              <a:t>         Half- life of a first order reaction is independent of concentration.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Integrated rate law for second order reaction</a:t>
            </a:r>
            <a:endParaRPr lang="en-US" sz="2400" dirty="0"/>
          </a:p>
        </p:txBody>
      </p:sp>
      <p:sp>
        <p:nvSpPr>
          <p:cNvPr id="3" name="Content Placeholder 2"/>
          <p:cNvSpPr>
            <a:spLocks noGrp="1"/>
          </p:cNvSpPr>
          <p:nvPr>
            <p:ph idx="1"/>
          </p:nvPr>
        </p:nvSpPr>
        <p:spPr/>
        <p:txBody>
          <a:bodyPr>
            <a:normAutofit/>
          </a:bodyPr>
          <a:lstStyle/>
          <a:p>
            <a:pPr>
              <a:buNone/>
            </a:pPr>
            <a:r>
              <a:rPr lang="en-US" sz="1800" dirty="0" smtClean="0"/>
              <a:t> For second order reaction:</a:t>
            </a:r>
          </a:p>
          <a:p>
            <a:pPr>
              <a:buNone/>
            </a:pPr>
            <a:r>
              <a:rPr lang="en-US" sz="1800" dirty="0" smtClean="0"/>
              <a:t>                                            A   →     Product  </a:t>
            </a:r>
          </a:p>
          <a:p>
            <a:pPr>
              <a:buNone/>
            </a:pPr>
            <a:r>
              <a:rPr lang="en-US" sz="1800" dirty="0" smtClean="0"/>
              <a:t>                         Rate, R = ─ ∆[A] /∆t   ( Average rate) ;   R = k[A]</a:t>
            </a:r>
            <a:r>
              <a:rPr lang="en-US" sz="1800" baseline="30000" dirty="0" smtClean="0"/>
              <a:t>2</a:t>
            </a:r>
            <a:r>
              <a:rPr lang="en-US" sz="1800" dirty="0" smtClean="0"/>
              <a:t>                                  </a:t>
            </a:r>
          </a:p>
          <a:p>
            <a:pPr>
              <a:buNone/>
            </a:pPr>
            <a:r>
              <a:rPr lang="en-US" sz="1800" dirty="0" smtClean="0"/>
              <a:t>          Instantaneous rate (rate of change),   ─ d[A] /dt = k[A]</a:t>
            </a:r>
            <a:r>
              <a:rPr lang="en-US" sz="1800" baseline="30000" dirty="0" smtClean="0"/>
              <a:t>2</a:t>
            </a:r>
            <a:r>
              <a:rPr lang="en-US" sz="1800" dirty="0" smtClean="0"/>
              <a:t>   or ─ d[A]/[A]</a:t>
            </a:r>
            <a:r>
              <a:rPr lang="en-US" sz="1800" baseline="30000" dirty="0" smtClean="0"/>
              <a:t>2</a:t>
            </a:r>
            <a:r>
              <a:rPr lang="en-US" sz="1800" dirty="0" smtClean="0"/>
              <a:t>= kdt    </a:t>
            </a:r>
          </a:p>
          <a:p>
            <a:pPr>
              <a:buNone/>
            </a:pPr>
            <a:r>
              <a:rPr lang="en-US" sz="1800" dirty="0" smtClean="0"/>
              <a:t>     Integrating,             ─ ʃ d[A]/[A]</a:t>
            </a:r>
            <a:r>
              <a:rPr lang="en-US" sz="1800" baseline="30000" dirty="0" smtClean="0"/>
              <a:t>2</a:t>
            </a:r>
            <a:r>
              <a:rPr lang="en-US" sz="1800" dirty="0" smtClean="0"/>
              <a:t>= ʃ kdt                                                  t=0, [A] = [A]</a:t>
            </a:r>
            <a:r>
              <a:rPr lang="en-US" sz="1800" baseline="-25000" dirty="0" smtClean="0"/>
              <a:t>0</a:t>
            </a:r>
            <a:r>
              <a:rPr lang="en-US" sz="1800" dirty="0" smtClean="0"/>
              <a:t> </a:t>
            </a:r>
          </a:p>
          <a:p>
            <a:pPr>
              <a:buNone/>
            </a:pPr>
            <a:r>
              <a:rPr lang="en-US" sz="1800" dirty="0" smtClean="0"/>
              <a:t>                              or ─ ʃ d[A]/[A]</a:t>
            </a:r>
            <a:r>
              <a:rPr lang="en-US" sz="1800" baseline="30000" dirty="0" smtClean="0"/>
              <a:t>2</a:t>
            </a:r>
            <a:r>
              <a:rPr lang="en-US" sz="1800" dirty="0" smtClean="0"/>
              <a:t>= k ʃ dt                                                     t=t, [A] = [A]</a:t>
            </a:r>
            <a:r>
              <a:rPr lang="en-US" sz="1800" baseline="-25000" dirty="0" smtClean="0"/>
              <a:t>t</a:t>
            </a:r>
            <a:r>
              <a:rPr lang="en-US" sz="1800" dirty="0" smtClean="0"/>
              <a:t>   </a:t>
            </a:r>
          </a:p>
          <a:p>
            <a:pPr>
              <a:buNone/>
            </a:pPr>
            <a:r>
              <a:rPr lang="en-US" sz="1800" dirty="0" smtClean="0"/>
              <a:t>                         or       ─ ʃ [A]</a:t>
            </a:r>
            <a:r>
              <a:rPr lang="en-US" sz="1800" baseline="30000" dirty="0" smtClean="0"/>
              <a:t>-2</a:t>
            </a:r>
            <a:r>
              <a:rPr lang="en-US" sz="1800" dirty="0" smtClean="0"/>
              <a:t> d[A] = k </a:t>
            </a:r>
            <a:r>
              <a:rPr lang="en-US" sz="1800" dirty="0" err="1" smtClean="0"/>
              <a:t>ʃdt</a:t>
            </a:r>
            <a:r>
              <a:rPr lang="en-US" sz="1800" dirty="0" smtClean="0"/>
              <a:t> </a:t>
            </a:r>
          </a:p>
          <a:p>
            <a:pPr>
              <a:buNone/>
            </a:pPr>
            <a:r>
              <a:rPr lang="en-US" sz="1800" dirty="0" smtClean="0"/>
              <a:t>   evaluating from [A]</a:t>
            </a:r>
            <a:r>
              <a:rPr lang="en-US" sz="1800" baseline="-25000" dirty="0" smtClean="0"/>
              <a:t>0</a:t>
            </a:r>
            <a:r>
              <a:rPr lang="en-US" sz="1800" dirty="0" smtClean="0"/>
              <a:t> to [A]</a:t>
            </a:r>
            <a:r>
              <a:rPr lang="en-US" sz="1800" baseline="-25000" dirty="0" smtClean="0"/>
              <a:t>t</a:t>
            </a:r>
            <a:r>
              <a:rPr lang="en-US" sz="1800" dirty="0" smtClean="0"/>
              <a:t>                                                                                                     </a:t>
            </a:r>
          </a:p>
          <a:p>
            <a:pPr>
              <a:buNone/>
            </a:pPr>
            <a:r>
              <a:rPr lang="en-US" sz="1800" dirty="0" smtClean="0"/>
              <a:t>                     1/[A]</a:t>
            </a:r>
            <a:r>
              <a:rPr lang="en-US" sz="1800" baseline="-25000" dirty="0" smtClean="0"/>
              <a:t>t</a:t>
            </a:r>
            <a:r>
              <a:rPr lang="en-US" sz="1800" dirty="0" smtClean="0"/>
              <a:t> ─1/[A]</a:t>
            </a:r>
            <a:r>
              <a:rPr lang="en-US" sz="1800" baseline="-25000" dirty="0" smtClean="0"/>
              <a:t>0</a:t>
            </a:r>
            <a:r>
              <a:rPr lang="en-US" sz="1800" dirty="0" smtClean="0"/>
              <a:t> = </a:t>
            </a:r>
            <a:r>
              <a:rPr lang="en-US" sz="1800" dirty="0" err="1" smtClean="0"/>
              <a:t>kt</a:t>
            </a:r>
            <a:r>
              <a:rPr lang="en-US" sz="1800" dirty="0" smtClean="0"/>
              <a:t>                                                                                  </a:t>
            </a:r>
          </a:p>
          <a:p>
            <a:pPr>
              <a:buNone/>
            </a:pPr>
            <a:r>
              <a:rPr lang="en-US" sz="1800" dirty="0" smtClean="0"/>
              <a:t>  This is the integrated form of rate law of second order reaction.                                                   </a:t>
            </a:r>
          </a:p>
          <a:p>
            <a:pPr>
              <a:buNone/>
            </a:pPr>
            <a:r>
              <a:rPr lang="en-US" sz="1800" dirty="0" smtClean="0"/>
              <a:t>                    or       1/[A]</a:t>
            </a:r>
            <a:r>
              <a:rPr lang="en-US" sz="1800" baseline="-25000" dirty="0" smtClean="0"/>
              <a:t>t</a:t>
            </a:r>
            <a:r>
              <a:rPr lang="en-US" sz="1800" dirty="0" smtClean="0"/>
              <a:t> = </a:t>
            </a:r>
            <a:r>
              <a:rPr lang="en-US" sz="1800" dirty="0" err="1" smtClean="0"/>
              <a:t>kt</a:t>
            </a:r>
            <a:r>
              <a:rPr lang="en-US" sz="1800" dirty="0" smtClean="0"/>
              <a:t> + 1/[A]</a:t>
            </a:r>
            <a:r>
              <a:rPr lang="en-US" sz="1800" baseline="-25000" dirty="0" smtClean="0"/>
              <a:t>0</a:t>
            </a:r>
            <a:r>
              <a:rPr lang="en-US" sz="1800" dirty="0" smtClean="0"/>
              <a:t>                    (another form of rate law) </a:t>
            </a:r>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Rate law for second order reaction, 1/[A]</a:t>
            </a:r>
            <a:r>
              <a:rPr lang="en-US" sz="1800" baseline="-25000" dirty="0" smtClean="0"/>
              <a:t>t</a:t>
            </a:r>
            <a:r>
              <a:rPr lang="en-US" sz="1800" dirty="0" smtClean="0"/>
              <a:t> = </a:t>
            </a:r>
            <a:r>
              <a:rPr lang="en-US" sz="1800" dirty="0" err="1" smtClean="0"/>
              <a:t>kt</a:t>
            </a:r>
            <a:r>
              <a:rPr lang="en-US" sz="1800" dirty="0" smtClean="0"/>
              <a:t> + 1/[A]</a:t>
            </a:r>
            <a:r>
              <a:rPr lang="en-US" sz="1800" baseline="-25000" dirty="0" smtClean="0"/>
              <a:t>0     </a:t>
            </a:r>
          </a:p>
          <a:p>
            <a:pPr>
              <a:buNone/>
            </a:pPr>
            <a:endParaRPr lang="en-US" sz="1800" baseline="-25000" dirty="0" smtClean="0"/>
          </a:p>
          <a:p>
            <a:pPr>
              <a:buNone/>
            </a:pPr>
            <a:endParaRPr lang="en-US" sz="1800" baseline="-25000" dirty="0" smtClean="0"/>
          </a:p>
          <a:p>
            <a:pPr>
              <a:buNone/>
            </a:pPr>
            <a:endParaRPr lang="en-US" sz="1800" baseline="-25000" dirty="0" smtClean="0"/>
          </a:p>
          <a:p>
            <a:pPr>
              <a:buNone/>
            </a:pPr>
            <a:endParaRPr lang="en-US" sz="1800" baseline="-25000" dirty="0" smtClean="0"/>
          </a:p>
          <a:p>
            <a:pPr>
              <a:buNone/>
            </a:pPr>
            <a:endParaRPr lang="en-US" sz="1800" baseline="-25000" dirty="0" smtClean="0"/>
          </a:p>
          <a:p>
            <a:pPr>
              <a:buNone/>
            </a:pPr>
            <a:r>
              <a:rPr lang="en-US" sz="1800" baseline="-25000" dirty="0" smtClean="0"/>
              <a:t>                                       </a:t>
            </a:r>
          </a:p>
          <a:p>
            <a:pPr>
              <a:buNone/>
            </a:pPr>
            <a:r>
              <a:rPr lang="en-US" sz="1800" baseline="-25000" dirty="0" smtClean="0"/>
              <a:t>                                  </a:t>
            </a:r>
            <a:r>
              <a:rPr lang="en-US" sz="1800" dirty="0" smtClean="0"/>
              <a:t>1/[A]</a:t>
            </a:r>
            <a:r>
              <a:rPr lang="en-US" sz="1800" baseline="-25000" dirty="0" smtClean="0"/>
              <a:t> </a:t>
            </a:r>
            <a:r>
              <a:rPr lang="en-US" sz="1800" dirty="0" smtClean="0"/>
              <a:t>                                                   slope = k   (rate constant)                                                                                                                                                      </a:t>
            </a:r>
          </a:p>
          <a:p>
            <a:pPr>
              <a:buNone/>
            </a:pPr>
            <a:endParaRPr lang="en-US" sz="1800" baseline="-25000" dirty="0" smtClean="0"/>
          </a:p>
          <a:p>
            <a:pPr>
              <a:buNone/>
            </a:pPr>
            <a:endParaRPr lang="en-US" sz="1800" baseline="-25000" dirty="0" smtClean="0"/>
          </a:p>
          <a:p>
            <a:pPr>
              <a:buNone/>
            </a:pPr>
            <a:endParaRPr lang="en-US" sz="1800" baseline="-25000" dirty="0" smtClean="0"/>
          </a:p>
          <a:p>
            <a:pPr>
              <a:buNone/>
            </a:pPr>
            <a:r>
              <a:rPr lang="en-US" sz="1800" baseline="-25000" dirty="0" smtClean="0"/>
              <a:t>                                                                                       </a:t>
            </a:r>
            <a:r>
              <a:rPr lang="en-US" sz="1800" dirty="0" smtClean="0"/>
              <a:t>t</a:t>
            </a:r>
            <a:endParaRPr lang="en-US" sz="1800" baseline="-25000" dirty="0" smtClean="0"/>
          </a:p>
          <a:p>
            <a:pPr>
              <a:buNone/>
            </a:pPr>
            <a:endParaRPr lang="en-US" sz="1800" baseline="-25000" dirty="0" smtClean="0"/>
          </a:p>
          <a:p>
            <a:pPr>
              <a:buNone/>
            </a:pPr>
            <a:endParaRPr lang="en-US" sz="1800" baseline="-25000" dirty="0" smtClean="0"/>
          </a:p>
          <a:p>
            <a:pPr>
              <a:buNone/>
            </a:pPr>
            <a:r>
              <a:rPr lang="en-US" sz="1800" baseline="-25000" dirty="0" smtClean="0"/>
              <a:t>                </a:t>
            </a:r>
          </a:p>
          <a:p>
            <a:pPr>
              <a:buNone/>
            </a:pPr>
            <a:endParaRPr lang="en-US" sz="1800" baseline="-25000" dirty="0" smtClean="0"/>
          </a:p>
          <a:p>
            <a:pPr>
              <a:buNone/>
            </a:pPr>
            <a:r>
              <a:rPr lang="en-US" sz="1800" baseline="-25000" dirty="0" smtClean="0"/>
              <a:t> </a:t>
            </a:r>
            <a:endParaRPr lang="en-US" sz="1800" dirty="0"/>
          </a:p>
        </p:txBody>
      </p:sp>
      <p:cxnSp>
        <p:nvCxnSpPr>
          <p:cNvPr id="5" name="Straight Connector 4"/>
          <p:cNvCxnSpPr/>
          <p:nvPr/>
        </p:nvCxnSpPr>
        <p:spPr>
          <a:xfrm rot="5400000">
            <a:off x="1524794" y="3199606"/>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41910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flipH="1" flipV="1">
            <a:off x="2590800" y="35052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514600" y="2362200"/>
            <a:ext cx="2362200" cy="990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u="sng" dirty="0" smtClean="0"/>
              <a:t>Half-life of a second order reaction                                                                                 </a:t>
            </a:r>
          </a:p>
          <a:p>
            <a:pPr>
              <a:buNone/>
            </a:pPr>
            <a:r>
              <a:rPr lang="en-US" sz="1800" dirty="0" smtClean="0"/>
              <a:t>Rate law of a second order reaction : 1/[A]</a:t>
            </a:r>
            <a:r>
              <a:rPr lang="en-US" sz="1800" baseline="-25000" dirty="0" smtClean="0"/>
              <a:t>t</a:t>
            </a:r>
            <a:r>
              <a:rPr lang="en-US" sz="1800" dirty="0" smtClean="0"/>
              <a:t> ─1/[A]</a:t>
            </a:r>
            <a:r>
              <a:rPr lang="en-US" sz="1800" baseline="-25000" dirty="0" smtClean="0"/>
              <a:t>0</a:t>
            </a:r>
            <a:r>
              <a:rPr lang="en-US" sz="1800" dirty="0" smtClean="0"/>
              <a:t> = </a:t>
            </a:r>
            <a:r>
              <a:rPr lang="en-US" sz="1800" dirty="0" err="1" smtClean="0"/>
              <a:t>kt</a:t>
            </a:r>
            <a:r>
              <a:rPr lang="en-US" sz="1800" dirty="0" smtClean="0"/>
              <a:t>                                                </a:t>
            </a:r>
          </a:p>
          <a:p>
            <a:pPr>
              <a:buNone/>
            </a:pPr>
            <a:r>
              <a:rPr lang="en-US" sz="1800" dirty="0" smtClean="0"/>
              <a:t>                           when t = t</a:t>
            </a:r>
            <a:r>
              <a:rPr lang="en-US" sz="1800" baseline="-25000" dirty="0" smtClean="0"/>
              <a:t>1/2 </a:t>
            </a:r>
            <a:r>
              <a:rPr lang="en-US" sz="1800" dirty="0" smtClean="0"/>
              <a:t>; [A]</a:t>
            </a:r>
            <a:r>
              <a:rPr lang="en-US" sz="1800" baseline="-25000" dirty="0" smtClean="0"/>
              <a:t>t</a:t>
            </a:r>
            <a:r>
              <a:rPr lang="en-US" sz="1800" dirty="0" smtClean="0"/>
              <a:t> = [A]</a:t>
            </a:r>
            <a:r>
              <a:rPr lang="en-US" sz="1800" baseline="-25000" dirty="0" smtClean="0"/>
              <a:t>0</a:t>
            </a:r>
            <a:r>
              <a:rPr lang="en-US" sz="1800" dirty="0" smtClean="0"/>
              <a:t> /2                                                                            </a:t>
            </a:r>
          </a:p>
          <a:p>
            <a:pPr>
              <a:buNone/>
            </a:pPr>
            <a:r>
              <a:rPr lang="en-US" sz="1800" dirty="0" smtClean="0"/>
              <a:t>                          so,                         1/ {[A]</a:t>
            </a:r>
            <a:r>
              <a:rPr lang="en-US" sz="1800" baseline="-25000" dirty="0" smtClean="0"/>
              <a:t>0</a:t>
            </a:r>
            <a:r>
              <a:rPr lang="en-US" sz="1800" dirty="0" smtClean="0"/>
              <a:t> /2} ─1/[A]</a:t>
            </a:r>
            <a:r>
              <a:rPr lang="en-US" sz="1800" baseline="-25000" dirty="0" smtClean="0"/>
              <a:t>0</a:t>
            </a:r>
            <a:r>
              <a:rPr lang="en-US" sz="1800" dirty="0" smtClean="0"/>
              <a:t> = k t</a:t>
            </a:r>
            <a:r>
              <a:rPr lang="en-US" sz="1800" baseline="-25000" dirty="0" smtClean="0"/>
              <a:t>1/2</a:t>
            </a:r>
            <a:r>
              <a:rPr lang="en-US" sz="1800" dirty="0" smtClean="0"/>
              <a:t>                                               </a:t>
            </a:r>
          </a:p>
          <a:p>
            <a:pPr>
              <a:buNone/>
            </a:pPr>
            <a:r>
              <a:rPr lang="en-US" sz="1800" dirty="0" smtClean="0"/>
              <a:t>                                                  or   2/[A]</a:t>
            </a:r>
            <a:r>
              <a:rPr lang="en-US" sz="1800" baseline="-25000" dirty="0" smtClean="0"/>
              <a:t>0</a:t>
            </a:r>
            <a:r>
              <a:rPr lang="en-US" sz="1800" dirty="0" smtClean="0"/>
              <a:t> ─1/[A]</a:t>
            </a:r>
            <a:r>
              <a:rPr lang="en-US" sz="1800" baseline="-25000" dirty="0" smtClean="0"/>
              <a:t>0</a:t>
            </a:r>
            <a:r>
              <a:rPr lang="en-US" sz="1800" dirty="0" smtClean="0"/>
              <a:t> = k t</a:t>
            </a:r>
            <a:r>
              <a:rPr lang="en-US" sz="1800" baseline="-25000" dirty="0" smtClean="0"/>
              <a:t>1/2</a:t>
            </a:r>
            <a:r>
              <a:rPr lang="en-US" sz="1800" dirty="0" smtClean="0"/>
              <a:t>                                                         </a:t>
            </a:r>
          </a:p>
          <a:p>
            <a:pPr>
              <a:buNone/>
            </a:pPr>
            <a:r>
              <a:rPr lang="en-US" sz="1800" dirty="0" smtClean="0"/>
              <a:t>                                                  or   1/[A]</a:t>
            </a:r>
            <a:r>
              <a:rPr lang="en-US" sz="1800" baseline="-25000" dirty="0" smtClean="0"/>
              <a:t>0</a:t>
            </a:r>
            <a:r>
              <a:rPr lang="en-US" sz="1800" dirty="0" smtClean="0"/>
              <a:t> = k t</a:t>
            </a:r>
            <a:r>
              <a:rPr lang="en-US" sz="1800" baseline="-25000" dirty="0" smtClean="0"/>
              <a:t>1/2</a:t>
            </a:r>
            <a:r>
              <a:rPr lang="en-US" sz="1800" dirty="0" smtClean="0"/>
              <a:t>                                                                    </a:t>
            </a:r>
          </a:p>
          <a:p>
            <a:pPr>
              <a:buNone/>
            </a:pPr>
            <a:r>
              <a:rPr lang="en-US" sz="1800" dirty="0" smtClean="0"/>
              <a:t>                                                  or t</a:t>
            </a:r>
            <a:r>
              <a:rPr lang="en-US" sz="1800" baseline="-25000" dirty="0" smtClean="0"/>
              <a:t>1/2</a:t>
            </a:r>
            <a:r>
              <a:rPr lang="en-US" sz="1800" dirty="0" smtClean="0"/>
              <a:t>  = 1/(k[A]</a:t>
            </a:r>
            <a:r>
              <a:rPr lang="en-US" sz="1800" baseline="-25000" dirty="0" smtClean="0"/>
              <a:t>0</a:t>
            </a:r>
            <a:r>
              <a:rPr lang="en-US" sz="1800" dirty="0" smtClean="0"/>
              <a:t>)                                                                     </a:t>
            </a:r>
          </a:p>
          <a:p>
            <a:pPr>
              <a:buNone/>
            </a:pPr>
            <a:r>
              <a:rPr lang="en-US" sz="1800" dirty="0" smtClean="0"/>
              <a:t>             2nd half-life of a second order reaction:                                                                </a:t>
            </a:r>
          </a:p>
          <a:p>
            <a:pPr>
              <a:buNone/>
            </a:pPr>
            <a:r>
              <a:rPr lang="en-US" sz="1800" dirty="0" smtClean="0"/>
              <a:t>                                               t</a:t>
            </a:r>
            <a:r>
              <a:rPr lang="en-US" sz="1800" baseline="-25000" dirty="0" smtClean="0"/>
              <a:t>1/2</a:t>
            </a:r>
            <a:r>
              <a:rPr lang="en-US" sz="1800" dirty="0" smtClean="0"/>
              <a:t>  = 1/(k[A]</a:t>
            </a:r>
            <a:r>
              <a:rPr lang="en-US" sz="1800" baseline="-25000" dirty="0" smtClean="0"/>
              <a:t>0</a:t>
            </a:r>
            <a:r>
              <a:rPr lang="en-US" sz="1800" dirty="0" smtClean="0"/>
              <a:t> /2) = 2/(k[A]</a:t>
            </a:r>
            <a:r>
              <a:rPr lang="en-US" sz="1800" baseline="-25000" dirty="0" smtClean="0"/>
              <a:t>0</a:t>
            </a:r>
            <a:r>
              <a:rPr lang="en-US" sz="1800" dirty="0" smtClean="0"/>
              <a:t>)                                                       </a:t>
            </a:r>
          </a:p>
          <a:p>
            <a:pPr>
              <a:buNone/>
            </a:pPr>
            <a:r>
              <a:rPr lang="en-US" sz="1800" dirty="0" smtClean="0"/>
              <a:t>          2</a:t>
            </a:r>
            <a:r>
              <a:rPr lang="en-US" sz="1800" baseline="30000" dirty="0" smtClean="0"/>
              <a:t>nd</a:t>
            </a:r>
            <a:r>
              <a:rPr lang="en-US" sz="1800" dirty="0" smtClean="0"/>
              <a:t> half-life is twice the 1</a:t>
            </a:r>
            <a:r>
              <a:rPr lang="en-US" sz="1800" baseline="30000" dirty="0" smtClean="0"/>
              <a:t>st</a:t>
            </a:r>
            <a:r>
              <a:rPr lang="en-US" sz="1800" dirty="0" smtClean="0"/>
              <a:t> half-life, similarly the 3</a:t>
            </a:r>
            <a:r>
              <a:rPr lang="en-US" sz="1800" baseline="30000" dirty="0" smtClean="0"/>
              <a:t>rd</a:t>
            </a:r>
            <a:r>
              <a:rPr lang="en-US" sz="1800" dirty="0" smtClean="0"/>
              <a:t> half-life will be twice the 2</a:t>
            </a:r>
            <a:r>
              <a:rPr lang="en-US" sz="1800" baseline="30000" dirty="0" smtClean="0"/>
              <a:t>nd</a:t>
            </a:r>
            <a:r>
              <a:rPr lang="en-US" sz="1800" dirty="0" smtClean="0"/>
              <a:t> </a:t>
            </a:r>
          </a:p>
          <a:p>
            <a:pPr>
              <a:buNone/>
            </a:pPr>
            <a:r>
              <a:rPr lang="en-US" sz="1800" dirty="0" smtClean="0"/>
              <a:t>          half-life .  As the concentration or amount decreases, time taken increases.   </a:t>
            </a:r>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     </a:t>
            </a:r>
            <a:r>
              <a:rPr lang="en-US" sz="1800" u="sng" dirty="0" smtClean="0"/>
              <a:t>For zero order reaction</a:t>
            </a:r>
            <a:r>
              <a:rPr lang="en-US" sz="1800" dirty="0" smtClean="0"/>
              <a:t>:                               </a:t>
            </a:r>
          </a:p>
          <a:p>
            <a:pPr>
              <a:buNone/>
            </a:pPr>
            <a:r>
              <a:rPr lang="en-US" sz="1800" dirty="0" smtClean="0"/>
              <a:t>                                            A   →     Product  </a:t>
            </a:r>
          </a:p>
          <a:p>
            <a:pPr>
              <a:buNone/>
            </a:pPr>
            <a:r>
              <a:rPr lang="en-US" sz="1800" dirty="0" smtClean="0"/>
              <a:t>                         Rate, R = ─ ∆[A] /∆t   ( Average rate) ;   R = k[A]</a:t>
            </a:r>
            <a:r>
              <a:rPr lang="en-US" sz="1800" baseline="30000" dirty="0" smtClean="0"/>
              <a:t>0</a:t>
            </a:r>
            <a:r>
              <a:rPr lang="en-US" sz="1800" dirty="0" smtClean="0"/>
              <a:t>                                  </a:t>
            </a:r>
          </a:p>
          <a:p>
            <a:pPr>
              <a:buNone/>
            </a:pPr>
            <a:r>
              <a:rPr lang="en-US" sz="1800" dirty="0" smtClean="0"/>
              <a:t>          Instantaneous rate (rate of change),   ─ d[A] /dt = k[A]</a:t>
            </a:r>
            <a:r>
              <a:rPr lang="en-US" sz="1800" baseline="30000" dirty="0" smtClean="0"/>
              <a:t>0</a:t>
            </a:r>
            <a:r>
              <a:rPr lang="en-US" sz="1800" dirty="0" smtClean="0"/>
              <a:t>   or ─ d[A]= kdt                   </a:t>
            </a:r>
          </a:p>
          <a:p>
            <a:pPr>
              <a:buNone/>
            </a:pPr>
            <a:r>
              <a:rPr lang="en-US" sz="1800" dirty="0" smtClean="0"/>
              <a:t>                   Integrating,              ʃ d[A]= ─ ʃ kdt                                    t=0, [A] = [A]</a:t>
            </a:r>
            <a:r>
              <a:rPr lang="en-US" sz="1800" baseline="-25000" dirty="0" smtClean="0"/>
              <a:t>0</a:t>
            </a:r>
            <a:r>
              <a:rPr lang="en-US" sz="1800" dirty="0" smtClean="0"/>
              <a:t> </a:t>
            </a:r>
          </a:p>
          <a:p>
            <a:pPr>
              <a:buNone/>
            </a:pPr>
            <a:r>
              <a:rPr lang="en-US" sz="1800" dirty="0" smtClean="0"/>
              <a:t>                              or ʃ d[A] = ─ k ʃ dt                                                     t=t, [A] = [A]</a:t>
            </a:r>
            <a:r>
              <a:rPr lang="en-US" sz="1800" baseline="-25000" dirty="0" smtClean="0"/>
              <a:t>t</a:t>
            </a:r>
            <a:r>
              <a:rPr lang="en-US" sz="1800" dirty="0" smtClean="0"/>
              <a:t>   </a:t>
            </a:r>
          </a:p>
          <a:p>
            <a:pPr>
              <a:buNone/>
            </a:pPr>
            <a:r>
              <a:rPr lang="en-US" sz="1800" dirty="0" smtClean="0"/>
              <a:t>                           evaluating from [A]</a:t>
            </a:r>
            <a:r>
              <a:rPr lang="en-US" sz="1800" baseline="-25000" dirty="0" smtClean="0"/>
              <a:t>0</a:t>
            </a:r>
            <a:r>
              <a:rPr lang="en-US" sz="1800" dirty="0" smtClean="0"/>
              <a:t> to [A]</a:t>
            </a:r>
            <a:r>
              <a:rPr lang="en-US" sz="1800" baseline="-25000" dirty="0" smtClean="0"/>
              <a:t>t</a:t>
            </a:r>
            <a:r>
              <a:rPr lang="en-US" sz="1800" dirty="0" smtClean="0"/>
              <a:t>                                                                                                     </a:t>
            </a:r>
          </a:p>
          <a:p>
            <a:pPr>
              <a:buNone/>
            </a:pPr>
            <a:r>
              <a:rPr lang="en-US" sz="1800" dirty="0" smtClean="0"/>
              <a:t>                                          [A]</a:t>
            </a:r>
            <a:r>
              <a:rPr lang="en-US" sz="1800" baseline="-25000" dirty="0" smtClean="0"/>
              <a:t>t</a:t>
            </a:r>
            <a:r>
              <a:rPr lang="en-US" sz="1800" dirty="0" smtClean="0"/>
              <a:t> ─[A]</a:t>
            </a:r>
            <a:r>
              <a:rPr lang="en-US" sz="1800" baseline="-25000" dirty="0" smtClean="0"/>
              <a:t>0</a:t>
            </a:r>
            <a:r>
              <a:rPr lang="en-US" sz="1800" dirty="0" smtClean="0"/>
              <a:t> = ─ </a:t>
            </a:r>
            <a:r>
              <a:rPr lang="en-US" sz="1800" dirty="0" err="1" smtClean="0"/>
              <a:t>kt</a:t>
            </a:r>
            <a:r>
              <a:rPr lang="en-US" sz="1800" dirty="0" smtClean="0"/>
              <a:t>                                                                                 </a:t>
            </a:r>
          </a:p>
          <a:p>
            <a:pPr>
              <a:buNone/>
            </a:pPr>
            <a:r>
              <a:rPr lang="en-US" sz="1800" dirty="0" smtClean="0"/>
              <a:t>                       this is the rate law for zero order reaction.                                                   </a:t>
            </a:r>
          </a:p>
          <a:p>
            <a:pPr>
              <a:buNone/>
            </a:pPr>
            <a:r>
              <a:rPr lang="en-US" sz="1800" dirty="0" smtClean="0"/>
              <a:t>                             or         [A]</a:t>
            </a:r>
            <a:r>
              <a:rPr lang="en-US" sz="1800" baseline="-25000" dirty="0" smtClean="0"/>
              <a:t>t</a:t>
            </a:r>
            <a:r>
              <a:rPr lang="en-US" sz="1800" dirty="0" smtClean="0"/>
              <a:t>  = ─ </a:t>
            </a:r>
            <a:r>
              <a:rPr lang="en-US" sz="1800" dirty="0" err="1" smtClean="0"/>
              <a:t>kt</a:t>
            </a:r>
            <a:r>
              <a:rPr lang="en-US" sz="1800" dirty="0" smtClean="0"/>
              <a:t> + [A]</a:t>
            </a:r>
            <a:r>
              <a:rPr lang="en-US" sz="1800" baseline="-25000" dirty="0" smtClean="0"/>
              <a:t>0</a:t>
            </a:r>
            <a:r>
              <a:rPr lang="en-US" sz="1800" dirty="0" smtClean="0"/>
              <a:t>                                                                                          </a:t>
            </a:r>
          </a:p>
          <a:p>
            <a:pPr>
              <a:buNone/>
            </a:pPr>
            <a:r>
              <a:rPr lang="en-US" sz="1800" dirty="0" smtClean="0"/>
              <a:t>                                                                                                                                                              </a:t>
            </a:r>
          </a:p>
          <a:p>
            <a:pPr>
              <a:buNone/>
            </a:pPr>
            <a:r>
              <a:rPr lang="en-US" sz="1800" dirty="0" smtClean="0"/>
              <a:t>                                                                                                                 slope = -k                </a:t>
            </a:r>
          </a:p>
          <a:p>
            <a:pPr>
              <a:buNone/>
            </a:pPr>
            <a:r>
              <a:rPr lang="en-US" sz="1800" dirty="0" smtClean="0"/>
              <a:t>                                                               [A]                   (rate constant, k can be  determined)</a:t>
            </a:r>
          </a:p>
          <a:p>
            <a:pPr>
              <a:buNone/>
            </a:pPr>
            <a:endParaRPr lang="en-US" sz="1800" dirty="0" smtClean="0"/>
          </a:p>
          <a:p>
            <a:pPr>
              <a:buNone/>
            </a:pPr>
            <a:r>
              <a:rPr lang="en-US" sz="1800" dirty="0" smtClean="0"/>
              <a:t>                                                                                  t                                                                                       </a:t>
            </a:r>
            <a:endParaRPr lang="en-US" sz="1800" dirty="0"/>
          </a:p>
        </p:txBody>
      </p:sp>
      <p:cxnSp>
        <p:nvCxnSpPr>
          <p:cNvPr id="5" name="Straight Connector 4"/>
          <p:cNvCxnSpPr/>
          <p:nvPr/>
        </p:nvCxnSpPr>
        <p:spPr>
          <a:xfrm rot="10800000">
            <a:off x="5029200" y="44958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6628606" y="5715794"/>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6248400" y="57150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4114800" y="45720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4191000" y="44958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467100" y="50673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962400" y="5562600"/>
            <a:ext cx="1371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62400" y="4724400"/>
            <a:ext cx="1066800" cy="83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Chemical kinetics </a:t>
            </a:r>
            <a:r>
              <a:rPr lang="en-US" sz="1800" dirty="0" smtClean="0"/>
              <a:t>is the study of reaction rates, how reaction rates change  under</a:t>
            </a:r>
          </a:p>
          <a:p>
            <a:pPr>
              <a:buNone/>
            </a:pPr>
            <a:r>
              <a:rPr lang="en-US" sz="1800" dirty="0" smtClean="0"/>
              <a:t>    varying conditions, and what molecular events occur during the overall reaction.</a:t>
            </a:r>
          </a:p>
          <a:p>
            <a:pPr>
              <a:buNone/>
            </a:pPr>
            <a:r>
              <a:rPr lang="en-US" sz="1800" dirty="0" smtClean="0"/>
              <a:t>    Chemical reactions require varying lengths of time for completion, depending on</a:t>
            </a:r>
          </a:p>
          <a:p>
            <a:pPr>
              <a:buNone/>
            </a:pPr>
            <a:r>
              <a:rPr lang="en-US" sz="1800" dirty="0" smtClean="0"/>
              <a:t>    the characteristics of reactants and products and the conditions under which the</a:t>
            </a:r>
          </a:p>
          <a:p>
            <a:pPr>
              <a:buNone/>
            </a:pPr>
            <a:r>
              <a:rPr lang="en-US" sz="1800" dirty="0" smtClean="0"/>
              <a:t>    reaction is run. Many reactions are over in a fraction of a second, whereas the </a:t>
            </a:r>
          </a:p>
          <a:p>
            <a:pPr>
              <a:buNone/>
            </a:pPr>
            <a:r>
              <a:rPr lang="en-US" sz="1800" dirty="0" smtClean="0"/>
              <a:t>    others can take much longer.</a:t>
            </a:r>
          </a:p>
          <a:p>
            <a:pPr>
              <a:buNone/>
            </a:pPr>
            <a:r>
              <a:rPr lang="en-US" sz="1800" dirty="0" smtClean="0"/>
              <a:t>       The rate or speed of any reaction may be affected by the following factors: </a:t>
            </a:r>
          </a:p>
          <a:p>
            <a:pPr>
              <a:buNone/>
            </a:pPr>
            <a:r>
              <a:rPr lang="en-US" sz="1800" dirty="0" smtClean="0"/>
              <a:t>   1. Concentration of reactant. Often the rate of reaction increases when the</a:t>
            </a:r>
          </a:p>
          <a:p>
            <a:pPr>
              <a:buNone/>
            </a:pPr>
            <a:r>
              <a:rPr lang="en-US" sz="1800" dirty="0" smtClean="0"/>
              <a:t>        concentration of a </a:t>
            </a:r>
            <a:r>
              <a:rPr lang="en-US" sz="1800" dirty="0" smtClean="0"/>
              <a:t>reactant </a:t>
            </a:r>
            <a:r>
              <a:rPr lang="en-US" sz="1800" dirty="0" smtClean="0"/>
              <a:t>is increased. The rate of burning increases with the</a:t>
            </a:r>
          </a:p>
          <a:p>
            <a:pPr>
              <a:buNone/>
            </a:pPr>
            <a:r>
              <a:rPr lang="en-US" sz="1800" dirty="0" smtClean="0"/>
              <a:t>        concentration of oxygen. </a:t>
            </a:r>
          </a:p>
          <a:p>
            <a:pPr>
              <a:buNone/>
            </a:pPr>
            <a:r>
              <a:rPr lang="en-US" sz="1800" dirty="0" smtClean="0"/>
              <a:t>   2. Concentration of catalyst. A catalyst is a substance that increases the rate of reaction without being consumed in the overall reaction. A solution of pure</a:t>
            </a:r>
          </a:p>
          <a:p>
            <a:pPr>
              <a:buNone/>
            </a:pPr>
            <a:r>
              <a:rPr lang="en-US" sz="1800" dirty="0" smtClean="0"/>
              <a:t>     hydrogen peroxide, H</a:t>
            </a:r>
            <a:r>
              <a:rPr lang="en-US" sz="1800" baseline="-25000" dirty="0" smtClean="0"/>
              <a:t>2</a:t>
            </a:r>
            <a:r>
              <a:rPr lang="en-US" sz="1800" dirty="0" smtClean="0"/>
              <a:t>O</a:t>
            </a:r>
            <a:r>
              <a:rPr lang="en-US" sz="1800" baseline="-25000" dirty="0" smtClean="0"/>
              <a:t>2</a:t>
            </a:r>
            <a:r>
              <a:rPr lang="en-US" sz="1800" dirty="0" smtClean="0"/>
              <a:t>, is stable, but when </a:t>
            </a:r>
            <a:r>
              <a:rPr lang="en-US" sz="1800" dirty="0" err="1" smtClean="0"/>
              <a:t>HBr</a:t>
            </a:r>
            <a:r>
              <a:rPr lang="en-US" sz="1800" dirty="0" smtClean="0"/>
              <a:t> (</a:t>
            </a:r>
            <a:r>
              <a:rPr lang="en-US" sz="1800" dirty="0" err="1" smtClean="0"/>
              <a:t>aq</a:t>
            </a:r>
            <a:r>
              <a:rPr lang="en-US" sz="1800" dirty="0" smtClean="0"/>
              <a:t>) is added, H</a:t>
            </a:r>
            <a:r>
              <a:rPr lang="en-US" sz="1800" baseline="-25000" dirty="0" smtClean="0"/>
              <a:t>2</a:t>
            </a:r>
            <a:r>
              <a:rPr lang="en-US" sz="1800" dirty="0" smtClean="0"/>
              <a:t>O</a:t>
            </a:r>
            <a:r>
              <a:rPr lang="en-US" sz="1800" baseline="-25000" dirty="0" smtClean="0"/>
              <a:t>2 </a:t>
            </a:r>
            <a:r>
              <a:rPr lang="en-US" sz="1800" dirty="0" smtClean="0"/>
              <a:t>decomposes</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 Half- life of a zero order reaction                                                </a:t>
            </a:r>
          </a:p>
          <a:p>
            <a:pPr>
              <a:buNone/>
            </a:pPr>
            <a:r>
              <a:rPr lang="en-US" sz="1800" dirty="0" smtClean="0"/>
              <a:t>    The rate law is ;              [A]</a:t>
            </a:r>
            <a:r>
              <a:rPr lang="en-US" sz="1800" baseline="-25000" dirty="0" smtClean="0"/>
              <a:t>t</a:t>
            </a:r>
            <a:r>
              <a:rPr lang="en-US" sz="1800" dirty="0" smtClean="0"/>
              <a:t>  = ─ </a:t>
            </a:r>
            <a:r>
              <a:rPr lang="en-US" sz="1800" dirty="0" err="1" smtClean="0"/>
              <a:t>kt</a:t>
            </a:r>
            <a:r>
              <a:rPr lang="en-US" sz="1800" dirty="0" smtClean="0"/>
              <a:t> + [A]</a:t>
            </a:r>
            <a:r>
              <a:rPr lang="en-US" sz="1800" baseline="-25000" dirty="0" smtClean="0"/>
              <a:t>0</a:t>
            </a:r>
            <a:r>
              <a:rPr lang="en-US" sz="1800" dirty="0" smtClean="0"/>
              <a:t>        </a:t>
            </a:r>
          </a:p>
          <a:p>
            <a:pPr>
              <a:buNone/>
            </a:pPr>
            <a:endParaRPr lang="en-US" sz="1800" dirty="0" smtClean="0"/>
          </a:p>
          <a:p>
            <a:pPr>
              <a:buNone/>
            </a:pPr>
            <a:r>
              <a:rPr lang="en-US" sz="1800" dirty="0" smtClean="0"/>
              <a:t>                when t = t</a:t>
            </a:r>
            <a:r>
              <a:rPr lang="en-US" sz="1800" baseline="-25000" dirty="0" smtClean="0"/>
              <a:t>1/2 </a:t>
            </a:r>
            <a:r>
              <a:rPr lang="en-US" sz="1800" dirty="0" smtClean="0"/>
              <a:t>;        [A]</a:t>
            </a:r>
            <a:r>
              <a:rPr lang="en-US" sz="1800" baseline="-25000" dirty="0" smtClean="0"/>
              <a:t>t</a:t>
            </a:r>
            <a:r>
              <a:rPr lang="en-US" sz="1800" dirty="0" smtClean="0"/>
              <a:t> = [A]</a:t>
            </a:r>
            <a:r>
              <a:rPr lang="en-US" sz="1800" baseline="-25000" dirty="0" smtClean="0"/>
              <a:t>0</a:t>
            </a:r>
            <a:r>
              <a:rPr lang="en-US" sz="1800" dirty="0" smtClean="0"/>
              <a:t>/2                                                                            </a:t>
            </a:r>
          </a:p>
          <a:p>
            <a:pPr>
              <a:buNone/>
            </a:pPr>
            <a:r>
              <a:rPr lang="en-US" sz="1800" dirty="0" smtClean="0"/>
              <a:t>                          so,                  [A]</a:t>
            </a:r>
            <a:r>
              <a:rPr lang="en-US" sz="1800" baseline="-25000" dirty="0" smtClean="0"/>
              <a:t>0</a:t>
            </a:r>
            <a:r>
              <a:rPr lang="en-US" sz="1800" dirty="0" smtClean="0"/>
              <a:t>/2 ─ [A]</a:t>
            </a:r>
            <a:r>
              <a:rPr lang="en-US" sz="1800" baseline="-25000" dirty="0" smtClean="0"/>
              <a:t>0</a:t>
            </a:r>
            <a:r>
              <a:rPr lang="en-US" sz="1800" dirty="0" smtClean="0"/>
              <a:t> = ─ k t</a:t>
            </a:r>
            <a:r>
              <a:rPr lang="en-US" sz="1800" baseline="-25000" dirty="0" smtClean="0"/>
              <a:t>1/2</a:t>
            </a:r>
            <a:r>
              <a:rPr lang="en-US" sz="1800" dirty="0" smtClean="0"/>
              <a:t>                                               </a:t>
            </a:r>
          </a:p>
          <a:p>
            <a:pPr>
              <a:buNone/>
            </a:pPr>
            <a:r>
              <a:rPr lang="en-US" sz="1800" dirty="0" smtClean="0"/>
              <a:t>                                       or        ─ [A]</a:t>
            </a:r>
            <a:r>
              <a:rPr lang="en-US" sz="1800" baseline="-25000" dirty="0" smtClean="0"/>
              <a:t>0</a:t>
            </a:r>
            <a:r>
              <a:rPr lang="en-US" sz="1800" dirty="0" smtClean="0"/>
              <a:t>/2  = ─ k t</a:t>
            </a:r>
            <a:r>
              <a:rPr lang="en-US" sz="1800" baseline="-25000" dirty="0" smtClean="0"/>
              <a:t>1/2</a:t>
            </a:r>
            <a:r>
              <a:rPr lang="en-US" sz="1800" dirty="0" smtClean="0"/>
              <a:t>                                                         </a:t>
            </a:r>
          </a:p>
          <a:p>
            <a:pPr>
              <a:buNone/>
            </a:pPr>
            <a:r>
              <a:rPr lang="en-US" sz="1800" dirty="0" smtClean="0"/>
              <a:t>                                       or         [A]</a:t>
            </a:r>
            <a:r>
              <a:rPr lang="en-US" sz="1800" baseline="-25000" dirty="0" smtClean="0"/>
              <a:t>0</a:t>
            </a:r>
            <a:r>
              <a:rPr lang="en-US" sz="1800" dirty="0" smtClean="0"/>
              <a:t>/2  =  k t</a:t>
            </a:r>
            <a:r>
              <a:rPr lang="en-US" sz="1800" baseline="-25000" dirty="0" smtClean="0"/>
              <a:t>1/2</a:t>
            </a:r>
            <a:r>
              <a:rPr lang="en-US" sz="1800" dirty="0" smtClean="0"/>
              <a:t>                                                                   </a:t>
            </a:r>
          </a:p>
          <a:p>
            <a:pPr>
              <a:buNone/>
            </a:pPr>
            <a:r>
              <a:rPr lang="en-US" sz="1800" dirty="0" smtClean="0"/>
              <a:t>                                       or          t</a:t>
            </a:r>
            <a:r>
              <a:rPr lang="en-US" sz="1800" baseline="-25000" dirty="0" smtClean="0"/>
              <a:t>1/2</a:t>
            </a:r>
            <a:r>
              <a:rPr lang="en-US" sz="1800" dirty="0" smtClean="0"/>
              <a:t>  = </a:t>
            </a:r>
            <a:r>
              <a:rPr lang="en-US" sz="1800" smtClean="0"/>
              <a:t>[A]</a:t>
            </a:r>
            <a:r>
              <a:rPr lang="en-US" sz="1800" baseline="-25000" smtClean="0"/>
              <a:t>0</a:t>
            </a:r>
            <a:r>
              <a:rPr lang="en-US" sz="1800" smtClean="0"/>
              <a:t>/2k                                                        </a:t>
            </a:r>
            <a:endParaRPr lang="en-US" sz="1800" dirty="0" smtClean="0"/>
          </a:p>
          <a:p>
            <a:pPr>
              <a:buNone/>
            </a:pPr>
            <a:r>
              <a:rPr lang="en-US" sz="1800" dirty="0" smtClean="0"/>
              <a:t>                          As [A]</a:t>
            </a:r>
            <a:r>
              <a:rPr lang="en-US" sz="1800" baseline="-25000" dirty="0" smtClean="0"/>
              <a:t>0</a:t>
            </a:r>
            <a:r>
              <a:rPr lang="en-US" sz="1800" dirty="0" smtClean="0"/>
              <a:t> increases, t</a:t>
            </a:r>
            <a:r>
              <a:rPr lang="en-US" sz="1800" baseline="-25000" dirty="0" smtClean="0"/>
              <a:t>1/2  </a:t>
            </a:r>
            <a:r>
              <a:rPr lang="en-US" sz="1800" dirty="0" smtClean="0"/>
              <a:t>increases                                                                  </a:t>
            </a:r>
          </a:p>
          <a:p>
            <a:pPr>
              <a:buNone/>
            </a:pPr>
            <a:r>
              <a:rPr lang="en-US" sz="1800" dirty="0" smtClean="0"/>
              <a:t>  An example of a zero order reaction:             2NH</a:t>
            </a:r>
            <a:r>
              <a:rPr lang="en-US" sz="1800" baseline="-25000" dirty="0" smtClean="0"/>
              <a:t>3</a:t>
            </a:r>
            <a:r>
              <a:rPr lang="en-US" sz="1800" dirty="0" smtClean="0"/>
              <a:t>(g)   →   N</a:t>
            </a:r>
            <a:r>
              <a:rPr lang="en-US" sz="1800" baseline="-25000" dirty="0" smtClean="0"/>
              <a:t>2</a:t>
            </a:r>
            <a:r>
              <a:rPr lang="en-US" sz="1800" dirty="0" smtClean="0"/>
              <a:t>(g) + 3H</a:t>
            </a:r>
            <a:r>
              <a:rPr lang="en-US" sz="1800" baseline="-25000" dirty="0" smtClean="0"/>
              <a:t>2</a:t>
            </a:r>
            <a:r>
              <a:rPr lang="en-US" sz="1800" dirty="0" smtClean="0"/>
              <a:t>(g)            </a:t>
            </a:r>
          </a:p>
          <a:p>
            <a:pPr>
              <a:buNone/>
            </a:pPr>
            <a:r>
              <a:rPr lang="en-US" sz="1800" dirty="0" smtClean="0"/>
              <a:t>                                                                       Rate, R =  k[NH</a:t>
            </a:r>
            <a:r>
              <a:rPr lang="en-US" sz="1800" baseline="-25000" dirty="0" smtClean="0"/>
              <a:t>3</a:t>
            </a:r>
            <a:r>
              <a:rPr lang="en-US" sz="1800" dirty="0" smtClean="0"/>
              <a:t>]</a:t>
            </a:r>
            <a:r>
              <a:rPr lang="en-US" sz="1800" baseline="30000" dirty="0" smtClean="0"/>
              <a:t>0                                                                    </a:t>
            </a:r>
          </a:p>
          <a:p>
            <a:pPr>
              <a:buNone/>
            </a:pPr>
            <a:r>
              <a:rPr lang="en-US" sz="1800" baseline="30000" dirty="0" smtClean="0"/>
              <a:t>                                                                                                                        </a:t>
            </a:r>
            <a:r>
              <a:rPr lang="en-US" sz="1800" dirty="0" smtClean="0"/>
              <a:t>R =  k  (rate constant)                                      </a:t>
            </a:r>
            <a:r>
              <a:rPr lang="en-US" sz="1800" baseline="30000" dirty="0" smtClean="0"/>
              <a:t>  </a:t>
            </a:r>
          </a:p>
          <a:p>
            <a:pPr>
              <a:buNone/>
            </a:pPr>
            <a:r>
              <a:rPr lang="en-US" sz="1800" baseline="-25000" dirty="0" smtClean="0"/>
              <a:t>         </a:t>
            </a:r>
            <a:endParaRPr lang="en-US"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Pseudo-</a:t>
            </a:r>
            <a:r>
              <a:rPr lang="en-US" sz="1800" b="1" dirty="0" err="1" smtClean="0"/>
              <a:t>unimolecular</a:t>
            </a:r>
            <a:r>
              <a:rPr lang="en-US" sz="1800" b="1" dirty="0" smtClean="0"/>
              <a:t> reaction</a:t>
            </a:r>
            <a:r>
              <a:rPr lang="en-US" sz="1800" dirty="0" smtClean="0"/>
              <a:t>:   </a:t>
            </a:r>
          </a:p>
          <a:p>
            <a:pPr>
              <a:buNone/>
            </a:pPr>
            <a:r>
              <a:rPr lang="en-US" sz="1800" dirty="0" smtClean="0"/>
              <a:t>        A reaction of the type, A + B     →   Product  (elementary reaction)   </a:t>
            </a:r>
          </a:p>
          <a:p>
            <a:pPr>
              <a:buNone/>
            </a:pPr>
            <a:r>
              <a:rPr lang="en-US" sz="1800" dirty="0" smtClean="0"/>
              <a:t>       It is theoretically a bimolecular and overall second order reaction. the rate law is </a:t>
            </a:r>
          </a:p>
          <a:p>
            <a:pPr>
              <a:buNone/>
            </a:pPr>
            <a:r>
              <a:rPr lang="en-US" sz="1800" dirty="0" smtClean="0"/>
              <a:t>                                  Rate = k[A]</a:t>
            </a:r>
            <a:r>
              <a:rPr lang="en-US" sz="1800" baseline="30000" dirty="0" smtClean="0"/>
              <a:t>1</a:t>
            </a:r>
            <a:r>
              <a:rPr lang="en-US" sz="1800" dirty="0" smtClean="0"/>
              <a:t>[B]</a:t>
            </a:r>
            <a:r>
              <a:rPr lang="en-US" sz="1800" baseline="30000" dirty="0" smtClean="0"/>
              <a:t>1</a:t>
            </a:r>
            <a:r>
              <a:rPr lang="en-US" sz="1800" dirty="0" smtClean="0"/>
              <a:t>     </a:t>
            </a:r>
          </a:p>
          <a:p>
            <a:pPr>
              <a:buNone/>
            </a:pPr>
            <a:r>
              <a:rPr lang="en-US" sz="1800" dirty="0" smtClean="0"/>
              <a:t>       If the concentration of any of the reactant (say B) is much larger than that of the other, then it is clear that during the reaction, the concentration of B does not</a:t>
            </a:r>
          </a:p>
          <a:p>
            <a:pPr>
              <a:buNone/>
            </a:pPr>
            <a:r>
              <a:rPr lang="en-US" sz="1800" dirty="0" smtClean="0"/>
              <a:t>       alter appreciably i.e. the concentration of B remains essentially constant. The</a:t>
            </a:r>
          </a:p>
          <a:p>
            <a:pPr>
              <a:buNone/>
            </a:pPr>
            <a:r>
              <a:rPr lang="en-US" sz="1800" dirty="0" smtClean="0"/>
              <a:t>       rate law then becomes, R = - d[A]/dt = k’[A] , where k’ is a new constant known as</a:t>
            </a:r>
          </a:p>
          <a:p>
            <a:pPr>
              <a:buNone/>
            </a:pPr>
            <a:r>
              <a:rPr lang="en-US" sz="1800" dirty="0" smtClean="0"/>
              <a:t>      pseudo-first order rate constant. Thus the reaction is apparently first order in A, </a:t>
            </a:r>
          </a:p>
          <a:p>
            <a:pPr>
              <a:buNone/>
            </a:pPr>
            <a:r>
              <a:rPr lang="en-US" sz="1800" dirty="0" smtClean="0"/>
              <a:t>      zero order in B and overall reaction is first order. </a:t>
            </a:r>
          </a:p>
          <a:p>
            <a:pPr>
              <a:buNone/>
            </a:pPr>
            <a:r>
              <a:rPr lang="en-US" sz="1800" dirty="0" smtClean="0"/>
              <a:t>     Example: Hydrolysis of ethyl acetate,                                                                                                                  CH</a:t>
            </a:r>
            <a:r>
              <a:rPr lang="en-US" sz="1800" baseline="-25000" dirty="0" smtClean="0"/>
              <a:t>3</a:t>
            </a:r>
            <a:r>
              <a:rPr lang="en-US" sz="1800" dirty="0" smtClean="0"/>
              <a:t>COOC</a:t>
            </a:r>
            <a:r>
              <a:rPr lang="en-US" sz="1800" baseline="-25000" dirty="0" smtClean="0"/>
              <a:t>2</a:t>
            </a:r>
            <a:r>
              <a:rPr lang="en-US" sz="1800" dirty="0" smtClean="0"/>
              <a:t>H</a:t>
            </a:r>
            <a:r>
              <a:rPr lang="en-US" sz="1800" baseline="-25000" dirty="0" smtClean="0"/>
              <a:t>5</a:t>
            </a:r>
            <a:r>
              <a:rPr lang="en-US" sz="1800" dirty="0" smtClean="0"/>
              <a:t> + H</a:t>
            </a:r>
            <a:r>
              <a:rPr lang="en-US" sz="1800" baseline="-25000" dirty="0" smtClean="0"/>
              <a:t>2</a:t>
            </a:r>
            <a:r>
              <a:rPr lang="en-US" sz="1800" dirty="0" smtClean="0"/>
              <a:t>O  -----  (H+)--- → CH</a:t>
            </a:r>
            <a:r>
              <a:rPr lang="en-US" sz="1800" baseline="-25000" dirty="0" smtClean="0"/>
              <a:t>3</a:t>
            </a:r>
            <a:r>
              <a:rPr lang="en-US" sz="1800" dirty="0" smtClean="0"/>
              <a:t>COOH + C</a:t>
            </a:r>
            <a:r>
              <a:rPr lang="en-US" sz="1800" baseline="-25000" dirty="0" smtClean="0"/>
              <a:t>2</a:t>
            </a:r>
            <a:r>
              <a:rPr lang="en-US" sz="1800" dirty="0" smtClean="0"/>
              <a:t>H</a:t>
            </a:r>
            <a:r>
              <a:rPr lang="en-US" sz="1800" baseline="-25000" dirty="0" smtClean="0"/>
              <a:t>5</a:t>
            </a:r>
            <a:r>
              <a:rPr lang="en-US" sz="1800" dirty="0" smtClean="0"/>
              <a:t>OH </a:t>
            </a:r>
          </a:p>
          <a:p>
            <a:pPr>
              <a:buNone/>
            </a:pPr>
            <a:r>
              <a:rPr lang="en-US" sz="1800" dirty="0" smtClean="0"/>
              <a:t>     In this reaction, one of the reactant (H</a:t>
            </a:r>
            <a:r>
              <a:rPr lang="en-US" sz="1800" baseline="-25000" dirty="0" smtClean="0"/>
              <a:t>2</a:t>
            </a:r>
            <a:r>
              <a:rPr lang="en-US" sz="1800" dirty="0" smtClean="0"/>
              <a:t>O) is present in large excess and </a:t>
            </a: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concentration of water does not alter appreciably during the reaction. Such type</a:t>
            </a:r>
          </a:p>
          <a:p>
            <a:pPr>
              <a:buNone/>
            </a:pPr>
            <a:r>
              <a:rPr lang="en-US" sz="1800" dirty="0" smtClean="0"/>
              <a:t>      of reactions which is though bimolecular yet following the kinetics of first order</a:t>
            </a:r>
          </a:p>
          <a:p>
            <a:pPr>
              <a:buNone/>
            </a:pPr>
            <a:r>
              <a:rPr lang="en-US" sz="1800" dirty="0" smtClean="0"/>
              <a:t>      are called Pseudo-</a:t>
            </a:r>
            <a:r>
              <a:rPr lang="en-US" sz="1800" dirty="0" err="1" smtClean="0"/>
              <a:t>unimolecular</a:t>
            </a:r>
            <a:r>
              <a:rPr lang="en-US" sz="1800" dirty="0" smtClean="0"/>
              <a:t> reactions. </a:t>
            </a:r>
          </a:p>
          <a:p>
            <a:pPr>
              <a:buNone/>
            </a:pPr>
            <a:r>
              <a:rPr lang="en-US" sz="1800" dirty="0" smtClean="0"/>
              <a:t>      The rate law of the above reaction is,</a:t>
            </a:r>
          </a:p>
          <a:p>
            <a:pPr>
              <a:buNone/>
            </a:pPr>
            <a:r>
              <a:rPr lang="en-US" sz="1800" dirty="0" smtClean="0"/>
              <a:t>                                          Rate = k[CH</a:t>
            </a:r>
            <a:r>
              <a:rPr lang="en-US" sz="1800" baseline="-25000" dirty="0" smtClean="0"/>
              <a:t>3</a:t>
            </a:r>
            <a:r>
              <a:rPr lang="en-US" sz="1800" dirty="0" smtClean="0"/>
              <a:t>COOC</a:t>
            </a:r>
            <a:r>
              <a:rPr lang="en-US" sz="1800" baseline="-25000" dirty="0" smtClean="0"/>
              <a:t>2</a:t>
            </a:r>
            <a:r>
              <a:rPr lang="en-US" sz="1800" dirty="0" smtClean="0"/>
              <a:t>H</a:t>
            </a:r>
            <a:r>
              <a:rPr lang="en-US" sz="1800" baseline="-25000" dirty="0" smtClean="0"/>
              <a:t>5</a:t>
            </a:r>
            <a:r>
              <a:rPr lang="en-US" sz="1800" dirty="0" smtClean="0"/>
              <a:t>]</a:t>
            </a:r>
            <a:r>
              <a:rPr lang="en-US" sz="1800" baseline="30000" dirty="0" smtClean="0"/>
              <a:t>1 </a:t>
            </a:r>
            <a:r>
              <a:rPr lang="en-US" sz="1800" baseline="-25000" dirty="0" smtClean="0"/>
              <a:t>           </a:t>
            </a:r>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Collision Theory</a:t>
            </a:r>
            <a:r>
              <a:rPr lang="en-US" sz="1800" dirty="0" smtClean="0"/>
              <a:t>:</a:t>
            </a:r>
          </a:p>
          <a:p>
            <a:pPr>
              <a:buNone/>
            </a:pPr>
            <a:r>
              <a:rPr lang="en-US" sz="1800" dirty="0" smtClean="0"/>
              <a:t>        The rate constant depends on temperature. This can be explained with the help</a:t>
            </a:r>
          </a:p>
          <a:p>
            <a:pPr>
              <a:buNone/>
            </a:pPr>
            <a:r>
              <a:rPr lang="en-US" sz="1800" dirty="0" smtClean="0"/>
              <a:t>        Collision Theory. It is a theory that assumes that, </a:t>
            </a:r>
            <a:r>
              <a:rPr lang="en-US" sz="1800" u="sng" dirty="0" smtClean="0"/>
              <a:t>for a reaction to occur, reactant</a:t>
            </a:r>
          </a:p>
          <a:p>
            <a:pPr>
              <a:buNone/>
            </a:pPr>
            <a:r>
              <a:rPr lang="en-US" sz="1800" dirty="0" smtClean="0"/>
              <a:t>        </a:t>
            </a:r>
            <a:r>
              <a:rPr lang="en-US" sz="1800" u="sng" dirty="0" smtClean="0"/>
              <a:t>molecules must collide with an energy greater than some minimum value and </a:t>
            </a:r>
          </a:p>
          <a:p>
            <a:pPr>
              <a:buNone/>
            </a:pPr>
            <a:r>
              <a:rPr lang="en-US" sz="1800" dirty="0" smtClean="0"/>
              <a:t>        </a:t>
            </a:r>
            <a:r>
              <a:rPr lang="en-US" sz="1800" u="sng" dirty="0" smtClean="0"/>
              <a:t>with the proper orientation</a:t>
            </a:r>
            <a:r>
              <a:rPr lang="en-US" sz="1800" dirty="0" smtClean="0"/>
              <a:t>. The minimum energy of collision required for two molecules to react is called Activation Energy, E</a:t>
            </a:r>
            <a:r>
              <a:rPr lang="en-US" sz="1800" baseline="-25000" dirty="0" smtClean="0"/>
              <a:t>a</a:t>
            </a:r>
            <a:r>
              <a:rPr lang="en-US" sz="1800" dirty="0" smtClean="0"/>
              <a:t>.</a:t>
            </a:r>
          </a:p>
          <a:p>
            <a:pPr>
              <a:buNone/>
            </a:pPr>
            <a:r>
              <a:rPr lang="en-US" sz="1800" dirty="0" smtClean="0"/>
              <a:t>       In collision theory, the rate constant for a reaction is given as a product of three</a:t>
            </a:r>
          </a:p>
          <a:p>
            <a:pPr>
              <a:buNone/>
            </a:pPr>
            <a:r>
              <a:rPr lang="en-US" sz="1800" dirty="0" smtClean="0"/>
              <a:t>       factors: (1) Z, the collision frequency, (2) f, the fraction of collisions having energy</a:t>
            </a:r>
          </a:p>
          <a:p>
            <a:pPr>
              <a:buNone/>
            </a:pPr>
            <a:r>
              <a:rPr lang="en-US" sz="1800" dirty="0" smtClean="0"/>
              <a:t>       greater than the activation energy, and (3) p, the fraction of collisions that occur</a:t>
            </a:r>
          </a:p>
          <a:p>
            <a:pPr>
              <a:buNone/>
            </a:pPr>
            <a:r>
              <a:rPr lang="en-US" sz="1800" dirty="0" smtClean="0"/>
              <a:t>       with the reactant molecules properly oriented. Thus, </a:t>
            </a:r>
          </a:p>
          <a:p>
            <a:pPr>
              <a:buNone/>
            </a:pPr>
            <a:r>
              <a:rPr lang="en-US" sz="1800" dirty="0" smtClean="0"/>
              <a:t>                                                        k = </a:t>
            </a:r>
            <a:r>
              <a:rPr lang="en-US" sz="1800" dirty="0" err="1" smtClean="0"/>
              <a:t>Zfp</a:t>
            </a:r>
            <a:r>
              <a:rPr lang="en-US" sz="1800" dirty="0" smtClean="0"/>
              <a:t>  </a:t>
            </a:r>
          </a:p>
          <a:p>
            <a:pPr>
              <a:buNone/>
            </a:pPr>
            <a:r>
              <a:rPr lang="en-US" sz="1800" dirty="0" smtClean="0"/>
              <a:t>      Let us consider a gas-phase reaction of NO with Cl</a:t>
            </a:r>
            <a:r>
              <a:rPr lang="en-US" sz="1800" baseline="-25000" dirty="0" smtClean="0"/>
              <a:t>2</a:t>
            </a:r>
            <a:r>
              <a:rPr lang="en-US" sz="1800" dirty="0" smtClean="0"/>
              <a:t> to produce </a:t>
            </a:r>
            <a:r>
              <a:rPr lang="en-US" sz="1800" dirty="0" err="1" smtClean="0"/>
              <a:t>NOCl</a:t>
            </a:r>
            <a:r>
              <a:rPr lang="en-US" sz="1800" dirty="0" smtClean="0"/>
              <a:t> and Cl. </a:t>
            </a:r>
          </a:p>
          <a:p>
            <a:pPr>
              <a:buNone/>
            </a:pPr>
            <a:r>
              <a:rPr lang="en-US" sz="1800" dirty="0" smtClean="0"/>
              <a:t>      The reaction is believed to occur in a single step. An NO molecule collides with a</a:t>
            </a:r>
            <a:endParaRPr lang="en-US"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       </a:t>
            </a:r>
          </a:p>
          <a:p>
            <a:pPr>
              <a:buNone/>
            </a:pPr>
            <a:r>
              <a:rPr lang="en-US" sz="1800" dirty="0" smtClean="0"/>
              <a:t>       Cl</a:t>
            </a:r>
            <a:r>
              <a:rPr lang="en-US" sz="1800" baseline="-25000" dirty="0" smtClean="0"/>
              <a:t>2</a:t>
            </a:r>
            <a:r>
              <a:rPr lang="en-US" sz="1800" dirty="0" smtClean="0"/>
              <a:t> molecule. If the collision has sufficient energy and if the molecules are properly oriented, they react to produce </a:t>
            </a:r>
            <a:r>
              <a:rPr lang="en-US" sz="1800" dirty="0" err="1" smtClean="0"/>
              <a:t>NOCl</a:t>
            </a:r>
            <a:r>
              <a:rPr lang="en-US" sz="1800" dirty="0" smtClean="0"/>
              <a:t> and Cl.                                                      </a:t>
            </a:r>
          </a:p>
          <a:p>
            <a:pPr>
              <a:buNone/>
            </a:pPr>
            <a:r>
              <a:rPr lang="en-US" sz="1800" dirty="0" smtClean="0"/>
              <a:t>       Collision frequency, Z , the frequency with which the reactant molecules collide, depends on temperature. As the temperature rises, the gas molecules move faster and collide more frequently. Therefore, the rate would increase with temperature as the collision frequency increases. The collision frequency varies slowly with  temperature. However, f, the fraction of molecular collisions having energy greater than the activation energy, changes rapidly in most reaction even with small temperature changes. It can be shown that f is related the activation energy, E</a:t>
            </a:r>
            <a:r>
              <a:rPr lang="en-US" sz="1800" baseline="-25000" dirty="0" smtClean="0"/>
              <a:t>a</a:t>
            </a:r>
            <a:r>
              <a:rPr lang="en-US" sz="1800" dirty="0" smtClean="0"/>
              <a:t>, this way:</a:t>
            </a:r>
          </a:p>
          <a:p>
            <a:pPr>
              <a:buNone/>
            </a:pPr>
            <a:r>
              <a:rPr lang="en-US" sz="1800" dirty="0" smtClean="0"/>
              <a:t>                                               </a:t>
            </a:r>
            <a:r>
              <a:rPr lang="en-US" sz="1800" b="1" dirty="0" smtClean="0"/>
              <a:t>f = e</a:t>
            </a:r>
            <a:r>
              <a:rPr lang="en-US" sz="1800" b="1" baseline="30000" dirty="0" smtClean="0"/>
              <a:t>-Ea/RT</a:t>
            </a:r>
          </a:p>
          <a:p>
            <a:pPr>
              <a:buNone/>
            </a:pPr>
            <a:r>
              <a:rPr lang="en-US" sz="1800" dirty="0" smtClean="0"/>
              <a:t>      from the equation, we see that f decreases with increasing value E</a:t>
            </a:r>
            <a:r>
              <a:rPr lang="en-US" sz="1800" baseline="-25000" dirty="0" smtClean="0"/>
              <a:t>a</a:t>
            </a:r>
            <a:r>
              <a:rPr lang="en-US" sz="1800" dirty="0" smtClean="0"/>
              <a:t>. Because the rate</a:t>
            </a:r>
          </a:p>
          <a:p>
            <a:pPr>
              <a:buNone/>
            </a:pPr>
            <a:r>
              <a:rPr lang="en-US" sz="1800" dirty="0" smtClean="0"/>
              <a:t>      constant depends on f, means the reaction with large activation energy have small </a:t>
            </a:r>
          </a:p>
          <a:p>
            <a:pPr>
              <a:buNone/>
            </a:pPr>
            <a:r>
              <a:rPr lang="en-US" sz="1800" dirty="0" smtClean="0"/>
              <a:t>      rate constants and that reactions with small activation energy have large rate constants.</a:t>
            </a:r>
          </a:p>
          <a:p>
            <a:pPr>
              <a:buNone/>
            </a:pPr>
            <a:r>
              <a:rPr lang="en-US" sz="1800" dirty="0" smtClean="0"/>
              <a:t>      It also shows that the increase of temperature, increases the rate constant.</a:t>
            </a:r>
          </a:p>
          <a:p>
            <a:pPr>
              <a:buNone/>
            </a:pPr>
            <a:r>
              <a:rPr lang="en-US" sz="1800" dirty="0" smtClean="0"/>
              <a:t>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The reaction rate also depends on p, the proper orientation of the reacting molecules when they collide. This factor is independent of temperature changes.</a:t>
            </a:r>
          </a:p>
          <a:p>
            <a:pPr>
              <a:buNone/>
            </a:pPr>
            <a:r>
              <a:rPr lang="en-US" sz="1800" dirty="0" smtClean="0"/>
              <a:t>      Two possible molecular collisions are shown below: </a:t>
            </a:r>
          </a:p>
          <a:p>
            <a:pPr>
              <a:buNone/>
            </a:pPr>
            <a:r>
              <a:rPr lang="en-US" sz="1800" dirty="0" smtClean="0"/>
              <a:t>                 (</a:t>
            </a:r>
            <a:r>
              <a:rPr lang="en-US" sz="1800" dirty="0" err="1" smtClean="0"/>
              <a:t>i</a:t>
            </a:r>
            <a:r>
              <a:rPr lang="en-US" sz="1800" dirty="0" smtClean="0"/>
              <a:t>)     O = N →← </a:t>
            </a:r>
            <a:r>
              <a:rPr lang="en-US" sz="1800" dirty="0" err="1" smtClean="0"/>
              <a:t>Cl</a:t>
            </a:r>
            <a:r>
              <a:rPr lang="en-US" sz="1800" dirty="0" smtClean="0"/>
              <a:t> ─ </a:t>
            </a:r>
            <a:r>
              <a:rPr lang="en-US" sz="1800" dirty="0" err="1" smtClean="0"/>
              <a:t>Cl</a:t>
            </a:r>
            <a:r>
              <a:rPr lang="en-US" sz="1800" dirty="0" smtClean="0"/>
              <a:t>    →     O = N ─  </a:t>
            </a:r>
            <a:r>
              <a:rPr lang="en-US" sz="1800" dirty="0" err="1" smtClean="0"/>
              <a:t>Cl</a:t>
            </a:r>
            <a:r>
              <a:rPr lang="en-US" sz="1800" dirty="0" smtClean="0"/>
              <a:t>    + </a:t>
            </a:r>
            <a:r>
              <a:rPr lang="en-US" sz="1800" dirty="0" err="1" smtClean="0"/>
              <a:t>Cl</a:t>
            </a:r>
            <a:r>
              <a:rPr lang="en-US" sz="1800" dirty="0" smtClean="0"/>
              <a:t>   </a:t>
            </a:r>
          </a:p>
          <a:p>
            <a:pPr>
              <a:buNone/>
            </a:pPr>
            <a:r>
              <a:rPr lang="en-US" sz="1800" dirty="0" smtClean="0"/>
              <a:t>                 (ii)     N = O →← </a:t>
            </a:r>
            <a:r>
              <a:rPr lang="en-US" sz="1800" dirty="0" err="1" smtClean="0"/>
              <a:t>Cl</a:t>
            </a:r>
            <a:r>
              <a:rPr lang="en-US" sz="1800" dirty="0" smtClean="0"/>
              <a:t> ─ </a:t>
            </a:r>
            <a:r>
              <a:rPr lang="en-US" sz="1800" dirty="0" err="1" smtClean="0"/>
              <a:t>Cl</a:t>
            </a:r>
            <a:r>
              <a:rPr lang="en-US" sz="1800" dirty="0" smtClean="0"/>
              <a:t>    →    N = O   ,     </a:t>
            </a:r>
            <a:r>
              <a:rPr lang="en-US" sz="1800" dirty="0" err="1" smtClean="0"/>
              <a:t>Cl</a:t>
            </a:r>
            <a:r>
              <a:rPr lang="en-US" sz="1800" dirty="0" smtClean="0"/>
              <a:t> ─ </a:t>
            </a:r>
            <a:r>
              <a:rPr lang="en-US" sz="1800" dirty="0" err="1" smtClean="0"/>
              <a:t>Cl</a:t>
            </a:r>
            <a:r>
              <a:rPr lang="en-US" sz="1800" dirty="0" smtClean="0"/>
              <a:t>    </a:t>
            </a:r>
          </a:p>
          <a:p>
            <a:pPr>
              <a:buNone/>
            </a:pPr>
            <a:r>
              <a:rPr lang="en-US" sz="1800" dirty="0" smtClean="0"/>
              <a:t>      In (</a:t>
            </a:r>
            <a:r>
              <a:rPr lang="en-US" sz="1800" dirty="0" err="1" smtClean="0"/>
              <a:t>i</a:t>
            </a:r>
            <a:r>
              <a:rPr lang="en-US" sz="1800" dirty="0" smtClean="0"/>
              <a:t>) the NO and Cl</a:t>
            </a:r>
            <a:r>
              <a:rPr lang="en-US" sz="1800" baseline="-25000" dirty="0" smtClean="0"/>
              <a:t>2</a:t>
            </a:r>
            <a:r>
              <a:rPr lang="en-US" sz="1800" dirty="0" smtClean="0"/>
              <a:t> molecules are properly oriented for collision resulting the </a:t>
            </a:r>
          </a:p>
          <a:p>
            <a:pPr>
              <a:buNone/>
            </a:pPr>
            <a:r>
              <a:rPr lang="en-US" sz="1800" dirty="0" smtClean="0"/>
              <a:t>     products </a:t>
            </a:r>
            <a:r>
              <a:rPr lang="en-US" sz="1800" dirty="0" err="1" smtClean="0"/>
              <a:t>NOCl</a:t>
            </a:r>
            <a:r>
              <a:rPr lang="en-US" sz="1800" dirty="0" smtClean="0"/>
              <a:t> and Cl. In (ii) the NO molecule approaches with its O atom towards</a:t>
            </a:r>
          </a:p>
          <a:p>
            <a:pPr>
              <a:buNone/>
            </a:pPr>
            <a:r>
              <a:rPr lang="en-US" sz="1800" dirty="0" smtClean="0"/>
              <a:t>     Cl</a:t>
            </a:r>
            <a:r>
              <a:rPr lang="en-US" sz="1800" baseline="-25000" dirty="0" smtClean="0"/>
              <a:t>2</a:t>
            </a:r>
            <a:r>
              <a:rPr lang="en-US" sz="1800" dirty="0" smtClean="0"/>
              <a:t> molecule. Because this orientation does not allow the formation of a bond</a:t>
            </a:r>
          </a:p>
          <a:p>
            <a:pPr>
              <a:buNone/>
            </a:pPr>
            <a:r>
              <a:rPr lang="en-US" sz="1800" dirty="0" smtClean="0"/>
              <a:t>     between the N atom and </a:t>
            </a:r>
            <a:r>
              <a:rPr lang="en-US" sz="1800" dirty="0" err="1" smtClean="0"/>
              <a:t>Cl</a:t>
            </a:r>
            <a:r>
              <a:rPr lang="en-US" sz="1800" dirty="0" smtClean="0"/>
              <a:t> atom, it is ineffective  for reaction. The molecules come </a:t>
            </a:r>
          </a:p>
          <a:p>
            <a:pPr>
              <a:buNone/>
            </a:pPr>
            <a:r>
              <a:rPr lang="en-US" sz="1800" dirty="0" smtClean="0"/>
              <a:t>     together and then fly apart. All orientations except those close to that shown in (</a:t>
            </a:r>
            <a:r>
              <a:rPr lang="en-US" sz="1800" dirty="0" err="1" smtClean="0"/>
              <a:t>i</a:t>
            </a:r>
            <a:r>
              <a:rPr lang="en-US" sz="1800" dirty="0" smtClean="0"/>
              <a:t>)</a:t>
            </a:r>
          </a:p>
          <a:p>
            <a:pPr>
              <a:buNone/>
            </a:pPr>
            <a:r>
              <a:rPr lang="en-US" sz="1800" dirty="0" smtClean="0"/>
              <a:t>     are ineffective.</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en-US" sz="1800" b="1" dirty="0" smtClean="0"/>
              <a:t>Transition-state Theory</a:t>
            </a:r>
            <a:r>
              <a:rPr lang="en-US" sz="1800" dirty="0" smtClean="0"/>
              <a:t> </a:t>
            </a:r>
          </a:p>
          <a:p>
            <a:pPr>
              <a:buNone/>
            </a:pPr>
            <a:r>
              <a:rPr lang="en-US" sz="1800" b="1" dirty="0" smtClean="0"/>
              <a:t>       </a:t>
            </a:r>
            <a:r>
              <a:rPr lang="en-US" sz="1800" dirty="0" smtClean="0"/>
              <a:t>Transition-state theory explains the reaction resulting from the collision of two molecules in terms of an activated complex. An activated complex (transition)</a:t>
            </a:r>
          </a:p>
          <a:p>
            <a:pPr>
              <a:buNone/>
            </a:pPr>
            <a:r>
              <a:rPr lang="en-US" sz="1800" b="1" dirty="0" smtClean="0"/>
              <a:t>      </a:t>
            </a:r>
            <a:r>
              <a:rPr lang="en-US" sz="1800" dirty="0" smtClean="0"/>
              <a:t>is an unstable grouping of atoms that can break up to form products. We can</a:t>
            </a:r>
          </a:p>
          <a:p>
            <a:pPr>
              <a:buNone/>
            </a:pPr>
            <a:r>
              <a:rPr lang="en-US" sz="1800" dirty="0" smtClean="0"/>
              <a:t>      represent the formation of activated complex this way: </a:t>
            </a:r>
          </a:p>
          <a:p>
            <a:pPr>
              <a:buNone/>
            </a:pPr>
            <a:r>
              <a:rPr lang="en-US" sz="1800" dirty="0" smtClean="0"/>
              <a:t>                       A + BC     ←     [A---B----C]      →     AB + C   </a:t>
            </a:r>
          </a:p>
          <a:p>
            <a:pPr>
              <a:buNone/>
            </a:pPr>
            <a:r>
              <a:rPr lang="en-US" sz="1800" dirty="0" smtClean="0"/>
              <a:t>                    reactants        activated complex    products                    </a:t>
            </a:r>
          </a:p>
          <a:p>
            <a:pPr>
              <a:buNone/>
            </a:pPr>
            <a:r>
              <a:rPr lang="en-US" sz="1800" dirty="0" smtClean="0"/>
              <a:t>      When the molecules come together with proper orientation, the kinetic energy</a:t>
            </a:r>
          </a:p>
          <a:p>
            <a:pPr>
              <a:buNone/>
            </a:pPr>
            <a:r>
              <a:rPr lang="en-US" sz="1800" dirty="0" smtClean="0"/>
              <a:t>      of the collision is absorbed by the activated complex as a vibrational motion of atoms . This energy becomes concentrated in the bond denoted by the dashed</a:t>
            </a:r>
          </a:p>
          <a:p>
            <a:pPr>
              <a:buNone/>
            </a:pPr>
            <a:r>
              <a:rPr lang="en-US" sz="1800" dirty="0" smtClean="0"/>
              <a:t>       lines can flow between them. If, at some moment, sufficient energy becomes </a:t>
            </a:r>
          </a:p>
          <a:p>
            <a:pPr>
              <a:buNone/>
            </a:pPr>
            <a:r>
              <a:rPr lang="en-US" sz="1800" dirty="0" smtClean="0"/>
              <a:t>      concentrated in one of the bonds of the activated complex, that bond breaks or</a:t>
            </a:r>
          </a:p>
          <a:p>
            <a:pPr>
              <a:buNone/>
            </a:pPr>
            <a:r>
              <a:rPr lang="en-US" sz="1800" dirty="0" smtClean="0"/>
              <a:t>      falls apart. Depending on whether the A---B or B----C bond breaks, the activated</a:t>
            </a:r>
          </a:p>
          <a:p>
            <a:pPr>
              <a:buNone/>
            </a:pPr>
            <a:r>
              <a:rPr lang="en-US" sz="1800" dirty="0" smtClean="0"/>
              <a:t>      complex either reverts to the reactants or yields the products.   </a:t>
            </a:r>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User\Downloads\IMG-2400.jpg"/>
          <p:cNvPicPr>
            <a:picLocks noGrp="1" noChangeAspect="1" noChangeArrowheads="1"/>
          </p:cNvPicPr>
          <p:nvPr>
            <p:ph idx="1"/>
          </p:nvPr>
        </p:nvPicPr>
        <p:blipFill>
          <a:blip r:embed="rId2" cstate="print"/>
          <a:srcRect/>
          <a:stretch>
            <a:fillRect/>
          </a:stretch>
        </p:blipFill>
        <p:spPr bwMode="auto">
          <a:xfrm>
            <a:off x="1717475" y="1600200"/>
            <a:ext cx="5709049" cy="452596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User\Downloads\IMG-2401.jpg"/>
          <p:cNvPicPr>
            <a:picLocks noGrp="1" noChangeAspect="1" noChangeArrowheads="1"/>
          </p:cNvPicPr>
          <p:nvPr>
            <p:ph idx="1"/>
          </p:nvPr>
        </p:nvPicPr>
        <p:blipFill>
          <a:blip r:embed="rId2" cstate="print"/>
          <a:srcRect/>
          <a:stretch>
            <a:fillRect/>
          </a:stretch>
        </p:blipFill>
        <p:spPr bwMode="auto">
          <a:xfrm>
            <a:off x="2071085" y="1600200"/>
            <a:ext cx="5001830" cy="4525963"/>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The above potential energy diagrams for the reactions can be represented by the</a:t>
            </a:r>
          </a:p>
          <a:p>
            <a:pPr>
              <a:buNone/>
            </a:pPr>
            <a:r>
              <a:rPr lang="en-US" sz="1800" dirty="0" smtClean="0"/>
              <a:t>      equation:              A + BC     →     [A---B----C]      →     AB + C  </a:t>
            </a:r>
          </a:p>
          <a:p>
            <a:pPr>
              <a:buNone/>
            </a:pPr>
            <a:r>
              <a:rPr lang="en-US" sz="1800" dirty="0" smtClean="0"/>
              <a:t>     The 1</a:t>
            </a:r>
            <a:r>
              <a:rPr lang="en-US" sz="1800" baseline="30000" dirty="0" smtClean="0"/>
              <a:t>st</a:t>
            </a:r>
            <a:r>
              <a:rPr lang="en-US" sz="1800" dirty="0" smtClean="0"/>
              <a:t> figure shows the change in potential energy that occurs during the progress</a:t>
            </a:r>
          </a:p>
          <a:p>
            <a:pPr>
              <a:buNone/>
            </a:pPr>
            <a:r>
              <a:rPr lang="en-US" sz="1800" dirty="0" smtClean="0"/>
              <a:t>     of the reaction. The potential-energy curve starts at the left with the potential</a:t>
            </a:r>
          </a:p>
          <a:p>
            <a:pPr>
              <a:buNone/>
            </a:pPr>
            <a:r>
              <a:rPr lang="en-US" sz="1800" dirty="0" smtClean="0"/>
              <a:t>     energy of the reactants, A+BC. Moving along the curve toward the right, the</a:t>
            </a:r>
          </a:p>
          <a:p>
            <a:pPr>
              <a:buNone/>
            </a:pPr>
            <a:r>
              <a:rPr lang="en-US" sz="1800" dirty="0" smtClean="0"/>
              <a:t>     potential energy increases to a maximum, corresponding to the activated complex.</a:t>
            </a:r>
          </a:p>
          <a:p>
            <a:pPr>
              <a:buNone/>
            </a:pPr>
            <a:r>
              <a:rPr lang="en-US" sz="1800" dirty="0" smtClean="0"/>
              <a:t>    Further to the right, the potential energy decreases to that of the product, AB+C.</a:t>
            </a:r>
          </a:p>
          <a:p>
            <a:pPr>
              <a:buNone/>
            </a:pPr>
            <a:r>
              <a:rPr lang="en-US" sz="1800" dirty="0" smtClean="0"/>
              <a:t>    As the reaction progresses (from left to right), the potential energy increases </a:t>
            </a:r>
          </a:p>
          <a:p>
            <a:pPr>
              <a:buNone/>
            </a:pPr>
            <a:r>
              <a:rPr lang="en-US" sz="1800" dirty="0" smtClean="0"/>
              <a:t>    because the outer electrons of the two molecules repel. If the reactant molecules</a:t>
            </a:r>
          </a:p>
          <a:p>
            <a:pPr>
              <a:buNone/>
            </a:pPr>
            <a:r>
              <a:rPr lang="en-US" sz="1800" dirty="0" smtClean="0"/>
              <a:t>have sufficient KE it is possible for the potential energy to increase to the value for the</a:t>
            </a:r>
          </a:p>
          <a:p>
            <a:pPr>
              <a:buNone/>
            </a:pPr>
            <a:r>
              <a:rPr lang="en-US" sz="1800" dirty="0" smtClean="0"/>
              <a:t>  activated complex. The energy must be equal or greater than the difference in </a:t>
            </a:r>
          </a:p>
          <a:p>
            <a:pPr>
              <a:buNone/>
            </a:pPr>
            <a:r>
              <a:rPr lang="en-US" sz="1800" dirty="0" smtClean="0"/>
              <a:t>  energy between the activated complex and the reactant molecules. the energy</a:t>
            </a:r>
          </a:p>
          <a:p>
            <a:pPr>
              <a:buNone/>
            </a:pPr>
            <a:r>
              <a:rPr lang="en-US" sz="1800" dirty="0" smtClean="0"/>
              <a:t>   difference is the activation energy for the forward reaction.</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rapidly into H</a:t>
            </a:r>
            <a:r>
              <a:rPr lang="en-US" sz="1800" baseline="-25000" dirty="0" smtClean="0"/>
              <a:t>2</a:t>
            </a:r>
            <a:r>
              <a:rPr lang="en-US" sz="1800" dirty="0" smtClean="0"/>
              <a:t>O and O</a:t>
            </a:r>
            <a:r>
              <a:rPr lang="en-US" sz="1800" baseline="-25000" dirty="0" smtClean="0"/>
              <a:t>2</a:t>
            </a:r>
            <a:r>
              <a:rPr lang="en-US" sz="1800" dirty="0" smtClean="0"/>
              <a:t>. Here </a:t>
            </a:r>
            <a:r>
              <a:rPr lang="en-US" sz="1800" dirty="0" err="1" smtClean="0"/>
              <a:t>HBr</a:t>
            </a:r>
            <a:r>
              <a:rPr lang="en-US" sz="1800" dirty="0" smtClean="0"/>
              <a:t> acts as a catalyst to </a:t>
            </a:r>
            <a:r>
              <a:rPr lang="en-US" sz="1800" dirty="0" smtClean="0"/>
              <a:t>speed up </a:t>
            </a:r>
            <a:r>
              <a:rPr lang="en-US" sz="1800" dirty="0" smtClean="0"/>
              <a:t>decomposition. </a:t>
            </a:r>
          </a:p>
          <a:p>
            <a:pPr>
              <a:buNone/>
            </a:pPr>
            <a:r>
              <a:rPr lang="en-US" sz="1800" dirty="0" smtClean="0"/>
              <a:t>   3. Temperature at which the reaction occurs. Usually reactions speed up when the</a:t>
            </a:r>
          </a:p>
          <a:p>
            <a:pPr>
              <a:buNone/>
            </a:pPr>
            <a:r>
              <a:rPr lang="en-US" sz="1800" dirty="0" smtClean="0"/>
              <a:t>       temperature increases. Reactions during cooking go faster at higher temperature.</a:t>
            </a:r>
          </a:p>
          <a:p>
            <a:pPr>
              <a:buNone/>
            </a:pPr>
            <a:r>
              <a:rPr lang="en-US" sz="1800" dirty="0" smtClean="0"/>
              <a:t>   4. Surface area of a solid reactant or a catalyst. If a reaction involves a solid with a</a:t>
            </a:r>
          </a:p>
          <a:p>
            <a:pPr>
              <a:buNone/>
            </a:pPr>
            <a:r>
              <a:rPr lang="en-US" sz="1800" dirty="0" smtClean="0"/>
              <a:t>       gas or liquid, the surface area of the solid affects the reaction rate. A wood fire</a:t>
            </a:r>
          </a:p>
          <a:p>
            <a:pPr>
              <a:buNone/>
            </a:pPr>
            <a:r>
              <a:rPr lang="en-US" sz="1800" dirty="0" smtClean="0"/>
              <a:t>       burns faster if the logs are chopped into smaller pieces. Similarly, the surface area</a:t>
            </a:r>
          </a:p>
          <a:p>
            <a:pPr>
              <a:buNone/>
            </a:pPr>
            <a:r>
              <a:rPr lang="en-US" sz="1800" dirty="0" smtClean="0"/>
              <a:t>       of a solid catalyst is important to the rate of reaction. The greater the surface area</a:t>
            </a:r>
          </a:p>
          <a:p>
            <a:pPr>
              <a:buNone/>
            </a:pPr>
            <a:r>
              <a:rPr lang="en-US" sz="1800" dirty="0" smtClean="0"/>
              <a:t>       per unit volume, the faster is the reaction.</a:t>
            </a:r>
          </a:p>
          <a:p>
            <a:pPr>
              <a:buNone/>
            </a:pPr>
            <a:r>
              <a:rPr lang="en-US" sz="1800" dirty="0" smtClean="0"/>
              <a:t>   5. Radiations. The rates of certain reactions increase by the absorption of photons</a:t>
            </a:r>
          </a:p>
          <a:p>
            <a:pPr>
              <a:buNone/>
            </a:pPr>
            <a:r>
              <a:rPr lang="en-US" sz="1800" dirty="0" smtClean="0"/>
              <a:t>        of certain radiations. Such reactions are called photochemical reactions.</a:t>
            </a:r>
          </a:p>
          <a:p>
            <a:pPr>
              <a:buNone/>
            </a:pPr>
            <a:r>
              <a:rPr lang="en-US" sz="1800" dirty="0" smtClean="0"/>
              <a:t>              3O</a:t>
            </a:r>
            <a:r>
              <a:rPr lang="en-US" sz="1800" baseline="-25000" dirty="0" smtClean="0"/>
              <a:t>2</a:t>
            </a:r>
            <a:r>
              <a:rPr lang="en-US" sz="1800" dirty="0" smtClean="0"/>
              <a:t>(g)   (in presence of UV radiation )   →     2O</a:t>
            </a:r>
            <a:r>
              <a:rPr lang="en-US" sz="1800" baseline="-25000" dirty="0" smtClean="0"/>
              <a:t>3</a:t>
            </a:r>
            <a:r>
              <a:rPr lang="en-US" sz="1800" dirty="0" smtClean="0"/>
              <a:t>(g)</a:t>
            </a:r>
            <a:endParaRPr lang="en-US" sz="1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the maximum in the potential-energy curve, the reactant molecules have come</a:t>
            </a:r>
          </a:p>
          <a:p>
            <a:pPr>
              <a:buNone/>
            </a:pPr>
            <a:r>
              <a:rPr lang="en-US" sz="1800" dirty="0" smtClean="0"/>
              <a:t>     together as the activated complex. When the activated complex breaks up into </a:t>
            </a:r>
          </a:p>
          <a:p>
            <a:pPr>
              <a:buNone/>
            </a:pPr>
            <a:r>
              <a:rPr lang="en-US" sz="1800" dirty="0" smtClean="0"/>
              <a:t>     products, the products go to the lower potential energy. Note that the energy of </a:t>
            </a:r>
          </a:p>
          <a:p>
            <a:pPr>
              <a:buNone/>
            </a:pPr>
            <a:r>
              <a:rPr lang="en-US" sz="1800" dirty="0" smtClean="0"/>
              <a:t>     the products is lower than the energy of the reactants. The difference in energy</a:t>
            </a:r>
          </a:p>
          <a:p>
            <a:pPr>
              <a:buNone/>
            </a:pPr>
            <a:r>
              <a:rPr lang="en-US" sz="1800" dirty="0" smtClean="0"/>
              <a:t>     equals the heat of reaction, ∆H. Because the energy of the reactants is higher than that of the products, the heat energy is released and ∆H is negative. Therefore, the reaction is exothermic.  </a:t>
            </a:r>
          </a:p>
          <a:p>
            <a:pPr>
              <a:buNone/>
            </a:pPr>
            <a:r>
              <a:rPr lang="en-US" sz="1800" dirty="0" smtClean="0"/>
              <a:t>      Second figure shows the potential-energy curve for endothermic reaction. In this </a:t>
            </a:r>
          </a:p>
          <a:p>
            <a:pPr>
              <a:buNone/>
            </a:pPr>
            <a:r>
              <a:rPr lang="en-US" sz="1800" dirty="0" smtClean="0"/>
              <a:t>      case, the energy of the products is higher than the energy of the reactants. </a:t>
            </a:r>
          </a:p>
          <a:p>
            <a:pPr>
              <a:buNone/>
            </a:pPr>
            <a:r>
              <a:rPr lang="en-US" sz="1800" dirty="0" smtClean="0"/>
              <a:t>      Because the energy increases, ∆H is positive and the reaction is endothermic.</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Arrhenius Equation</a:t>
            </a:r>
            <a:r>
              <a:rPr lang="en-US" sz="1800" dirty="0" smtClean="0"/>
              <a:t>:</a:t>
            </a:r>
          </a:p>
          <a:p>
            <a:pPr>
              <a:buNone/>
            </a:pPr>
            <a:r>
              <a:rPr lang="en-US" sz="1800" dirty="0" smtClean="0"/>
              <a:t>      The mathematical equation k = </a:t>
            </a:r>
            <a:r>
              <a:rPr lang="en-US" sz="1800" dirty="0" err="1" smtClean="0"/>
              <a:t>Ae</a:t>
            </a:r>
            <a:r>
              <a:rPr lang="en-US" sz="1800" baseline="30000" dirty="0" smtClean="0"/>
              <a:t>-Ea/RT</a:t>
            </a:r>
            <a:r>
              <a:rPr lang="en-US" sz="1800" dirty="0" smtClean="0"/>
              <a:t>, which expresses the dependence of the</a:t>
            </a:r>
          </a:p>
          <a:p>
            <a:pPr>
              <a:buNone/>
            </a:pPr>
            <a:r>
              <a:rPr lang="en-US" sz="1800" dirty="0" smtClean="0"/>
              <a:t>     rate constant on temperature, is called Arrhenius equation. Here R is the gas </a:t>
            </a:r>
          </a:p>
          <a:p>
            <a:pPr>
              <a:buNone/>
            </a:pPr>
            <a:r>
              <a:rPr lang="en-US" sz="1800" dirty="0" smtClean="0"/>
              <a:t>     constant, 8.31J/(K-mol) and T is absolute temperature. The symbol A in the </a:t>
            </a:r>
          </a:p>
          <a:p>
            <a:pPr>
              <a:buNone/>
            </a:pPr>
            <a:r>
              <a:rPr lang="en-US" sz="1800" dirty="0" smtClean="0"/>
              <a:t>     equation, which is assumed to be a constant, is called the frequency factor. The </a:t>
            </a:r>
          </a:p>
          <a:p>
            <a:pPr>
              <a:buNone/>
            </a:pPr>
            <a:r>
              <a:rPr lang="en-US" sz="1800" dirty="0" smtClean="0"/>
              <a:t>     frequency factor is related to the frequency of collision with proper orientation(</a:t>
            </a:r>
            <a:r>
              <a:rPr lang="en-US" sz="1800" dirty="0" err="1" smtClean="0"/>
              <a:t>pZ</a:t>
            </a:r>
            <a:r>
              <a:rPr lang="en-US" sz="1800" dirty="0" smtClean="0"/>
              <a:t>).</a:t>
            </a:r>
          </a:p>
          <a:p>
            <a:pPr>
              <a:buNone/>
            </a:pPr>
            <a:r>
              <a:rPr lang="en-US" sz="1800" dirty="0" smtClean="0"/>
              <a:t>     It is useful to recast Arrhenius equation in logarithmic form. Taking the natural</a:t>
            </a:r>
          </a:p>
          <a:p>
            <a:pPr>
              <a:buNone/>
            </a:pPr>
            <a:r>
              <a:rPr lang="en-US" sz="1800" dirty="0" smtClean="0"/>
              <a:t>     logarithm of both sides of the Arrhenius equation gives</a:t>
            </a:r>
          </a:p>
          <a:p>
            <a:pPr>
              <a:buNone/>
            </a:pPr>
            <a:r>
              <a:rPr lang="en-US" sz="1800" dirty="0" smtClean="0"/>
              <a:t>                                         </a:t>
            </a:r>
            <a:r>
              <a:rPr lang="en-US" sz="1800" dirty="0" err="1" smtClean="0"/>
              <a:t>ln</a:t>
            </a:r>
            <a:r>
              <a:rPr lang="en-US" sz="1800" dirty="0" smtClean="0"/>
              <a:t> k = </a:t>
            </a:r>
            <a:r>
              <a:rPr lang="en-US" sz="1800" dirty="0" err="1" smtClean="0"/>
              <a:t>ln</a:t>
            </a:r>
            <a:r>
              <a:rPr lang="en-US" sz="1800" dirty="0" smtClean="0"/>
              <a:t> A – E</a:t>
            </a:r>
            <a:r>
              <a:rPr lang="en-US" sz="1800" baseline="-25000" dirty="0" smtClean="0"/>
              <a:t>a</a:t>
            </a:r>
            <a:r>
              <a:rPr lang="en-US" sz="1800" dirty="0" smtClean="0"/>
              <a:t> /RT</a:t>
            </a:r>
          </a:p>
          <a:p>
            <a:pPr>
              <a:buNone/>
            </a:pPr>
            <a:r>
              <a:rPr lang="en-US" sz="1800" dirty="0" smtClean="0"/>
              <a:t>     expressing in terms of logarithms to the base 10,</a:t>
            </a:r>
          </a:p>
          <a:p>
            <a:pPr>
              <a:buNone/>
            </a:pPr>
            <a:r>
              <a:rPr lang="en-US" sz="1800" dirty="0" smtClean="0"/>
              <a:t>                                        log k = log A – E</a:t>
            </a:r>
            <a:r>
              <a:rPr lang="en-US" sz="1800" baseline="-25000" dirty="0" smtClean="0"/>
              <a:t>a </a:t>
            </a:r>
            <a:r>
              <a:rPr lang="en-US" sz="1800" dirty="0" smtClean="0"/>
              <a:t>/2.303RT</a:t>
            </a:r>
          </a:p>
          <a:p>
            <a:pPr>
              <a:buNone/>
            </a:pPr>
            <a:r>
              <a:rPr lang="en-US" sz="1800" dirty="0" smtClean="0"/>
              <a:t>     This is an equation of a straight line, so, if we plot log k against 1/T, should get</a:t>
            </a:r>
          </a:p>
          <a:p>
            <a:pPr>
              <a:buNone/>
            </a:pPr>
            <a:r>
              <a:rPr lang="en-US" sz="1800" dirty="0" smtClean="0"/>
              <a:t>     a straight line and the slope of the line is - E</a:t>
            </a:r>
            <a:r>
              <a:rPr lang="en-US" sz="1800" baseline="-25000" dirty="0" smtClean="0"/>
              <a:t>a </a:t>
            </a:r>
            <a:r>
              <a:rPr lang="en-US" sz="1800" dirty="0" smtClean="0"/>
              <a:t>/2.303R, from which we can </a:t>
            </a:r>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     </a:t>
            </a:r>
          </a:p>
          <a:p>
            <a:pPr>
              <a:buNone/>
            </a:pPr>
            <a:r>
              <a:rPr lang="en-US" sz="1800" dirty="0" smtClean="0"/>
              <a:t>  obtain the activation energy, E</a:t>
            </a:r>
            <a:r>
              <a:rPr lang="en-US" sz="1800" baseline="-25000" dirty="0" smtClean="0"/>
              <a:t>a</a:t>
            </a:r>
            <a:r>
              <a:rPr lang="en-US" sz="1800" dirty="0" smtClean="0"/>
              <a:t>. The intercept is log A.  </a:t>
            </a:r>
          </a:p>
          <a:p>
            <a:pPr>
              <a:buNone/>
            </a:pPr>
            <a:r>
              <a:rPr lang="en-US" sz="1800" dirty="0" smtClean="0"/>
              <a:t>          </a:t>
            </a:r>
          </a:p>
          <a:p>
            <a:pPr>
              <a:buNone/>
            </a:pPr>
            <a:endParaRPr lang="en-US" sz="1800" dirty="0" smtClean="0"/>
          </a:p>
          <a:p>
            <a:pPr>
              <a:buNone/>
            </a:pPr>
            <a:endParaRPr lang="en-US" sz="1800" dirty="0" smtClean="0"/>
          </a:p>
          <a:p>
            <a:pPr>
              <a:buNone/>
            </a:pPr>
            <a:r>
              <a:rPr lang="en-US" sz="1800" dirty="0" smtClean="0"/>
              <a:t>                                 log k                                         slope = - E</a:t>
            </a:r>
            <a:r>
              <a:rPr lang="en-US" sz="1800" baseline="-25000" dirty="0" smtClean="0"/>
              <a:t>a </a:t>
            </a:r>
            <a:r>
              <a:rPr lang="en-US" sz="1800" dirty="0" smtClean="0"/>
              <a:t>/2.303R </a:t>
            </a:r>
          </a:p>
          <a:p>
            <a:pPr>
              <a:buNone/>
            </a:pPr>
            <a:endParaRPr lang="en-US" sz="1800" dirty="0" smtClean="0"/>
          </a:p>
          <a:p>
            <a:pPr>
              <a:buNone/>
            </a:pPr>
            <a:endParaRPr lang="en-US" sz="1800" dirty="0" smtClean="0"/>
          </a:p>
          <a:p>
            <a:pPr>
              <a:buNone/>
            </a:pPr>
            <a:r>
              <a:rPr lang="en-US" sz="1800" dirty="0" smtClean="0"/>
              <a:t>                                                                  </a:t>
            </a:r>
          </a:p>
          <a:p>
            <a:pPr>
              <a:buNone/>
            </a:pPr>
            <a:r>
              <a:rPr lang="en-US" sz="1800" dirty="0" smtClean="0"/>
              <a:t>                                                                        1/T </a:t>
            </a:r>
          </a:p>
          <a:p>
            <a:pPr>
              <a:buNone/>
            </a:pPr>
            <a:r>
              <a:rPr lang="en-US" sz="1800" dirty="0" smtClean="0"/>
              <a:t>      We can write the equation at two different temperatures, T</a:t>
            </a:r>
            <a:r>
              <a:rPr lang="en-US" sz="1800" baseline="-25000" dirty="0" smtClean="0"/>
              <a:t>1</a:t>
            </a:r>
            <a:r>
              <a:rPr lang="en-US" sz="1800" dirty="0" smtClean="0"/>
              <a:t> and T</a:t>
            </a:r>
            <a:r>
              <a:rPr lang="en-US" sz="1800" baseline="-25000" dirty="0" smtClean="0"/>
              <a:t>2</a:t>
            </a:r>
            <a:r>
              <a:rPr lang="en-US" sz="1800" dirty="0" smtClean="0"/>
              <a:t> for the two</a:t>
            </a:r>
          </a:p>
          <a:p>
            <a:pPr>
              <a:buNone/>
            </a:pPr>
            <a:r>
              <a:rPr lang="en-US" sz="1800" dirty="0" smtClean="0"/>
              <a:t>       rate constants k</a:t>
            </a:r>
            <a:r>
              <a:rPr lang="en-US" sz="1800" baseline="-25000" dirty="0" smtClean="0"/>
              <a:t>1</a:t>
            </a:r>
            <a:r>
              <a:rPr lang="en-US" sz="1800" dirty="0" smtClean="0"/>
              <a:t> and k</a:t>
            </a:r>
            <a:r>
              <a:rPr lang="en-US" sz="1800" baseline="-25000" dirty="0" smtClean="0"/>
              <a:t>2</a:t>
            </a:r>
            <a:r>
              <a:rPr lang="en-US" sz="1800" dirty="0" smtClean="0"/>
              <a:t> respectively. The equations are:</a:t>
            </a:r>
          </a:p>
          <a:p>
            <a:pPr>
              <a:buNone/>
            </a:pPr>
            <a:r>
              <a:rPr lang="en-US" sz="1800" dirty="0" smtClean="0"/>
              <a:t>                               log k</a:t>
            </a:r>
            <a:r>
              <a:rPr lang="en-US" sz="1800" baseline="-25000" dirty="0" smtClean="0"/>
              <a:t>1</a:t>
            </a:r>
            <a:r>
              <a:rPr lang="en-US" sz="1800" dirty="0" smtClean="0"/>
              <a:t> = log A - E</a:t>
            </a:r>
            <a:r>
              <a:rPr lang="en-US" sz="1800" baseline="-25000" dirty="0" smtClean="0"/>
              <a:t>a </a:t>
            </a:r>
            <a:r>
              <a:rPr lang="en-US" sz="1800" dirty="0" smtClean="0"/>
              <a:t>/2.303RT</a:t>
            </a:r>
            <a:r>
              <a:rPr lang="en-US" sz="1800" baseline="-25000" dirty="0" smtClean="0"/>
              <a:t>1</a:t>
            </a:r>
            <a:r>
              <a:rPr lang="en-US" sz="1800" dirty="0" smtClean="0"/>
              <a:t>                     </a:t>
            </a:r>
          </a:p>
          <a:p>
            <a:pPr>
              <a:buNone/>
            </a:pPr>
            <a:r>
              <a:rPr lang="en-US" sz="1800" dirty="0" smtClean="0"/>
              <a:t>                               log k</a:t>
            </a:r>
            <a:r>
              <a:rPr lang="en-US" sz="1800" baseline="-25000" dirty="0" smtClean="0"/>
              <a:t>2</a:t>
            </a:r>
            <a:r>
              <a:rPr lang="en-US" sz="1800" dirty="0" smtClean="0"/>
              <a:t> = log A - E</a:t>
            </a:r>
            <a:r>
              <a:rPr lang="en-US" sz="1800" baseline="-25000" dirty="0" smtClean="0"/>
              <a:t>a </a:t>
            </a:r>
            <a:r>
              <a:rPr lang="en-US" sz="1800" dirty="0" smtClean="0"/>
              <a:t>/2.303RT</a:t>
            </a:r>
            <a:r>
              <a:rPr lang="en-US" sz="1800" baseline="-25000" dirty="0" smtClean="0"/>
              <a:t>2</a:t>
            </a:r>
            <a:r>
              <a:rPr lang="en-US" sz="1800" dirty="0" smtClean="0"/>
              <a:t> </a:t>
            </a:r>
          </a:p>
          <a:p>
            <a:pPr>
              <a:buNone/>
            </a:pPr>
            <a:r>
              <a:rPr lang="en-US" sz="1800" dirty="0" smtClean="0"/>
              <a:t>                                                                                                   </a:t>
            </a:r>
            <a:endParaRPr lang="en-US" sz="1800" dirty="0"/>
          </a:p>
        </p:txBody>
      </p:sp>
      <p:cxnSp>
        <p:nvCxnSpPr>
          <p:cNvPr id="5" name="Straight Connector 4"/>
          <p:cNvCxnSpPr/>
          <p:nvPr/>
        </p:nvCxnSpPr>
        <p:spPr>
          <a:xfrm rot="16200000" flipV="1">
            <a:off x="2477294" y="2780506"/>
            <a:ext cx="989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2552700" y="36195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71800" y="40386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971800" y="2667000"/>
            <a:ext cx="1600200" cy="1066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Subtracting the equations,   </a:t>
            </a:r>
          </a:p>
          <a:p>
            <a:pPr>
              <a:buNone/>
            </a:pPr>
            <a:r>
              <a:rPr lang="en-US" sz="1800" dirty="0" smtClean="0"/>
              <a:t>                                log k</a:t>
            </a:r>
            <a:r>
              <a:rPr lang="en-US" sz="1800" baseline="-25000" dirty="0" smtClean="0"/>
              <a:t>2</a:t>
            </a:r>
            <a:r>
              <a:rPr lang="en-US" sz="1800" dirty="0" smtClean="0"/>
              <a:t> – log k</a:t>
            </a:r>
            <a:r>
              <a:rPr lang="en-US" sz="1800" baseline="-25000" dirty="0" smtClean="0"/>
              <a:t>1</a:t>
            </a:r>
            <a:r>
              <a:rPr lang="en-US" sz="1800" dirty="0" smtClean="0"/>
              <a:t> = - E</a:t>
            </a:r>
            <a:r>
              <a:rPr lang="en-US" sz="1800" baseline="-25000" dirty="0" smtClean="0"/>
              <a:t>a </a:t>
            </a:r>
            <a:r>
              <a:rPr lang="en-US" sz="1800" dirty="0" smtClean="0"/>
              <a:t>/2.303RT</a:t>
            </a:r>
            <a:r>
              <a:rPr lang="en-US" sz="1800" baseline="-25000" dirty="0" smtClean="0"/>
              <a:t>2</a:t>
            </a:r>
            <a:r>
              <a:rPr lang="en-US" sz="1800" dirty="0" smtClean="0"/>
              <a:t> + E</a:t>
            </a:r>
            <a:r>
              <a:rPr lang="en-US" sz="1800" baseline="-25000" dirty="0" smtClean="0"/>
              <a:t>a </a:t>
            </a:r>
            <a:r>
              <a:rPr lang="en-US" sz="1800" dirty="0" smtClean="0"/>
              <a:t>/2.303RT</a:t>
            </a:r>
            <a:r>
              <a:rPr lang="en-US" sz="1800" baseline="-25000" dirty="0" smtClean="0"/>
              <a:t>1</a:t>
            </a:r>
            <a:r>
              <a:rPr lang="en-US" sz="1800" dirty="0" smtClean="0"/>
              <a:t>  </a:t>
            </a:r>
          </a:p>
          <a:p>
            <a:pPr>
              <a:buNone/>
            </a:pPr>
            <a:r>
              <a:rPr lang="en-US" sz="1800" dirty="0" smtClean="0"/>
              <a:t>                or            log(k</a:t>
            </a:r>
            <a:r>
              <a:rPr lang="en-US" sz="1800" baseline="-25000" dirty="0" smtClean="0"/>
              <a:t>2</a:t>
            </a:r>
            <a:r>
              <a:rPr lang="en-US" sz="1800" dirty="0" smtClean="0"/>
              <a:t> / k</a:t>
            </a:r>
            <a:r>
              <a:rPr lang="en-US" sz="1800" baseline="-25000" dirty="0" smtClean="0"/>
              <a:t>1</a:t>
            </a:r>
            <a:r>
              <a:rPr lang="en-US" sz="1800" dirty="0" smtClean="0"/>
              <a:t>)  =  (E</a:t>
            </a:r>
            <a:r>
              <a:rPr lang="en-US" sz="1800" baseline="-25000" dirty="0" smtClean="0"/>
              <a:t>a </a:t>
            </a:r>
            <a:r>
              <a:rPr lang="en-US" sz="1800" dirty="0" smtClean="0"/>
              <a:t>/2.303R)[(1/T</a:t>
            </a:r>
            <a:r>
              <a:rPr lang="en-US" sz="1800" baseline="-25000" dirty="0" smtClean="0"/>
              <a:t>1</a:t>
            </a:r>
            <a:r>
              <a:rPr lang="en-US" sz="1800" dirty="0" smtClean="0"/>
              <a:t>) – (1/T</a:t>
            </a:r>
            <a:r>
              <a:rPr lang="en-US" sz="1800" baseline="-25000" dirty="0" smtClean="0"/>
              <a:t>2</a:t>
            </a:r>
            <a:r>
              <a:rPr lang="en-US" sz="1800" dirty="0" smtClean="0"/>
              <a:t>)], this is another form of</a:t>
            </a:r>
          </a:p>
          <a:p>
            <a:pPr>
              <a:buNone/>
            </a:pPr>
            <a:r>
              <a:rPr lang="en-US" sz="1800" dirty="0" smtClean="0"/>
              <a:t>     Arrhenius equation. The equation is useful for determining rate constant at </a:t>
            </a:r>
          </a:p>
          <a:p>
            <a:pPr>
              <a:buNone/>
            </a:pPr>
            <a:r>
              <a:rPr lang="en-US" sz="1800" dirty="0" smtClean="0"/>
              <a:t>     different temperature.    </a:t>
            </a:r>
          </a:p>
          <a:p>
            <a:pPr>
              <a:buNone/>
            </a:pPr>
            <a:endParaRPr lang="en-US" sz="1800" dirty="0" smtClean="0"/>
          </a:p>
          <a:p>
            <a:pPr>
              <a:buNone/>
            </a:pPr>
            <a:r>
              <a:rPr lang="en-US" sz="1800" smtClean="0"/>
              <a:t>                                                       -------------------</a:t>
            </a: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Rate law and mechanism</a:t>
            </a:r>
          </a:p>
          <a:p>
            <a:pPr>
              <a:buNone/>
            </a:pPr>
            <a:r>
              <a:rPr lang="en-US" sz="1800" b="1" dirty="0"/>
              <a:t> </a:t>
            </a:r>
            <a:r>
              <a:rPr lang="en-US" sz="1800" b="1" dirty="0" smtClean="0"/>
              <a:t>     </a:t>
            </a:r>
            <a:r>
              <a:rPr lang="en-US" sz="1800" dirty="0" smtClean="0"/>
              <a:t>Mechanism is the sequence of elementary steps by which a reaction proceeds.</a:t>
            </a:r>
          </a:p>
          <a:p>
            <a:pPr>
              <a:buNone/>
            </a:pPr>
            <a:r>
              <a:rPr lang="en-US" sz="1800" dirty="0"/>
              <a:t> </a:t>
            </a:r>
            <a:r>
              <a:rPr lang="en-US" sz="1800" dirty="0" smtClean="0"/>
              <a:t>    The mechanism of a reaction is first predicted , then the rate law of overall reaction</a:t>
            </a:r>
          </a:p>
          <a:p>
            <a:pPr>
              <a:buNone/>
            </a:pPr>
            <a:r>
              <a:rPr lang="en-US" sz="1800" dirty="0"/>
              <a:t> </a:t>
            </a:r>
            <a:r>
              <a:rPr lang="en-US" sz="1800" dirty="0" smtClean="0"/>
              <a:t>    of the predicted mechanism is verified with the experimental rate law. If two rate </a:t>
            </a:r>
          </a:p>
          <a:p>
            <a:pPr>
              <a:buNone/>
            </a:pPr>
            <a:r>
              <a:rPr lang="en-US" sz="1800" dirty="0"/>
              <a:t> </a:t>
            </a:r>
            <a:r>
              <a:rPr lang="en-US" sz="1800" dirty="0" smtClean="0"/>
              <a:t>    laws are same, then the mechanism predicted for the reaction is taken as correct.</a:t>
            </a:r>
          </a:p>
          <a:p>
            <a:pPr>
              <a:buNone/>
            </a:pPr>
            <a:r>
              <a:rPr lang="en-US" sz="1800" dirty="0"/>
              <a:t> </a:t>
            </a:r>
            <a:r>
              <a:rPr lang="en-US" sz="1800" dirty="0" smtClean="0"/>
              <a:t>    Let us take an example,</a:t>
            </a:r>
          </a:p>
          <a:p>
            <a:pPr>
              <a:buNone/>
            </a:pPr>
            <a:r>
              <a:rPr lang="en-US" sz="1800" dirty="0"/>
              <a:t> </a:t>
            </a:r>
            <a:r>
              <a:rPr lang="en-US" sz="1800" dirty="0" smtClean="0"/>
              <a:t>                                  NO</a:t>
            </a:r>
            <a:r>
              <a:rPr lang="en-US" sz="1800" baseline="-25000" dirty="0" smtClean="0"/>
              <a:t>2</a:t>
            </a:r>
            <a:r>
              <a:rPr lang="en-US" sz="1800" dirty="0" smtClean="0"/>
              <a:t>(g) + CO(g)      →     NO(g) + CO</a:t>
            </a:r>
            <a:r>
              <a:rPr lang="en-US" sz="1800" baseline="-25000" dirty="0" smtClean="0"/>
              <a:t>2</a:t>
            </a:r>
            <a:r>
              <a:rPr lang="en-US" sz="1800" dirty="0" smtClean="0"/>
              <a:t>(g)    </a:t>
            </a:r>
          </a:p>
          <a:p>
            <a:pPr>
              <a:buNone/>
            </a:pPr>
            <a:r>
              <a:rPr lang="en-US" sz="1800" dirty="0"/>
              <a:t> </a:t>
            </a:r>
            <a:r>
              <a:rPr lang="en-US" sz="1800" dirty="0" smtClean="0"/>
              <a:t>    The above reaction does not take place in one step. So, we predict a mechanism:</a:t>
            </a:r>
          </a:p>
          <a:p>
            <a:pPr>
              <a:buNone/>
            </a:pPr>
            <a:r>
              <a:rPr lang="en-US" sz="1800" dirty="0"/>
              <a:t> </a:t>
            </a:r>
            <a:r>
              <a:rPr lang="en-US" sz="1800" dirty="0" smtClean="0"/>
              <a:t>                  elementary step 1;     NO</a:t>
            </a:r>
            <a:r>
              <a:rPr lang="en-US" sz="1800" baseline="-25000" dirty="0" smtClean="0"/>
              <a:t>2</a:t>
            </a:r>
            <a:r>
              <a:rPr lang="en-US" sz="1800" dirty="0" smtClean="0"/>
              <a:t> + NO</a:t>
            </a:r>
            <a:r>
              <a:rPr lang="en-US" sz="1800" baseline="-25000" dirty="0" smtClean="0"/>
              <a:t>2</a:t>
            </a:r>
            <a:r>
              <a:rPr lang="en-US" sz="1800" dirty="0" smtClean="0"/>
              <a:t>   →     NO + NO</a:t>
            </a:r>
            <a:r>
              <a:rPr lang="en-US" sz="1800" baseline="-25000" dirty="0" smtClean="0"/>
              <a:t>3</a:t>
            </a:r>
            <a:r>
              <a:rPr lang="en-US" sz="1800" dirty="0" smtClean="0"/>
              <a:t>  </a:t>
            </a:r>
          </a:p>
          <a:p>
            <a:pPr>
              <a:buNone/>
            </a:pPr>
            <a:r>
              <a:rPr lang="en-US" sz="1800" dirty="0"/>
              <a:t> </a:t>
            </a:r>
            <a:r>
              <a:rPr lang="en-US" sz="1800" dirty="0" smtClean="0"/>
              <a:t>                  elementary step 2;     NO</a:t>
            </a:r>
            <a:r>
              <a:rPr lang="en-US" sz="1800" baseline="-25000" dirty="0" smtClean="0"/>
              <a:t>3</a:t>
            </a:r>
            <a:r>
              <a:rPr lang="en-US" sz="1800" dirty="0" smtClean="0"/>
              <a:t> + CO     →    NO</a:t>
            </a:r>
            <a:r>
              <a:rPr lang="en-US" sz="1800" baseline="-25000" dirty="0" smtClean="0"/>
              <a:t>2</a:t>
            </a:r>
            <a:r>
              <a:rPr lang="en-US" sz="1800" dirty="0" smtClean="0"/>
              <a:t> + CO</a:t>
            </a:r>
            <a:r>
              <a:rPr lang="en-US" sz="1800" baseline="-25000" dirty="0" smtClean="0"/>
              <a:t>2</a:t>
            </a:r>
            <a:r>
              <a:rPr lang="en-US" sz="1800" dirty="0" smtClean="0"/>
              <a:t>    </a:t>
            </a:r>
          </a:p>
          <a:p>
            <a:pPr>
              <a:buNone/>
            </a:pPr>
            <a:r>
              <a:rPr lang="en-US" sz="1800" dirty="0"/>
              <a:t> </a:t>
            </a:r>
            <a:r>
              <a:rPr lang="en-US" sz="1800" dirty="0" smtClean="0"/>
              <a:t>     The overall reaction is :      NO</a:t>
            </a:r>
            <a:r>
              <a:rPr lang="en-US" sz="1800" baseline="-25000" dirty="0" smtClean="0"/>
              <a:t>2</a:t>
            </a:r>
            <a:r>
              <a:rPr lang="en-US" sz="1800" dirty="0" smtClean="0"/>
              <a:t> + NO</a:t>
            </a:r>
            <a:r>
              <a:rPr lang="en-US" sz="1800" baseline="-25000" dirty="0" smtClean="0"/>
              <a:t>2</a:t>
            </a:r>
            <a:r>
              <a:rPr lang="en-US" sz="1800" dirty="0" smtClean="0"/>
              <a:t> + NO</a:t>
            </a:r>
            <a:r>
              <a:rPr lang="en-US" sz="1800" baseline="-25000" dirty="0" smtClean="0"/>
              <a:t>3</a:t>
            </a:r>
            <a:r>
              <a:rPr lang="en-US" sz="1800" dirty="0" smtClean="0"/>
              <a:t> + CO   →    NO + NO</a:t>
            </a:r>
            <a:r>
              <a:rPr lang="en-US" sz="1800" baseline="-25000" dirty="0" smtClean="0"/>
              <a:t>3</a:t>
            </a:r>
            <a:r>
              <a:rPr lang="en-US" sz="1800" dirty="0" smtClean="0"/>
              <a:t> + NO</a:t>
            </a:r>
            <a:r>
              <a:rPr lang="en-US" sz="1800" baseline="-25000" dirty="0" smtClean="0"/>
              <a:t>2</a:t>
            </a:r>
            <a:r>
              <a:rPr lang="en-US" sz="1800" dirty="0" smtClean="0"/>
              <a:t> + CO</a:t>
            </a:r>
            <a:r>
              <a:rPr lang="en-US" sz="1800" baseline="-25000" dirty="0" smtClean="0"/>
              <a:t>2</a:t>
            </a:r>
            <a:r>
              <a:rPr lang="en-US" sz="1800" dirty="0" smtClean="0"/>
              <a:t> </a:t>
            </a:r>
          </a:p>
          <a:p>
            <a:pPr>
              <a:buNone/>
            </a:pPr>
            <a:r>
              <a:rPr lang="en-US" sz="1800" dirty="0"/>
              <a:t> </a:t>
            </a:r>
            <a:r>
              <a:rPr lang="en-US" sz="1800" dirty="0" smtClean="0"/>
              <a:t>                                            or         NO</a:t>
            </a:r>
            <a:r>
              <a:rPr lang="en-US" sz="1800" baseline="-25000" dirty="0" smtClean="0"/>
              <a:t>2</a:t>
            </a:r>
            <a:r>
              <a:rPr lang="en-US" sz="1800" dirty="0" smtClean="0"/>
              <a:t> + CO    →    NO + CO</a:t>
            </a:r>
            <a:r>
              <a:rPr lang="en-US" sz="1800" baseline="-25000" dirty="0" smtClean="0"/>
              <a:t>2</a:t>
            </a:r>
            <a:r>
              <a:rPr lang="en-US" sz="1800" dirty="0" smtClean="0"/>
              <a:t>   (NO</a:t>
            </a:r>
            <a:r>
              <a:rPr lang="en-US" sz="1800" baseline="-25000" dirty="0" smtClean="0"/>
              <a:t>3</a:t>
            </a:r>
            <a:r>
              <a:rPr lang="en-US" sz="1800" dirty="0" smtClean="0"/>
              <a:t> is an intermediate)</a:t>
            </a:r>
          </a:p>
          <a:p>
            <a:pPr>
              <a:buNone/>
            </a:pPr>
            <a:r>
              <a:rPr lang="en-US" sz="1800" dirty="0"/>
              <a:t> </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p>
          <a:p>
            <a:pPr>
              <a:buNone/>
            </a:pPr>
            <a:r>
              <a:rPr lang="en-US" sz="1800" dirty="0" smtClean="0"/>
              <a:t>          The experimental rate law of the reaction is:</a:t>
            </a:r>
          </a:p>
          <a:p>
            <a:pPr>
              <a:buNone/>
            </a:pPr>
            <a:r>
              <a:rPr lang="en-US" sz="1800" dirty="0" smtClean="0"/>
              <a:t>                                                   R = k[NO</a:t>
            </a:r>
            <a:r>
              <a:rPr lang="en-US" sz="1800" baseline="-25000" dirty="0" smtClean="0"/>
              <a:t>2</a:t>
            </a:r>
            <a:r>
              <a:rPr lang="en-US" sz="1800" dirty="0" smtClean="0"/>
              <a:t>]</a:t>
            </a:r>
            <a:r>
              <a:rPr lang="en-US" sz="1800" baseline="30000" dirty="0" smtClean="0"/>
              <a:t>2</a:t>
            </a:r>
            <a:r>
              <a:rPr lang="en-US" sz="1800" dirty="0" smtClean="0"/>
              <a:t>      </a:t>
            </a:r>
          </a:p>
          <a:p>
            <a:pPr>
              <a:buNone/>
            </a:pPr>
            <a:r>
              <a:rPr lang="en-US" sz="1800" dirty="0" smtClean="0"/>
              <a:t>       according to the rate law the reaction is second order and it is with respect to</a:t>
            </a:r>
          </a:p>
          <a:p>
            <a:pPr>
              <a:buNone/>
            </a:pPr>
            <a:r>
              <a:rPr lang="en-US" sz="1800" dirty="0" smtClean="0"/>
              <a:t>       [NO</a:t>
            </a:r>
            <a:r>
              <a:rPr lang="en-US" sz="1800" baseline="-25000" dirty="0" smtClean="0"/>
              <a:t>2</a:t>
            </a:r>
            <a:r>
              <a:rPr lang="en-US" sz="1800" dirty="0" smtClean="0"/>
              <a:t>]. In the overall reaction the coefficient of NO</a:t>
            </a:r>
            <a:r>
              <a:rPr lang="en-US" sz="1800" baseline="-25000" dirty="0" smtClean="0"/>
              <a:t>2</a:t>
            </a:r>
            <a:r>
              <a:rPr lang="en-US" sz="1800" dirty="0" smtClean="0"/>
              <a:t> is 1, and we can not take the </a:t>
            </a:r>
          </a:p>
          <a:p>
            <a:pPr>
              <a:buNone/>
            </a:pPr>
            <a:r>
              <a:rPr lang="en-US" sz="1800" dirty="0" smtClean="0"/>
              <a:t>      exponent as 1. So, from the balanced equation we can not predict the rate law. Moreover, according to the experimental rate law, the reaction is zero order with respect to CO. </a:t>
            </a:r>
          </a:p>
          <a:p>
            <a:pPr>
              <a:buNone/>
            </a:pPr>
            <a:r>
              <a:rPr lang="en-US" sz="1800" dirty="0" smtClean="0"/>
              <a:t>      Now let us look into the mechanism of the reaction,</a:t>
            </a:r>
          </a:p>
          <a:p>
            <a:pPr>
              <a:buNone/>
            </a:pPr>
            <a:r>
              <a:rPr lang="en-US" sz="1800" dirty="0" smtClean="0"/>
              <a:t>      elementary step 1                NO</a:t>
            </a:r>
            <a:r>
              <a:rPr lang="en-US" sz="1800" baseline="-25000" dirty="0" smtClean="0"/>
              <a:t>2</a:t>
            </a:r>
            <a:r>
              <a:rPr lang="en-US" sz="1800" dirty="0" smtClean="0"/>
              <a:t> + NO</a:t>
            </a:r>
            <a:r>
              <a:rPr lang="en-US" sz="1800" baseline="-25000" dirty="0" smtClean="0"/>
              <a:t>2</a:t>
            </a:r>
            <a:r>
              <a:rPr lang="en-US" sz="1800" dirty="0" smtClean="0"/>
              <a:t>   →    NO + NO</a:t>
            </a:r>
            <a:r>
              <a:rPr lang="en-US" sz="1800" baseline="-25000" dirty="0" smtClean="0"/>
              <a:t>3</a:t>
            </a:r>
            <a:r>
              <a:rPr lang="en-US" sz="1800" dirty="0" smtClean="0"/>
              <a:t>       (slow step)    </a:t>
            </a:r>
          </a:p>
          <a:p>
            <a:pPr>
              <a:buNone/>
            </a:pPr>
            <a:r>
              <a:rPr lang="en-US" sz="1800" dirty="0" smtClean="0"/>
              <a:t>      elementary step 2                NO</a:t>
            </a:r>
            <a:r>
              <a:rPr lang="en-US" sz="1800" baseline="-25000" dirty="0" smtClean="0"/>
              <a:t>3</a:t>
            </a:r>
            <a:r>
              <a:rPr lang="en-US" sz="1800" dirty="0" smtClean="0"/>
              <a:t> + CO     →     NO</a:t>
            </a:r>
            <a:r>
              <a:rPr lang="en-US" sz="1800" baseline="-25000" dirty="0" smtClean="0"/>
              <a:t>2</a:t>
            </a:r>
            <a:r>
              <a:rPr lang="en-US" sz="1800" dirty="0" smtClean="0"/>
              <a:t> + CO</a:t>
            </a:r>
            <a:r>
              <a:rPr lang="en-US" sz="1800" baseline="-25000" dirty="0" smtClean="0"/>
              <a:t>2</a:t>
            </a:r>
            <a:r>
              <a:rPr lang="en-US" sz="1800" dirty="0" smtClean="0"/>
              <a:t>     (fast step)     </a:t>
            </a:r>
          </a:p>
          <a:p>
            <a:pPr>
              <a:buNone/>
            </a:pPr>
            <a:r>
              <a:rPr lang="en-US" sz="1800" dirty="0" smtClean="0"/>
              <a:t>      The slow step is always called the rate determining step. The reason why it is</a:t>
            </a:r>
          </a:p>
          <a:p>
            <a:pPr>
              <a:buNone/>
            </a:pPr>
            <a:r>
              <a:rPr lang="en-US" sz="1800" dirty="0" smtClean="0"/>
              <a:t>      rate determining step, suppose, elementary step 1 occurs in 1 second and the </a:t>
            </a:r>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p>
          <a:p>
            <a:pPr>
              <a:buNone/>
            </a:pPr>
            <a:r>
              <a:rPr lang="en-US" sz="1800" dirty="0" smtClean="0"/>
              <a:t>      elementary step 2 occurs in 1x10</a:t>
            </a:r>
            <a:r>
              <a:rPr lang="en-US" sz="1800" baseline="30000" dirty="0" smtClean="0"/>
              <a:t>-8</a:t>
            </a:r>
            <a:r>
              <a:rPr lang="en-US" sz="1800" dirty="0" smtClean="0"/>
              <a:t> second. So, the total time is almost equal to</a:t>
            </a:r>
          </a:p>
          <a:p>
            <a:pPr>
              <a:buNone/>
            </a:pPr>
            <a:r>
              <a:rPr lang="en-US" sz="1800" dirty="0" smtClean="0"/>
              <a:t>      1 second i.e. the time taken for the slow step to occur. Therefore, the rate law is,</a:t>
            </a:r>
          </a:p>
          <a:p>
            <a:pPr>
              <a:buNone/>
            </a:pPr>
            <a:r>
              <a:rPr lang="en-US" sz="1800" dirty="0" smtClean="0"/>
              <a:t>                                           R = k[NO</a:t>
            </a:r>
            <a:r>
              <a:rPr lang="en-US" sz="1800" baseline="-25000" dirty="0" smtClean="0"/>
              <a:t>2</a:t>
            </a:r>
            <a:r>
              <a:rPr lang="en-US" sz="1800" dirty="0" smtClean="0"/>
              <a:t>]</a:t>
            </a:r>
            <a:r>
              <a:rPr lang="en-US" sz="1800" baseline="30000" dirty="0" smtClean="0"/>
              <a:t>1</a:t>
            </a:r>
            <a:r>
              <a:rPr lang="en-US" sz="1800" dirty="0" smtClean="0"/>
              <a:t>[NO</a:t>
            </a:r>
            <a:r>
              <a:rPr lang="en-US" sz="1800" baseline="-25000" dirty="0" smtClean="0"/>
              <a:t>2</a:t>
            </a:r>
            <a:r>
              <a:rPr lang="en-US" sz="1800" dirty="0" smtClean="0"/>
              <a:t>]</a:t>
            </a:r>
            <a:r>
              <a:rPr lang="en-US" sz="1800" baseline="30000" dirty="0" smtClean="0"/>
              <a:t>1</a:t>
            </a:r>
            <a:r>
              <a:rPr lang="en-US" sz="1800" dirty="0" smtClean="0"/>
              <a:t>  </a:t>
            </a:r>
          </a:p>
          <a:p>
            <a:pPr>
              <a:buNone/>
            </a:pPr>
            <a:r>
              <a:rPr lang="en-US" sz="1800" dirty="0" smtClean="0"/>
              <a:t>                                or       R = k[NO</a:t>
            </a:r>
            <a:r>
              <a:rPr lang="en-US" sz="1800" baseline="-25000" dirty="0" smtClean="0"/>
              <a:t>2</a:t>
            </a:r>
            <a:r>
              <a:rPr lang="en-US" sz="1800" dirty="0" smtClean="0"/>
              <a:t>]</a:t>
            </a:r>
            <a:r>
              <a:rPr lang="en-US" sz="1800" baseline="30000" dirty="0" smtClean="0"/>
              <a:t>2</a:t>
            </a:r>
            <a:r>
              <a:rPr lang="en-US" sz="1800" dirty="0" smtClean="0"/>
              <a:t>        </a:t>
            </a:r>
          </a:p>
          <a:p>
            <a:pPr>
              <a:buNone/>
            </a:pPr>
            <a:r>
              <a:rPr lang="en-US" sz="1800" dirty="0" smtClean="0"/>
              <a:t>     In the rate determining step there is now no CO term. So, the reaction is zero</a:t>
            </a:r>
          </a:p>
          <a:p>
            <a:pPr>
              <a:buNone/>
            </a:pPr>
            <a:r>
              <a:rPr lang="en-US" sz="1800" dirty="0" smtClean="0"/>
              <a:t>     order with respect to CO.</a:t>
            </a:r>
          </a:p>
          <a:p>
            <a:pPr>
              <a:buNone/>
            </a:pPr>
            <a:r>
              <a:rPr lang="en-US" sz="1800" dirty="0" smtClean="0"/>
              <a:t>     Therefore, the mechanism predicted is justified because the rate law of predicted</a:t>
            </a:r>
          </a:p>
          <a:p>
            <a:pPr>
              <a:buNone/>
            </a:pPr>
            <a:r>
              <a:rPr lang="en-US" sz="1800" dirty="0" smtClean="0"/>
              <a:t>     mechanism is the same as the experimental rate law.</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1800" dirty="0" smtClean="0"/>
          </a:p>
          <a:p>
            <a:pPr>
              <a:buNone/>
            </a:pPr>
            <a:r>
              <a:rPr lang="en-US" sz="1800" dirty="0" smtClean="0"/>
              <a:t>Example 2:    A reaction,   2NO + O</a:t>
            </a:r>
            <a:r>
              <a:rPr lang="en-US" sz="1800" baseline="-25000" dirty="0" smtClean="0"/>
              <a:t>2   </a:t>
            </a:r>
            <a:r>
              <a:rPr lang="en-US" sz="1800" dirty="0" smtClean="0"/>
              <a:t> →     2NO</a:t>
            </a:r>
            <a:r>
              <a:rPr lang="en-US" sz="1800" baseline="-25000" dirty="0" smtClean="0"/>
              <a:t>2</a:t>
            </a:r>
            <a:r>
              <a:rPr lang="en-US" sz="1800" dirty="0" smtClean="0"/>
              <a:t>   </a:t>
            </a:r>
          </a:p>
          <a:p>
            <a:pPr>
              <a:buNone/>
            </a:pPr>
            <a:r>
              <a:rPr lang="en-US" sz="1800" dirty="0" smtClean="0"/>
              <a:t>      The reaction does not occur in a single step. Let us predict the possible</a:t>
            </a:r>
          </a:p>
          <a:p>
            <a:pPr>
              <a:buNone/>
            </a:pPr>
            <a:r>
              <a:rPr lang="en-US" sz="1800" dirty="0" smtClean="0"/>
              <a:t>      mechanism of the reaction as below:</a:t>
            </a:r>
          </a:p>
          <a:p>
            <a:pPr>
              <a:buNone/>
            </a:pPr>
            <a:r>
              <a:rPr lang="en-US" sz="1800" dirty="0" smtClean="0"/>
              <a:t>           elementary step 1 ;      2NO    →    N</a:t>
            </a:r>
            <a:r>
              <a:rPr lang="en-US" sz="1800" baseline="-25000" dirty="0" smtClean="0"/>
              <a:t>2</a:t>
            </a:r>
            <a:r>
              <a:rPr lang="en-US" sz="1800" dirty="0" smtClean="0"/>
              <a:t>O</a:t>
            </a:r>
            <a:r>
              <a:rPr lang="en-US" sz="1800" baseline="-25000" dirty="0" smtClean="0"/>
              <a:t>2</a:t>
            </a:r>
            <a:r>
              <a:rPr lang="en-US" sz="1800" dirty="0" smtClean="0"/>
              <a:t>          (fast) </a:t>
            </a:r>
          </a:p>
          <a:p>
            <a:pPr>
              <a:buNone/>
            </a:pPr>
            <a:r>
              <a:rPr lang="en-US" sz="1800" dirty="0" smtClean="0"/>
              <a:t>           elementary step 2;      N</a:t>
            </a:r>
            <a:r>
              <a:rPr lang="en-US" sz="1800" baseline="-25000" dirty="0" smtClean="0"/>
              <a:t>2</a:t>
            </a:r>
            <a:r>
              <a:rPr lang="en-US" sz="1800" dirty="0" smtClean="0"/>
              <a:t>O</a:t>
            </a:r>
            <a:r>
              <a:rPr lang="en-US" sz="1800" baseline="-25000" dirty="0" smtClean="0"/>
              <a:t>2</a:t>
            </a:r>
            <a:r>
              <a:rPr lang="en-US" sz="1800" dirty="0" smtClean="0"/>
              <a:t> +O</a:t>
            </a:r>
            <a:r>
              <a:rPr lang="en-US" sz="1800" baseline="-25000" dirty="0" smtClean="0"/>
              <a:t>2</a:t>
            </a:r>
            <a:r>
              <a:rPr lang="en-US" sz="1800" dirty="0" smtClean="0"/>
              <a:t> →    2NO</a:t>
            </a:r>
            <a:r>
              <a:rPr lang="en-US" sz="1800" baseline="-25000" dirty="0" smtClean="0"/>
              <a:t>2</a:t>
            </a:r>
            <a:r>
              <a:rPr lang="en-US" sz="1800" dirty="0" smtClean="0"/>
              <a:t>     (slow) </a:t>
            </a:r>
          </a:p>
          <a:p>
            <a:pPr>
              <a:buNone/>
            </a:pPr>
            <a:r>
              <a:rPr lang="en-US" sz="1800" dirty="0" smtClean="0"/>
              <a:t>                 Overall reaction:    2NO + N</a:t>
            </a:r>
            <a:r>
              <a:rPr lang="en-US" sz="1800" baseline="-25000" dirty="0" smtClean="0"/>
              <a:t>2</a:t>
            </a:r>
            <a:r>
              <a:rPr lang="en-US" sz="1800" dirty="0" smtClean="0"/>
              <a:t>O</a:t>
            </a:r>
            <a:r>
              <a:rPr lang="en-US" sz="1800" baseline="-25000" dirty="0" smtClean="0"/>
              <a:t>2</a:t>
            </a:r>
            <a:r>
              <a:rPr lang="en-US" sz="1800" dirty="0" smtClean="0"/>
              <a:t> + O</a:t>
            </a:r>
            <a:r>
              <a:rPr lang="en-US" sz="1800" baseline="-25000" dirty="0" smtClean="0"/>
              <a:t>2</a:t>
            </a:r>
            <a:r>
              <a:rPr lang="en-US" sz="1800" dirty="0" smtClean="0"/>
              <a:t> →   N</a:t>
            </a:r>
            <a:r>
              <a:rPr lang="en-US" sz="1800" baseline="-25000" dirty="0" smtClean="0"/>
              <a:t>2</a:t>
            </a:r>
            <a:r>
              <a:rPr lang="en-US" sz="1800" dirty="0" smtClean="0"/>
              <a:t>O</a:t>
            </a:r>
            <a:r>
              <a:rPr lang="en-US" sz="1800" baseline="-25000" dirty="0" smtClean="0"/>
              <a:t>2</a:t>
            </a:r>
            <a:r>
              <a:rPr lang="en-US" sz="1800" dirty="0" smtClean="0"/>
              <a:t> + 2NO</a:t>
            </a:r>
            <a:r>
              <a:rPr lang="en-US" sz="1800" baseline="-25000" dirty="0" smtClean="0"/>
              <a:t>2</a:t>
            </a:r>
            <a:r>
              <a:rPr lang="en-US" sz="1800" dirty="0" smtClean="0"/>
              <a:t>  </a:t>
            </a:r>
          </a:p>
          <a:p>
            <a:pPr>
              <a:buNone/>
            </a:pPr>
            <a:r>
              <a:rPr lang="en-US" sz="1800" dirty="0" smtClean="0"/>
              <a:t>                                           or   2NO + O</a:t>
            </a:r>
            <a:r>
              <a:rPr lang="en-US" sz="1800" baseline="-25000" dirty="0" smtClean="0"/>
              <a:t>2</a:t>
            </a:r>
            <a:r>
              <a:rPr lang="en-US" sz="1800" dirty="0" smtClean="0"/>
              <a:t> →   2NO</a:t>
            </a:r>
            <a:r>
              <a:rPr lang="en-US" sz="1800" baseline="-25000" dirty="0" smtClean="0"/>
              <a:t>2</a:t>
            </a:r>
            <a:r>
              <a:rPr lang="en-US" sz="1800" dirty="0" smtClean="0"/>
              <a:t>  </a:t>
            </a:r>
          </a:p>
          <a:p>
            <a:pPr>
              <a:buNone/>
            </a:pPr>
            <a:r>
              <a:rPr lang="en-US" sz="1800" dirty="0" smtClean="0"/>
              <a:t>According to rate determining step (slow), the rate law,   R = k[N</a:t>
            </a:r>
            <a:r>
              <a:rPr lang="en-US" sz="1800" baseline="-25000" dirty="0" smtClean="0"/>
              <a:t>2</a:t>
            </a:r>
            <a:r>
              <a:rPr lang="en-US" sz="1800" dirty="0" smtClean="0"/>
              <a:t>O</a:t>
            </a:r>
            <a:r>
              <a:rPr lang="en-US" sz="1800" baseline="-25000" dirty="0" smtClean="0"/>
              <a:t>2</a:t>
            </a:r>
            <a:r>
              <a:rPr lang="en-US" sz="1800" dirty="0" smtClean="0"/>
              <a:t>]</a:t>
            </a:r>
            <a:r>
              <a:rPr lang="en-US" sz="1800" baseline="30000" dirty="0" smtClean="0"/>
              <a:t>1</a:t>
            </a:r>
            <a:r>
              <a:rPr lang="en-US" sz="1800" dirty="0" smtClean="0"/>
              <a:t>[O</a:t>
            </a:r>
            <a:r>
              <a:rPr lang="en-US" sz="1800" baseline="-25000" dirty="0" smtClean="0"/>
              <a:t>2</a:t>
            </a:r>
            <a:r>
              <a:rPr lang="en-US" sz="1800" dirty="0" smtClean="0"/>
              <a:t>]</a:t>
            </a:r>
            <a:r>
              <a:rPr lang="en-US" sz="1800" baseline="30000" dirty="0" smtClean="0"/>
              <a:t>1</a:t>
            </a:r>
            <a:r>
              <a:rPr lang="en-US" sz="1800" dirty="0" smtClean="0"/>
              <a:t>, but there</a:t>
            </a:r>
          </a:p>
          <a:p>
            <a:pPr>
              <a:buNone/>
            </a:pPr>
            <a:r>
              <a:rPr lang="en-US" sz="1800" dirty="0" smtClean="0"/>
              <a:t>is no N</a:t>
            </a:r>
            <a:r>
              <a:rPr lang="en-US" sz="1800" baseline="-25000" dirty="0" smtClean="0"/>
              <a:t>2</a:t>
            </a:r>
            <a:r>
              <a:rPr lang="en-US" sz="1800" dirty="0" smtClean="0"/>
              <a:t>O</a:t>
            </a:r>
            <a:r>
              <a:rPr lang="en-US" sz="1800" baseline="-25000" dirty="0" smtClean="0"/>
              <a:t>2</a:t>
            </a:r>
            <a:r>
              <a:rPr lang="en-US" sz="1800" dirty="0" smtClean="0"/>
              <a:t> in the overall reaction. Since N</a:t>
            </a:r>
            <a:r>
              <a:rPr lang="en-US" sz="1800" baseline="-25000" dirty="0" smtClean="0"/>
              <a:t>2</a:t>
            </a:r>
            <a:r>
              <a:rPr lang="en-US" sz="1800" dirty="0" smtClean="0"/>
              <a:t>O</a:t>
            </a:r>
            <a:r>
              <a:rPr lang="en-US" sz="1800" baseline="-25000" dirty="0" smtClean="0"/>
              <a:t>2</a:t>
            </a:r>
            <a:r>
              <a:rPr lang="en-US" sz="1800" dirty="0" smtClean="0"/>
              <a:t> has been produced from 2NO of step 1,</a:t>
            </a:r>
          </a:p>
          <a:p>
            <a:pPr>
              <a:buNone/>
            </a:pPr>
            <a:r>
              <a:rPr lang="en-US" sz="1800" dirty="0" smtClean="0"/>
              <a:t>2NO will be considered in place of N</a:t>
            </a:r>
            <a:r>
              <a:rPr lang="en-US" sz="1800" baseline="-25000" dirty="0" smtClean="0"/>
              <a:t>2</a:t>
            </a:r>
            <a:r>
              <a:rPr lang="en-US" sz="1800" dirty="0" smtClean="0"/>
              <a:t>O</a:t>
            </a:r>
            <a:r>
              <a:rPr lang="en-US" sz="1800" baseline="-25000" dirty="0" smtClean="0"/>
              <a:t>2</a:t>
            </a:r>
            <a:r>
              <a:rPr lang="en-US" sz="1800" dirty="0" smtClean="0"/>
              <a:t> in the rate expression.</a:t>
            </a:r>
          </a:p>
          <a:p>
            <a:pPr>
              <a:buNone/>
            </a:pPr>
            <a:r>
              <a:rPr lang="en-US" sz="1800" dirty="0" smtClean="0"/>
              <a:t> Therefore the rate expression,  R =  k[NO]</a:t>
            </a:r>
            <a:r>
              <a:rPr lang="en-US" sz="1800" baseline="30000" dirty="0" smtClean="0"/>
              <a:t>2</a:t>
            </a:r>
            <a:r>
              <a:rPr lang="en-US" sz="1800" dirty="0" smtClean="0"/>
              <a:t>[O</a:t>
            </a:r>
            <a:r>
              <a:rPr lang="en-US" sz="1800" baseline="-25000" dirty="0" smtClean="0"/>
              <a:t>2</a:t>
            </a:r>
            <a:r>
              <a:rPr lang="en-US" sz="1800" dirty="0" smtClean="0"/>
              <a:t>]</a:t>
            </a:r>
            <a:r>
              <a:rPr lang="en-US" sz="1800" baseline="30000" dirty="0" smtClean="0"/>
              <a:t>1</a:t>
            </a:r>
            <a:r>
              <a:rPr lang="en-US" sz="1800" dirty="0" smtClean="0"/>
              <a:t>  ; the overall order is 3 (third order).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en-US" sz="1800" b="1" dirty="0" smtClean="0"/>
              <a:t>Rate of reaction</a:t>
            </a:r>
            <a:r>
              <a:rPr lang="en-US" sz="1800" dirty="0" smtClean="0"/>
              <a:t>:</a:t>
            </a:r>
          </a:p>
          <a:p>
            <a:pPr>
              <a:buNone/>
            </a:pPr>
            <a:r>
              <a:rPr lang="en-US" sz="1800" dirty="0" smtClean="0"/>
              <a:t>   The rate of reaction is the amount of product formed or amount of reactant used up</a:t>
            </a:r>
          </a:p>
          <a:p>
            <a:pPr>
              <a:buNone/>
            </a:pPr>
            <a:r>
              <a:rPr lang="en-US" sz="1800" dirty="0" smtClean="0"/>
              <a:t>      per unit of time. Therefore, the reaction rate is the increase in molar </a:t>
            </a:r>
          </a:p>
          <a:p>
            <a:pPr>
              <a:buNone/>
            </a:pPr>
            <a:r>
              <a:rPr lang="en-US" sz="1800" dirty="0" smtClean="0"/>
              <a:t>      concentration of product of a reaction per unit time or the decrease in molar</a:t>
            </a:r>
          </a:p>
          <a:p>
            <a:pPr>
              <a:buNone/>
            </a:pPr>
            <a:r>
              <a:rPr lang="en-US" sz="1800" dirty="0" smtClean="0"/>
              <a:t>      concentration of reactant per unit time. The usual unit of reaction rate is </a:t>
            </a:r>
          </a:p>
          <a:p>
            <a:pPr>
              <a:buNone/>
            </a:pPr>
            <a:r>
              <a:rPr lang="en-US" sz="1800" dirty="0" smtClean="0"/>
              <a:t>      moles per liter per second, mol/L- s. </a:t>
            </a:r>
          </a:p>
          <a:p>
            <a:pPr>
              <a:buNone/>
            </a:pPr>
            <a:r>
              <a:rPr lang="en-US" sz="1800" dirty="0" smtClean="0"/>
              <a:t>      On heating </a:t>
            </a:r>
            <a:r>
              <a:rPr lang="en-US" sz="1800" dirty="0" err="1" smtClean="0"/>
              <a:t>dinitrogen</a:t>
            </a:r>
            <a:r>
              <a:rPr lang="en-US" sz="1800" dirty="0" smtClean="0"/>
              <a:t> </a:t>
            </a:r>
            <a:r>
              <a:rPr lang="en-US" sz="1800" dirty="0" err="1" smtClean="0"/>
              <a:t>pentoxide</a:t>
            </a:r>
            <a:r>
              <a:rPr lang="en-US" sz="1800" dirty="0" smtClean="0"/>
              <a:t> decomposes to nitrogen dioxide and oxygen.</a:t>
            </a:r>
          </a:p>
          <a:p>
            <a:pPr>
              <a:buNone/>
            </a:pPr>
            <a:r>
              <a:rPr lang="en-US" sz="1800" dirty="0" smtClean="0"/>
              <a:t>                          2N</a:t>
            </a:r>
            <a:r>
              <a:rPr lang="en-US" sz="1800" baseline="-25000" dirty="0" smtClean="0"/>
              <a:t>2</a:t>
            </a:r>
            <a:r>
              <a:rPr lang="en-US" sz="1800" dirty="0" smtClean="0"/>
              <a:t>O</a:t>
            </a:r>
            <a:r>
              <a:rPr lang="en-US" sz="1800" baseline="-25000" dirty="0" smtClean="0"/>
              <a:t>5</a:t>
            </a:r>
            <a:r>
              <a:rPr lang="en-US" sz="1800" dirty="0" smtClean="0"/>
              <a:t>(g)      →      4NO</a:t>
            </a:r>
            <a:r>
              <a:rPr lang="en-US" sz="1800" baseline="-25000" dirty="0" smtClean="0"/>
              <a:t>2</a:t>
            </a:r>
            <a:r>
              <a:rPr lang="en-US" sz="1800" dirty="0" smtClean="0"/>
              <a:t>(g) + O</a:t>
            </a:r>
            <a:r>
              <a:rPr lang="en-US" sz="1800" baseline="-25000" dirty="0" smtClean="0"/>
              <a:t>2</a:t>
            </a:r>
            <a:r>
              <a:rPr lang="en-US" sz="1800" dirty="0" smtClean="0"/>
              <a:t>(g)</a:t>
            </a:r>
          </a:p>
          <a:p>
            <a:pPr>
              <a:buNone/>
            </a:pPr>
            <a:r>
              <a:rPr lang="en-US" sz="1800" dirty="0" smtClean="0"/>
              <a:t>      For the above reaction, we can express the rate in terms of rate of formation of O</a:t>
            </a:r>
            <a:r>
              <a:rPr lang="en-US" sz="1800" baseline="-25000" dirty="0" smtClean="0"/>
              <a:t>2</a:t>
            </a:r>
            <a:r>
              <a:rPr lang="en-US" sz="1800" dirty="0" smtClean="0"/>
              <a:t>,</a:t>
            </a:r>
          </a:p>
          <a:p>
            <a:pPr>
              <a:buNone/>
            </a:pPr>
            <a:r>
              <a:rPr lang="en-US" sz="1800" dirty="0" smtClean="0"/>
              <a:t>       ∆[O</a:t>
            </a:r>
            <a:r>
              <a:rPr lang="en-US" sz="1800" baseline="-25000" dirty="0" smtClean="0"/>
              <a:t>2</a:t>
            </a:r>
            <a:r>
              <a:rPr lang="en-US" sz="1800" dirty="0" smtClean="0"/>
              <a:t>]/ ∆T, we can also express in terms of the decomposition of N</a:t>
            </a:r>
            <a:r>
              <a:rPr lang="en-US" sz="1800" baseline="-25000" dirty="0" smtClean="0"/>
              <a:t>2</a:t>
            </a:r>
            <a:r>
              <a:rPr lang="en-US" sz="1800" dirty="0" smtClean="0"/>
              <a:t>O</a:t>
            </a:r>
            <a:r>
              <a:rPr lang="en-US" sz="1800" baseline="-25000" dirty="0" smtClean="0"/>
              <a:t>5</a:t>
            </a:r>
            <a:r>
              <a:rPr lang="en-US" sz="1800" dirty="0" smtClean="0"/>
              <a:t>, the rate of </a:t>
            </a:r>
          </a:p>
          <a:p>
            <a:pPr>
              <a:buNone/>
            </a:pPr>
            <a:r>
              <a:rPr lang="en-US" sz="1800" dirty="0" smtClean="0"/>
              <a:t>      decomposition of N</a:t>
            </a:r>
            <a:r>
              <a:rPr lang="en-US" sz="1800" baseline="-25000" dirty="0" smtClean="0"/>
              <a:t>2</a:t>
            </a:r>
            <a:r>
              <a:rPr lang="en-US" sz="1800" dirty="0" smtClean="0"/>
              <a:t>O</a:t>
            </a:r>
            <a:r>
              <a:rPr lang="en-US" sz="1800" baseline="-25000" dirty="0" smtClean="0"/>
              <a:t>5</a:t>
            </a:r>
            <a:r>
              <a:rPr lang="en-US" sz="1800" dirty="0" smtClean="0"/>
              <a:t> = -  ∆[N</a:t>
            </a:r>
            <a:r>
              <a:rPr lang="en-US" sz="1800" baseline="-25000" dirty="0" smtClean="0"/>
              <a:t>2</a:t>
            </a:r>
            <a:r>
              <a:rPr lang="en-US" sz="1800" dirty="0" smtClean="0"/>
              <a:t>O</a:t>
            </a:r>
            <a:r>
              <a:rPr lang="en-US" sz="1800" baseline="-25000" dirty="0" smtClean="0"/>
              <a:t>5</a:t>
            </a:r>
            <a:r>
              <a:rPr lang="en-US" sz="1800" dirty="0" smtClean="0"/>
              <a:t>]/ ∆T. The negative sign is always used in a rate</a:t>
            </a:r>
          </a:p>
          <a:p>
            <a:pPr>
              <a:buNone/>
            </a:pPr>
            <a:r>
              <a:rPr lang="en-US" sz="1800" dirty="0" smtClean="0"/>
              <a:t>      expression for a reactant in order to indicate a decrease in concentration and give</a:t>
            </a:r>
          </a:p>
          <a:p>
            <a:pPr>
              <a:buNone/>
            </a:pPr>
            <a:r>
              <a:rPr lang="en-US" sz="1800" dirty="0" smtClean="0"/>
              <a:t>      a positive value for the rate. Thus, ∆[N</a:t>
            </a:r>
            <a:r>
              <a:rPr lang="en-US" sz="1800" baseline="-25000" dirty="0" smtClean="0"/>
              <a:t>2</a:t>
            </a:r>
            <a:r>
              <a:rPr lang="en-US" sz="1800" dirty="0" smtClean="0"/>
              <a:t>O</a:t>
            </a:r>
            <a:r>
              <a:rPr lang="en-US" sz="1800" baseline="-25000" dirty="0" smtClean="0"/>
              <a:t>5</a:t>
            </a:r>
            <a:r>
              <a:rPr lang="en-US" sz="1800" dirty="0" smtClean="0"/>
              <a:t>] value is negative and -  ∆[N</a:t>
            </a:r>
            <a:r>
              <a:rPr lang="en-US" sz="1800" baseline="-25000" dirty="0" smtClean="0"/>
              <a:t>2</a:t>
            </a:r>
            <a:r>
              <a:rPr lang="en-US" sz="1800" dirty="0" smtClean="0"/>
              <a:t>O</a:t>
            </a:r>
            <a:r>
              <a:rPr lang="en-US" sz="1800" baseline="-25000" dirty="0" smtClean="0"/>
              <a:t>5</a:t>
            </a:r>
            <a:r>
              <a:rPr lang="en-US" sz="1800" dirty="0" smtClean="0"/>
              <a:t>]/ ∆T is</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pPr>
              <a:buNone/>
            </a:pPr>
            <a:r>
              <a:rPr lang="en-US" sz="1800" dirty="0" smtClean="0"/>
              <a:t>    </a:t>
            </a:r>
          </a:p>
          <a:p>
            <a:pPr>
              <a:buNone/>
            </a:pPr>
            <a:r>
              <a:rPr lang="en-US" sz="5500" dirty="0" smtClean="0"/>
              <a:t>      </a:t>
            </a:r>
            <a:r>
              <a:rPr lang="en-US" sz="7200" dirty="0" smtClean="0"/>
              <a:t>positive.</a:t>
            </a:r>
          </a:p>
          <a:p>
            <a:pPr>
              <a:buNone/>
            </a:pPr>
            <a:r>
              <a:rPr lang="en-US" sz="7200" dirty="0" smtClean="0"/>
              <a:t>      Decomposition rate and formation rate are easily related. Two moles of N</a:t>
            </a:r>
            <a:r>
              <a:rPr lang="en-US" sz="7200" baseline="-25000" dirty="0" smtClean="0"/>
              <a:t>2</a:t>
            </a:r>
            <a:r>
              <a:rPr lang="en-US" sz="7200" dirty="0" smtClean="0"/>
              <a:t>O</a:t>
            </a:r>
            <a:r>
              <a:rPr lang="en-US" sz="7200" baseline="-25000" dirty="0" smtClean="0"/>
              <a:t>5</a:t>
            </a:r>
            <a:r>
              <a:rPr lang="en-US" sz="7200" dirty="0" smtClean="0"/>
              <a:t>  decompose for  one  mole oxygen formed. So, the rate of decomposition of N</a:t>
            </a:r>
            <a:r>
              <a:rPr lang="en-US" sz="7200" baseline="-25000" dirty="0" smtClean="0"/>
              <a:t>2</a:t>
            </a:r>
            <a:r>
              <a:rPr lang="en-US" sz="7200" dirty="0" smtClean="0"/>
              <a:t>O</a:t>
            </a:r>
            <a:r>
              <a:rPr lang="en-US" sz="7200" baseline="-25000" dirty="0" smtClean="0"/>
              <a:t>5</a:t>
            </a:r>
            <a:r>
              <a:rPr lang="en-US" sz="7200" dirty="0" smtClean="0"/>
              <a:t> is twice the rate of formation of oxygen. </a:t>
            </a:r>
          </a:p>
          <a:p>
            <a:pPr>
              <a:buNone/>
            </a:pPr>
            <a:r>
              <a:rPr lang="en-US" sz="7200" dirty="0" smtClean="0"/>
              <a:t>                            Rate of formation of O</a:t>
            </a:r>
            <a:r>
              <a:rPr lang="en-US" sz="7200" baseline="-25000" dirty="0" smtClean="0"/>
              <a:t>2</a:t>
            </a:r>
            <a:r>
              <a:rPr lang="en-US" sz="7200" dirty="0" smtClean="0"/>
              <a:t> = ½ (Rate of decomposition of N</a:t>
            </a:r>
            <a:r>
              <a:rPr lang="en-US" sz="7200" baseline="-25000" dirty="0" smtClean="0"/>
              <a:t>2</a:t>
            </a:r>
            <a:r>
              <a:rPr lang="en-US" sz="7200" dirty="0" smtClean="0"/>
              <a:t>O</a:t>
            </a:r>
            <a:r>
              <a:rPr lang="en-US" sz="7200" baseline="-25000" dirty="0" smtClean="0"/>
              <a:t>5</a:t>
            </a:r>
            <a:r>
              <a:rPr lang="en-US" sz="7200" dirty="0" smtClean="0"/>
              <a:t>)  </a:t>
            </a:r>
          </a:p>
          <a:p>
            <a:pPr>
              <a:buNone/>
            </a:pPr>
            <a:r>
              <a:rPr lang="en-US" sz="7200" dirty="0" smtClean="0"/>
              <a:t>                                                     ∆[O</a:t>
            </a:r>
            <a:r>
              <a:rPr lang="en-US" sz="7200" baseline="-25000" dirty="0" smtClean="0"/>
              <a:t>2</a:t>
            </a:r>
            <a:r>
              <a:rPr lang="en-US" sz="7200" dirty="0" smtClean="0"/>
              <a:t>]/ ∆T = - ½ ∆[N</a:t>
            </a:r>
            <a:r>
              <a:rPr lang="en-US" sz="7200" baseline="-25000" dirty="0" smtClean="0"/>
              <a:t>2</a:t>
            </a:r>
            <a:r>
              <a:rPr lang="en-US" sz="7200" dirty="0" smtClean="0"/>
              <a:t>O</a:t>
            </a:r>
            <a:r>
              <a:rPr lang="en-US" sz="7200" baseline="-25000" dirty="0" smtClean="0"/>
              <a:t>5</a:t>
            </a:r>
            <a:r>
              <a:rPr lang="en-US" sz="7200" dirty="0" smtClean="0"/>
              <a:t>]/ ∆T                   </a:t>
            </a:r>
          </a:p>
          <a:p>
            <a:pPr>
              <a:buNone/>
            </a:pPr>
            <a:r>
              <a:rPr lang="en-US" sz="7200" dirty="0" smtClean="0"/>
              <a:t>       for a general reaction,     2A + B    →    C + 3D                    </a:t>
            </a:r>
          </a:p>
          <a:p>
            <a:pPr>
              <a:buNone/>
            </a:pPr>
            <a:r>
              <a:rPr lang="en-US" sz="7200" dirty="0" smtClean="0"/>
              <a:t>                                                   ½ </a:t>
            </a:r>
            <a:r>
              <a:rPr lang="en-US" sz="7200" dirty="0" err="1" smtClean="0"/>
              <a:t>r</a:t>
            </a:r>
            <a:r>
              <a:rPr lang="en-US" sz="7200" baseline="-25000" dirty="0" err="1" smtClean="0"/>
              <a:t>A</a:t>
            </a:r>
            <a:r>
              <a:rPr lang="en-US" sz="7200" dirty="0" smtClean="0"/>
              <a:t> = </a:t>
            </a:r>
            <a:r>
              <a:rPr lang="en-US" sz="7200" dirty="0" err="1" smtClean="0"/>
              <a:t>r</a:t>
            </a:r>
            <a:r>
              <a:rPr lang="en-US" sz="7200" baseline="-25000" dirty="0" err="1" smtClean="0"/>
              <a:t>B</a:t>
            </a:r>
            <a:r>
              <a:rPr lang="en-US" sz="7200" dirty="0" smtClean="0"/>
              <a:t>   = </a:t>
            </a:r>
            <a:r>
              <a:rPr lang="en-US" sz="7200" dirty="0" err="1" smtClean="0"/>
              <a:t>r</a:t>
            </a:r>
            <a:r>
              <a:rPr lang="en-US" sz="7200" baseline="-25000" dirty="0" err="1" smtClean="0"/>
              <a:t>C</a:t>
            </a:r>
            <a:r>
              <a:rPr lang="en-US" sz="7200" dirty="0" smtClean="0"/>
              <a:t> = ⅓</a:t>
            </a:r>
            <a:r>
              <a:rPr lang="en-US" sz="7200" dirty="0" err="1" smtClean="0"/>
              <a:t>r</a:t>
            </a:r>
            <a:r>
              <a:rPr lang="en-US" sz="7200" baseline="-25000" dirty="0" err="1" smtClean="0"/>
              <a:t>D</a:t>
            </a:r>
            <a:r>
              <a:rPr lang="en-US" sz="7200" dirty="0" smtClean="0"/>
              <a:t>      </a:t>
            </a:r>
          </a:p>
          <a:p>
            <a:pPr>
              <a:buNone/>
            </a:pPr>
            <a:r>
              <a:rPr lang="en-US" sz="7200" b="1" dirty="0" smtClean="0"/>
              <a:t>      Dependence of rate on concentration:    </a:t>
            </a:r>
          </a:p>
          <a:p>
            <a:pPr>
              <a:buNone/>
            </a:pPr>
            <a:r>
              <a:rPr lang="en-US" sz="7200" b="1" dirty="0" smtClean="0"/>
              <a:t>    </a:t>
            </a:r>
            <a:r>
              <a:rPr lang="en-US" sz="7200" dirty="0" smtClean="0"/>
              <a:t>Experimentally, it has been found that a reaction rate depends on concentrations of the reactants as well as the concentration of catalyst. Consider the following reaction,      </a:t>
            </a:r>
          </a:p>
          <a:p>
            <a:pPr>
              <a:buNone/>
            </a:pPr>
            <a:r>
              <a:rPr lang="en-US" sz="7200" dirty="0" smtClean="0"/>
              <a:t>                                  2NO</a:t>
            </a:r>
            <a:r>
              <a:rPr lang="en-US" sz="7200" baseline="-25000" dirty="0" smtClean="0"/>
              <a:t>2</a:t>
            </a:r>
            <a:r>
              <a:rPr lang="en-US" sz="7200" dirty="0" smtClean="0"/>
              <a:t>(g) + F</a:t>
            </a:r>
            <a:r>
              <a:rPr lang="en-US" sz="7200" baseline="-25000" dirty="0" smtClean="0"/>
              <a:t>2</a:t>
            </a:r>
            <a:r>
              <a:rPr lang="en-US" sz="7200" dirty="0" smtClean="0"/>
              <a:t>(g)      →         2NO</a:t>
            </a:r>
            <a:r>
              <a:rPr lang="en-US" sz="7200" baseline="-25000" dirty="0" smtClean="0"/>
              <a:t>2</a:t>
            </a:r>
            <a:r>
              <a:rPr lang="en-US" sz="7200" dirty="0" smtClean="0"/>
              <a:t>F(g)   (nitryl fluoride)</a:t>
            </a:r>
          </a:p>
          <a:p>
            <a:pPr>
              <a:buNone/>
            </a:pPr>
            <a:r>
              <a:rPr lang="en-US" sz="7200" dirty="0" smtClean="0"/>
              <a:t> The rate of this reaction is observed to be proportional to the concentration of nitrogen dioxide. When the concentration of nitrogen dioxide is doubled,</a:t>
            </a:r>
          </a:p>
          <a:p>
            <a:pPr>
              <a:buNone/>
            </a:pPr>
            <a:endParaRPr lang="en-US" sz="7200" dirty="0" smtClean="0"/>
          </a:p>
          <a:p>
            <a:pPr>
              <a:buNone/>
            </a:pPr>
            <a:r>
              <a:rPr lang="en-US" sz="7200" dirty="0" smtClean="0"/>
              <a:t>     </a:t>
            </a:r>
          </a:p>
          <a:p>
            <a:pPr>
              <a:buNone/>
            </a:pPr>
            <a:r>
              <a:rPr lang="en-US" sz="7200" dirty="0" smtClean="0"/>
              <a:t>                                </a:t>
            </a:r>
          </a:p>
          <a:p>
            <a:pPr>
              <a:buNone/>
            </a:pPr>
            <a:r>
              <a:rPr lang="en-US" sz="7200" dirty="0" smtClean="0"/>
              <a:t>    </a:t>
            </a:r>
          </a:p>
          <a:p>
            <a:pPr>
              <a:buNone/>
            </a:pPr>
            <a:endParaRPr lang="en-US" sz="1800" b="1" dirty="0" smtClean="0"/>
          </a:p>
          <a:p>
            <a:pPr>
              <a:buNone/>
            </a:pPr>
            <a:r>
              <a:rPr lang="en-US" sz="1800" dirty="0" smtClean="0"/>
              <a:t>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the rate doubles. The rate is also proportional to the concentration of fluorine;</a:t>
            </a:r>
          </a:p>
          <a:p>
            <a:pPr>
              <a:buNone/>
            </a:pPr>
            <a:r>
              <a:rPr lang="en-US" sz="1800" dirty="0" smtClean="0"/>
              <a:t>      doubling the concentration of fluorine also doubles the rate.  </a:t>
            </a:r>
          </a:p>
          <a:p>
            <a:pPr>
              <a:buNone/>
            </a:pPr>
            <a:r>
              <a:rPr lang="en-US" sz="1800" dirty="0" smtClean="0"/>
              <a:t>          A </a:t>
            </a:r>
            <a:r>
              <a:rPr lang="en-US" sz="1800" b="1" dirty="0" smtClean="0"/>
              <a:t>rate law </a:t>
            </a:r>
            <a:r>
              <a:rPr lang="en-US" sz="1800" dirty="0" smtClean="0"/>
              <a:t>is an equation that relates the rate of a reaction to the concentrations</a:t>
            </a:r>
          </a:p>
          <a:p>
            <a:pPr>
              <a:buNone/>
            </a:pPr>
            <a:r>
              <a:rPr lang="en-US" sz="1800" dirty="0" smtClean="0"/>
              <a:t>      of reactants (and catalyst) raised to various powers. The following equation is the</a:t>
            </a:r>
          </a:p>
          <a:p>
            <a:pPr>
              <a:buNone/>
            </a:pPr>
            <a:r>
              <a:rPr lang="en-US" sz="1800" dirty="0" smtClean="0"/>
              <a:t>     rate law of the above reaction:</a:t>
            </a:r>
          </a:p>
          <a:p>
            <a:pPr>
              <a:buNone/>
            </a:pPr>
            <a:r>
              <a:rPr lang="en-US" sz="1800" dirty="0" smtClean="0"/>
              <a:t>                                       Rate = k[NO</a:t>
            </a:r>
            <a:r>
              <a:rPr lang="en-US" sz="1800" baseline="-25000" dirty="0" smtClean="0"/>
              <a:t>2</a:t>
            </a:r>
            <a:r>
              <a:rPr lang="en-US" sz="1800" dirty="0" smtClean="0"/>
              <a:t>][F</a:t>
            </a:r>
            <a:r>
              <a:rPr lang="en-US" sz="1800" baseline="-25000" dirty="0" smtClean="0"/>
              <a:t>2</a:t>
            </a:r>
            <a:r>
              <a:rPr lang="en-US" sz="1800" dirty="0" smtClean="0"/>
              <a:t>]   </a:t>
            </a:r>
          </a:p>
          <a:p>
            <a:pPr>
              <a:buNone/>
            </a:pPr>
            <a:r>
              <a:rPr lang="en-US" sz="1800" dirty="0" smtClean="0"/>
              <a:t>    Note that in this rate law both reactant concentrations have an exponent of 1. </a:t>
            </a:r>
          </a:p>
          <a:p>
            <a:pPr>
              <a:buNone/>
            </a:pPr>
            <a:r>
              <a:rPr lang="en-US" sz="1800" dirty="0" smtClean="0"/>
              <a:t>    Here, k is called the rate constant. It has a fixed value at a given temperature. </a:t>
            </a:r>
          </a:p>
          <a:p>
            <a:pPr>
              <a:buNone/>
            </a:pPr>
            <a:r>
              <a:rPr lang="en-US" sz="1800" dirty="0" smtClean="0"/>
              <a:t>    The unit of k in this case is       [mol/(L-s)]/(mol/L)</a:t>
            </a:r>
            <a:r>
              <a:rPr lang="en-US" sz="1800" baseline="30000" dirty="0" smtClean="0"/>
              <a:t>2</a:t>
            </a:r>
            <a:r>
              <a:rPr lang="en-US" sz="1800" dirty="0" smtClean="0"/>
              <a:t> = L/(mol-s)  </a:t>
            </a:r>
          </a:p>
          <a:p>
            <a:pPr>
              <a:buNone/>
            </a:pPr>
            <a:r>
              <a:rPr lang="en-US" sz="1800" dirty="0" smtClean="0"/>
              <a:t>    For a reaction,   </a:t>
            </a:r>
            <a:r>
              <a:rPr lang="en-US" sz="1800" dirty="0" err="1" smtClean="0"/>
              <a:t>aA</a:t>
            </a:r>
            <a:r>
              <a:rPr lang="en-US" sz="1800" dirty="0" smtClean="0"/>
              <a:t> + </a:t>
            </a:r>
            <a:r>
              <a:rPr lang="en-US" sz="1800" dirty="0" err="1" smtClean="0"/>
              <a:t>bB</a:t>
            </a:r>
            <a:r>
              <a:rPr lang="en-US" sz="1800" dirty="0" smtClean="0"/>
              <a:t>     →     </a:t>
            </a:r>
            <a:r>
              <a:rPr lang="en-US" sz="1800" dirty="0" err="1" smtClean="0"/>
              <a:t>cC</a:t>
            </a:r>
            <a:r>
              <a:rPr lang="en-US" sz="1800" dirty="0" smtClean="0"/>
              <a:t> + </a:t>
            </a:r>
            <a:r>
              <a:rPr lang="en-US" sz="1800" dirty="0" err="1" smtClean="0"/>
              <a:t>dD</a:t>
            </a:r>
            <a:endParaRPr lang="en-US" sz="1800" dirty="0" smtClean="0"/>
          </a:p>
          <a:p>
            <a:pPr>
              <a:buNone/>
            </a:pPr>
            <a:r>
              <a:rPr lang="en-US" sz="1800" dirty="0" smtClean="0"/>
              <a:t>    </a:t>
            </a:r>
            <a:r>
              <a:rPr lang="en-US" sz="1800" u="sng" dirty="0" smtClean="0"/>
              <a:t>The rate law equation is;  Rate = k [A]</a:t>
            </a:r>
            <a:r>
              <a:rPr lang="en-US" sz="1800" u="sng" baseline="30000" dirty="0" smtClean="0"/>
              <a:t>m</a:t>
            </a:r>
            <a:r>
              <a:rPr lang="en-US" sz="1800" u="sng" dirty="0" smtClean="0"/>
              <a:t>[B]</a:t>
            </a:r>
            <a:r>
              <a:rPr lang="en-US" sz="1800" u="sng" baseline="30000" dirty="0" smtClean="0"/>
              <a:t>n</a:t>
            </a:r>
            <a:r>
              <a:rPr lang="en-US" sz="1800" u="sng" dirty="0" smtClean="0"/>
              <a:t> , the exponents m and n are frequently,</a:t>
            </a:r>
          </a:p>
          <a:p>
            <a:pPr>
              <a:buNone/>
            </a:pPr>
            <a:r>
              <a:rPr lang="en-US" sz="1800" u="sng" dirty="0" smtClean="0"/>
              <a:t>    but not always, integers. They must be determined experimentally and they can not</a:t>
            </a:r>
          </a:p>
          <a:p>
            <a:pPr>
              <a:buNone/>
            </a:pPr>
            <a:r>
              <a:rPr lang="en-US" sz="1800" u="sng" dirty="0" smtClean="0"/>
              <a:t>    be obtained simply by looking at the balanced equation</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dirty="0" smtClean="0"/>
              <a:t>       </a:t>
            </a:r>
            <a:r>
              <a:rPr lang="en-US" sz="1800" b="1" dirty="0" smtClean="0"/>
              <a:t>Reaction order</a:t>
            </a:r>
            <a:r>
              <a:rPr lang="en-US" sz="1800" dirty="0" smtClean="0"/>
              <a:t>: </a:t>
            </a:r>
          </a:p>
          <a:p>
            <a:pPr>
              <a:buNone/>
            </a:pPr>
            <a:r>
              <a:rPr lang="en-US" sz="1800" b="1" dirty="0" smtClean="0"/>
              <a:t>       </a:t>
            </a:r>
            <a:r>
              <a:rPr lang="en-US" sz="1800" dirty="0" smtClean="0"/>
              <a:t>A reaction can be classified by its order. The reaction order with respect to a </a:t>
            </a:r>
          </a:p>
          <a:p>
            <a:pPr>
              <a:buNone/>
            </a:pPr>
            <a:r>
              <a:rPr lang="en-US" sz="1800" b="1" dirty="0" smtClean="0"/>
              <a:t>      </a:t>
            </a:r>
            <a:r>
              <a:rPr lang="en-US" sz="1800" dirty="0" smtClean="0"/>
              <a:t> given reactant species equals the exponent of the concentration of that species</a:t>
            </a:r>
          </a:p>
          <a:p>
            <a:pPr>
              <a:buNone/>
            </a:pPr>
            <a:r>
              <a:rPr lang="en-US" sz="1800" dirty="0" smtClean="0"/>
              <a:t>       in the rate law, as determined experimentally</a:t>
            </a:r>
            <a:r>
              <a:rPr lang="en-US" sz="1800" dirty="0" smtClean="0"/>
              <a:t>. </a:t>
            </a:r>
            <a:r>
              <a:rPr lang="en-US" sz="1800" dirty="0" smtClean="0"/>
              <a:t>For the </a:t>
            </a:r>
            <a:r>
              <a:rPr lang="en-US" sz="1800" dirty="0" smtClean="0"/>
              <a:t>reaction </a:t>
            </a:r>
            <a:r>
              <a:rPr lang="en-US" sz="1800" dirty="0" smtClean="0"/>
              <a:t>of </a:t>
            </a:r>
            <a:r>
              <a:rPr lang="en-US" sz="1800" dirty="0" smtClean="0"/>
              <a:t>NO</a:t>
            </a:r>
            <a:r>
              <a:rPr lang="en-US" sz="1800" baseline="-25000" dirty="0" smtClean="0"/>
              <a:t>2</a:t>
            </a:r>
            <a:r>
              <a:rPr lang="en-US" sz="1800" dirty="0" smtClean="0"/>
              <a:t>with </a:t>
            </a:r>
            <a:r>
              <a:rPr lang="en-US" sz="1800" dirty="0" smtClean="0"/>
              <a:t>F</a:t>
            </a:r>
            <a:r>
              <a:rPr lang="en-US" sz="1800" baseline="-25000" dirty="0" smtClean="0"/>
              <a:t>2 </a:t>
            </a:r>
            <a:r>
              <a:rPr lang="en-US" sz="1800" dirty="0" smtClean="0"/>
              <a:t>to </a:t>
            </a:r>
          </a:p>
          <a:p>
            <a:pPr>
              <a:buNone/>
            </a:pPr>
            <a:r>
              <a:rPr lang="en-US" sz="1800" dirty="0" smtClean="0"/>
              <a:t>               </a:t>
            </a:r>
            <a:r>
              <a:rPr lang="en-US" sz="1400" b="1" dirty="0" smtClean="0"/>
              <a:t>[</a:t>
            </a:r>
            <a:r>
              <a:rPr lang="en-US" sz="1400" dirty="0" smtClean="0"/>
              <a:t>2NO</a:t>
            </a:r>
            <a:r>
              <a:rPr lang="en-US" sz="1400" baseline="-25000" dirty="0" smtClean="0"/>
              <a:t>2</a:t>
            </a:r>
            <a:r>
              <a:rPr lang="en-US" sz="1400" dirty="0" smtClean="0"/>
              <a:t>(g</a:t>
            </a:r>
            <a:r>
              <a:rPr lang="en-US" sz="1400" dirty="0" smtClean="0"/>
              <a:t>) + F</a:t>
            </a:r>
            <a:r>
              <a:rPr lang="en-US" sz="1400" baseline="-25000" dirty="0" smtClean="0"/>
              <a:t>2</a:t>
            </a:r>
            <a:r>
              <a:rPr lang="en-US" sz="1400" dirty="0" smtClean="0"/>
              <a:t>(g</a:t>
            </a:r>
            <a:r>
              <a:rPr lang="en-US" sz="1400" dirty="0" smtClean="0"/>
              <a:t>) </a:t>
            </a:r>
            <a:r>
              <a:rPr lang="en-US" sz="1400" dirty="0" smtClean="0"/>
              <a:t>→  </a:t>
            </a:r>
            <a:r>
              <a:rPr lang="en-US" sz="1400" dirty="0" smtClean="0"/>
              <a:t>2NO</a:t>
            </a:r>
            <a:r>
              <a:rPr lang="en-US" sz="1400" baseline="-25000" dirty="0" smtClean="0"/>
              <a:t>2</a:t>
            </a:r>
            <a:r>
              <a:rPr lang="en-US" sz="1400" dirty="0" smtClean="0"/>
              <a:t>F(g</a:t>
            </a:r>
            <a:r>
              <a:rPr lang="en-US" sz="1400" dirty="0" smtClean="0"/>
              <a:t>)   (nitryl fluoride</a:t>
            </a:r>
            <a:r>
              <a:rPr lang="en-US" sz="1400" dirty="0" smtClean="0"/>
              <a:t>) ;    Rate </a:t>
            </a:r>
            <a:r>
              <a:rPr lang="en-US" sz="1400" dirty="0" smtClean="0"/>
              <a:t>= k[NO</a:t>
            </a:r>
            <a:r>
              <a:rPr lang="en-US" sz="1400" baseline="-25000" dirty="0" smtClean="0"/>
              <a:t>2</a:t>
            </a:r>
            <a:r>
              <a:rPr lang="en-US" sz="1400" dirty="0" smtClean="0"/>
              <a:t>][F</a:t>
            </a:r>
            <a:r>
              <a:rPr lang="en-US" sz="1400" baseline="-25000" dirty="0" smtClean="0"/>
              <a:t>2</a:t>
            </a:r>
            <a:r>
              <a:rPr lang="en-US" sz="1400" dirty="0" smtClean="0"/>
              <a:t>]  (rate law)</a:t>
            </a:r>
            <a:r>
              <a:rPr lang="en-US" sz="1400" b="1" dirty="0" smtClean="0"/>
              <a:t>] </a:t>
            </a:r>
            <a:endParaRPr lang="en-US" sz="1400" b="1" dirty="0" smtClean="0"/>
          </a:p>
          <a:p>
            <a:pPr>
              <a:buNone/>
            </a:pPr>
            <a:r>
              <a:rPr lang="en-US" sz="1800" dirty="0" smtClean="0"/>
              <a:t>       give </a:t>
            </a:r>
            <a:r>
              <a:rPr lang="en-US" sz="1800" dirty="0" smtClean="0"/>
              <a:t>NO</a:t>
            </a:r>
            <a:r>
              <a:rPr lang="en-US" sz="1800" baseline="-25000" dirty="0" smtClean="0"/>
              <a:t>2</a:t>
            </a:r>
            <a:r>
              <a:rPr lang="en-US" sz="1800" dirty="0" smtClean="0"/>
              <a:t>F, the reaction is first order with respect to NO</a:t>
            </a:r>
            <a:r>
              <a:rPr lang="en-US" sz="1800" baseline="-25000" dirty="0" smtClean="0"/>
              <a:t>2</a:t>
            </a:r>
            <a:r>
              <a:rPr lang="en-US" sz="1800" dirty="0" smtClean="0"/>
              <a:t> because the exponent</a:t>
            </a:r>
          </a:p>
          <a:p>
            <a:pPr>
              <a:buNone/>
            </a:pPr>
            <a:r>
              <a:rPr lang="en-US" sz="1800" dirty="0" smtClean="0"/>
              <a:t>       of [NO</a:t>
            </a:r>
            <a:r>
              <a:rPr lang="en-US" sz="1800" baseline="-25000" dirty="0" smtClean="0"/>
              <a:t>2</a:t>
            </a:r>
            <a:r>
              <a:rPr lang="en-US" sz="1800" dirty="0" smtClean="0"/>
              <a:t>] in the rate law is 1. Similarly the reaction is first order with respect to F</a:t>
            </a:r>
            <a:r>
              <a:rPr lang="en-US" sz="1800" baseline="-25000" dirty="0" smtClean="0"/>
              <a:t>2</a:t>
            </a:r>
            <a:r>
              <a:rPr lang="en-US" sz="1800" dirty="0" smtClean="0"/>
              <a:t>.</a:t>
            </a:r>
          </a:p>
          <a:p>
            <a:pPr>
              <a:buNone/>
            </a:pPr>
            <a:r>
              <a:rPr lang="en-US" sz="1800" dirty="0" smtClean="0"/>
              <a:t>       The overall order of the reaction is the sum of the orders of the reaction species</a:t>
            </a:r>
          </a:p>
          <a:p>
            <a:pPr>
              <a:buNone/>
            </a:pPr>
            <a:r>
              <a:rPr lang="en-US" sz="1800" dirty="0" smtClean="0"/>
              <a:t>       in the rate law. In this example, the overall order is 2; that is the reaction is second</a:t>
            </a:r>
          </a:p>
          <a:p>
            <a:pPr>
              <a:buNone/>
            </a:pPr>
            <a:r>
              <a:rPr lang="en-US" sz="1800" dirty="0" smtClean="0"/>
              <a:t>      order overall. </a:t>
            </a:r>
          </a:p>
          <a:p>
            <a:pPr>
              <a:buNone/>
            </a:pPr>
            <a:r>
              <a:rPr lang="en-US" sz="1800" dirty="0" smtClean="0"/>
              <a:t>      For a reaction,         2NO(g) + 2H</a:t>
            </a:r>
            <a:r>
              <a:rPr lang="en-US" sz="1800" baseline="-25000" dirty="0" smtClean="0"/>
              <a:t>2</a:t>
            </a:r>
            <a:r>
              <a:rPr lang="en-US" sz="1800" dirty="0" smtClean="0"/>
              <a:t>(g)    →      N</a:t>
            </a:r>
            <a:r>
              <a:rPr lang="en-US" sz="1800" baseline="-25000" dirty="0" smtClean="0"/>
              <a:t>2</a:t>
            </a:r>
            <a:r>
              <a:rPr lang="en-US" sz="1800" dirty="0" smtClean="0"/>
              <a:t>(g) + 2H</a:t>
            </a:r>
            <a:r>
              <a:rPr lang="en-US" sz="1800" baseline="-25000" dirty="0" smtClean="0"/>
              <a:t>2</a:t>
            </a:r>
            <a:r>
              <a:rPr lang="en-US" sz="1800" dirty="0" smtClean="0"/>
              <a:t>O(g) </a:t>
            </a:r>
          </a:p>
          <a:p>
            <a:pPr>
              <a:buNone/>
            </a:pPr>
            <a:r>
              <a:rPr lang="en-US" sz="1800" dirty="0" smtClean="0"/>
              <a:t>      </a:t>
            </a:r>
            <a:r>
              <a:rPr lang="en-US" sz="1800" b="1" dirty="0" smtClean="0"/>
              <a:t>the experimentally determined rate law is,    Rate = k[NO]</a:t>
            </a:r>
            <a:r>
              <a:rPr lang="en-US" sz="1800" b="1" baseline="30000" dirty="0" smtClean="0"/>
              <a:t>2</a:t>
            </a:r>
            <a:r>
              <a:rPr lang="en-US" sz="1800" b="1" dirty="0" smtClean="0"/>
              <a:t>[H</a:t>
            </a:r>
            <a:r>
              <a:rPr lang="en-US" sz="1800" b="1" baseline="-25000" dirty="0" smtClean="0"/>
              <a:t>2</a:t>
            </a:r>
            <a:r>
              <a:rPr lang="en-US" sz="1800" b="1" dirty="0" smtClean="0"/>
              <a:t>]</a:t>
            </a:r>
            <a:r>
              <a:rPr lang="en-US" sz="1800" dirty="0" smtClean="0"/>
              <a:t>     </a:t>
            </a:r>
          </a:p>
          <a:p>
            <a:pPr>
              <a:buNone/>
            </a:pPr>
            <a:r>
              <a:rPr lang="en-US" sz="1800" dirty="0" smtClean="0"/>
              <a:t>      Thus, the reaction is second order in NO, first order in H</a:t>
            </a:r>
            <a:r>
              <a:rPr lang="en-US" sz="1800" baseline="-25000" dirty="0" smtClean="0"/>
              <a:t>2</a:t>
            </a:r>
            <a:r>
              <a:rPr lang="en-US" sz="1800" dirty="0" smtClean="0"/>
              <a:t> and third order overall.</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 </a:t>
            </a:r>
            <a:r>
              <a:rPr lang="en-US" sz="1800" b="1" dirty="0" err="1" smtClean="0"/>
              <a:t>Molecularity</a:t>
            </a:r>
            <a:r>
              <a:rPr lang="en-US" sz="1800" dirty="0" smtClean="0"/>
              <a:t>: Elementary or simple reactions are classified according to their </a:t>
            </a:r>
          </a:p>
          <a:p>
            <a:pPr>
              <a:buNone/>
            </a:pPr>
            <a:r>
              <a:rPr lang="en-US" sz="1800" dirty="0" smtClean="0"/>
              <a:t>      </a:t>
            </a:r>
            <a:r>
              <a:rPr lang="en-US" sz="1800" dirty="0" err="1" smtClean="0"/>
              <a:t>molecularity</a:t>
            </a:r>
            <a:r>
              <a:rPr lang="en-US" sz="1800" dirty="0" smtClean="0"/>
              <a:t>. </a:t>
            </a:r>
            <a:r>
              <a:rPr lang="en-US" sz="1800" dirty="0" err="1" smtClean="0"/>
              <a:t>Molecularity</a:t>
            </a:r>
            <a:r>
              <a:rPr lang="en-US" sz="1800" dirty="0" smtClean="0"/>
              <a:t> is the number of molecules on the reactant side of </a:t>
            </a:r>
          </a:p>
          <a:p>
            <a:pPr>
              <a:buNone/>
            </a:pPr>
            <a:r>
              <a:rPr lang="en-US" sz="1800" dirty="0" smtClean="0"/>
              <a:t>      an elementary reaction. A </a:t>
            </a:r>
            <a:r>
              <a:rPr lang="en-US" sz="1800" dirty="0" err="1" smtClean="0"/>
              <a:t>unimolecular</a:t>
            </a:r>
            <a:r>
              <a:rPr lang="en-US" sz="1800" dirty="0" smtClean="0"/>
              <a:t> elementary reaction involves one reactant</a:t>
            </a:r>
          </a:p>
          <a:p>
            <a:pPr>
              <a:buNone/>
            </a:pPr>
            <a:r>
              <a:rPr lang="en-US" sz="1800" dirty="0" smtClean="0"/>
              <a:t>      molecule, a bimolecular reaction involves two reactant molecules and a </a:t>
            </a:r>
            <a:r>
              <a:rPr lang="en-US" sz="1800" dirty="0" err="1" smtClean="0"/>
              <a:t>termolecular</a:t>
            </a:r>
            <a:r>
              <a:rPr lang="en-US" sz="1800" dirty="0" smtClean="0"/>
              <a:t> reaction involves three molecules. Higher </a:t>
            </a:r>
            <a:r>
              <a:rPr lang="en-US" sz="1800" dirty="0" err="1" smtClean="0"/>
              <a:t>molecularities</a:t>
            </a:r>
            <a:r>
              <a:rPr lang="en-US" sz="1800" dirty="0" smtClean="0"/>
              <a:t> are not </a:t>
            </a:r>
          </a:p>
          <a:p>
            <a:pPr>
              <a:buNone/>
            </a:pPr>
            <a:r>
              <a:rPr lang="en-US" sz="1800" dirty="0" smtClean="0"/>
              <a:t>      usually encountered. Examples: </a:t>
            </a:r>
          </a:p>
          <a:p>
            <a:pPr>
              <a:buNone/>
            </a:pPr>
            <a:r>
              <a:rPr lang="en-US" sz="1800" dirty="0" smtClean="0"/>
              <a:t>        (a)   NO + O</a:t>
            </a:r>
            <a:r>
              <a:rPr lang="en-US" sz="1800" baseline="-25000" dirty="0" smtClean="0"/>
              <a:t>3</a:t>
            </a:r>
            <a:r>
              <a:rPr lang="en-US" sz="1800" dirty="0" smtClean="0"/>
              <a:t>    →    NO</a:t>
            </a:r>
            <a:r>
              <a:rPr lang="en-US" sz="1800" baseline="-25000" dirty="0" smtClean="0"/>
              <a:t>2</a:t>
            </a:r>
            <a:r>
              <a:rPr lang="en-US" sz="1800" dirty="0" smtClean="0"/>
              <a:t> +O</a:t>
            </a:r>
            <a:r>
              <a:rPr lang="en-US" sz="1800" baseline="-25000" dirty="0" smtClean="0"/>
              <a:t>2</a:t>
            </a:r>
            <a:r>
              <a:rPr lang="en-US" sz="1800" dirty="0" smtClean="0"/>
              <a:t>      (b)    NOCl</a:t>
            </a:r>
            <a:r>
              <a:rPr lang="en-US" sz="1800" baseline="-25000" dirty="0" smtClean="0"/>
              <a:t>2</a:t>
            </a:r>
            <a:r>
              <a:rPr lang="en-US" sz="1800" dirty="0" smtClean="0"/>
              <a:t> + NO  →    2NOCl    (c)   O</a:t>
            </a:r>
            <a:r>
              <a:rPr lang="en-US" sz="1800" baseline="-25000" dirty="0" smtClean="0"/>
              <a:t>3</a:t>
            </a:r>
            <a:r>
              <a:rPr lang="en-US" sz="1800" dirty="0" smtClean="0"/>
              <a:t>  →  O</a:t>
            </a:r>
            <a:r>
              <a:rPr lang="en-US" sz="1800" baseline="-25000" dirty="0" smtClean="0"/>
              <a:t>2</a:t>
            </a:r>
            <a:r>
              <a:rPr lang="en-US" sz="1800" dirty="0" smtClean="0"/>
              <a:t> + O</a:t>
            </a:r>
          </a:p>
          <a:p>
            <a:pPr>
              <a:buNone/>
            </a:pPr>
            <a:r>
              <a:rPr lang="en-US" sz="1800" dirty="0" smtClean="0"/>
              <a:t>        (d)   Cl</a:t>
            </a:r>
            <a:r>
              <a:rPr lang="en-US" sz="1800" baseline="-25000" dirty="0" smtClean="0"/>
              <a:t>2</a:t>
            </a:r>
            <a:r>
              <a:rPr lang="en-US" sz="1800" dirty="0" smtClean="0"/>
              <a:t>  ↔    2Cl </a:t>
            </a:r>
          </a:p>
          <a:p>
            <a:pPr>
              <a:buNone/>
            </a:pPr>
            <a:r>
              <a:rPr lang="en-US" sz="1800" dirty="0" smtClean="0"/>
              <a:t>        Ans. (a) bimolecular; (b) bimolecular; (c) </a:t>
            </a:r>
            <a:r>
              <a:rPr lang="en-US" sz="1800" dirty="0" err="1" smtClean="0"/>
              <a:t>unimolecular</a:t>
            </a:r>
            <a:r>
              <a:rPr lang="en-US" sz="1800" dirty="0" smtClean="0"/>
              <a:t> and (d) forward one is </a:t>
            </a:r>
          </a:p>
          <a:p>
            <a:pPr>
              <a:buNone/>
            </a:pPr>
            <a:r>
              <a:rPr lang="en-US" sz="1800" dirty="0" smtClean="0"/>
              <a:t>                 </a:t>
            </a:r>
            <a:r>
              <a:rPr lang="en-US" sz="1800" dirty="0" err="1" smtClean="0"/>
              <a:t>unimolecular</a:t>
            </a:r>
            <a:r>
              <a:rPr lang="en-US" sz="1800" dirty="0" smtClean="0"/>
              <a:t> and back one is bimolecular.  </a:t>
            </a:r>
          </a:p>
          <a:p>
            <a:pPr>
              <a:buNone/>
            </a:pPr>
            <a:r>
              <a:rPr lang="en-US" sz="1800" dirty="0" smtClean="0"/>
              <a:t>      </a:t>
            </a:r>
            <a:r>
              <a:rPr lang="en-US" sz="1800" b="1" dirty="0" smtClean="0"/>
              <a:t>Rate equation for an elementary reaction</a:t>
            </a:r>
            <a:r>
              <a:rPr lang="en-US" sz="1800" dirty="0" smtClean="0"/>
              <a:t>: For an elementary reaction, the rate is </a:t>
            </a:r>
          </a:p>
          <a:p>
            <a:pPr>
              <a:buNone/>
            </a:pPr>
            <a:r>
              <a:rPr lang="en-US" sz="1800" dirty="0" smtClean="0"/>
              <a:t>      proportional to the product of the concentration of each reactant molecule. </a:t>
            </a:r>
          </a:p>
          <a:p>
            <a:pPr>
              <a:buNone/>
            </a:pPr>
            <a:r>
              <a:rPr lang="en-US" sz="1800" dirty="0" smtClean="0"/>
              <a:t>      For a reaction,  A  →   B +C; Rate = k[A]; for A+B  →   C+D; Rate= k[A][B].</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u="sng" dirty="0" smtClean="0"/>
              <a:t> </a:t>
            </a:r>
            <a:r>
              <a:rPr lang="en-US" sz="1800" u="sng" dirty="0" err="1" smtClean="0"/>
              <a:t>Molecularity</a:t>
            </a:r>
            <a:r>
              <a:rPr lang="en-US" sz="1800" dirty="0" smtClean="0"/>
              <a:t>                                                 </a:t>
            </a:r>
            <a:r>
              <a:rPr lang="en-US" sz="1800" u="sng" dirty="0" smtClean="0"/>
              <a:t> Order                               </a:t>
            </a:r>
          </a:p>
          <a:p>
            <a:pPr>
              <a:buNone/>
            </a:pPr>
            <a:r>
              <a:rPr lang="en-US" sz="1800" dirty="0" smtClean="0"/>
              <a:t>       1. No. of molecules taking part in the         1. The order with respect to a given</a:t>
            </a:r>
          </a:p>
          <a:p>
            <a:pPr>
              <a:buNone/>
            </a:pPr>
            <a:r>
              <a:rPr lang="en-US" sz="1800" dirty="0" smtClean="0"/>
              <a:t>            elementary reaction give products.           reactant species equals the exponent</a:t>
            </a:r>
          </a:p>
          <a:p>
            <a:pPr>
              <a:buNone/>
            </a:pPr>
            <a:r>
              <a:rPr lang="en-US" sz="1800" dirty="0" smtClean="0"/>
              <a:t>                                                                                    of the concentration of species in the</a:t>
            </a:r>
          </a:p>
          <a:p>
            <a:pPr>
              <a:buNone/>
            </a:pPr>
            <a:r>
              <a:rPr lang="en-US" sz="1800" dirty="0" smtClean="0"/>
              <a:t>                                                                                    rate law as determined experimentally.</a:t>
            </a:r>
          </a:p>
          <a:p>
            <a:pPr>
              <a:buNone/>
            </a:pPr>
            <a:r>
              <a:rPr lang="en-US" sz="1800" dirty="0" smtClean="0"/>
              <a:t>         2. The reaction is simple/elementary.        2. The reaction may be elementary or </a:t>
            </a:r>
          </a:p>
          <a:p>
            <a:pPr>
              <a:buNone/>
            </a:pPr>
            <a:r>
              <a:rPr lang="en-US" sz="1800" dirty="0" smtClean="0"/>
              <a:t>                                                                                       complex.</a:t>
            </a:r>
          </a:p>
          <a:p>
            <a:pPr>
              <a:buNone/>
            </a:pPr>
            <a:r>
              <a:rPr lang="en-US" sz="1800" dirty="0" smtClean="0"/>
              <a:t>         3. Always integer(1,2,3 etc).                        3. Fraction/ integer ( ½,,1,2, etc).</a:t>
            </a:r>
          </a:p>
          <a:p>
            <a:pPr>
              <a:buNone/>
            </a:pPr>
            <a:r>
              <a:rPr lang="en-US" sz="1800" dirty="0" smtClean="0"/>
              <a:t>         4. Never zero.                                                 4. May be zero.</a:t>
            </a:r>
          </a:p>
          <a:p>
            <a:pPr>
              <a:buNone/>
            </a:pPr>
            <a:r>
              <a:rPr lang="en-US" sz="1800" dirty="0" smtClean="0"/>
              <a:t>      </a:t>
            </a:r>
            <a:r>
              <a:rPr lang="en-US" sz="1800" b="1" dirty="0" smtClean="0"/>
              <a:t>Determination of Rate law: </a:t>
            </a:r>
            <a:r>
              <a:rPr lang="en-US" sz="1800" dirty="0" smtClean="0"/>
              <a:t>The experimental determination of the rate law for a </a:t>
            </a:r>
          </a:p>
          <a:p>
            <a:pPr>
              <a:buNone/>
            </a:pPr>
            <a:r>
              <a:rPr lang="en-US" sz="1800" dirty="0" smtClean="0"/>
              <a:t> reaction consists of doing a series of experiments in which the initial or starting </a:t>
            </a:r>
          </a:p>
          <a:p>
            <a:pPr>
              <a:buNone/>
            </a:pPr>
            <a:r>
              <a:rPr lang="en-US" sz="1800" dirty="0" smtClean="0"/>
              <a:t> concentrations of reactants are varied. Then the rates are compared, from which the</a:t>
            </a:r>
          </a:p>
          <a:p>
            <a:pPr>
              <a:buNone/>
            </a:pPr>
            <a:r>
              <a:rPr lang="en-US" sz="1800" dirty="0" smtClean="0"/>
              <a:t> reaction orders can be deduced.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3268</TotalTime>
  <Words>5049</Words>
  <Application>Microsoft Office PowerPoint</Application>
  <PresentationFormat>On-screen Show (4:3)</PresentationFormat>
  <Paragraphs>480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Chemical Kinetics</vt:lpstr>
      <vt:lpstr>Slide 2</vt:lpstr>
      <vt:lpstr>Slide 3</vt:lpstr>
      <vt:lpstr>Slide 4</vt:lpstr>
      <vt:lpstr>Slide 5</vt:lpstr>
      <vt:lpstr>Slide 6</vt:lpstr>
      <vt:lpstr>Slide 7</vt:lpstr>
      <vt:lpstr>Slide 8</vt:lpstr>
      <vt:lpstr>Slide 9</vt:lpstr>
      <vt:lpstr>Slide 10</vt:lpstr>
      <vt:lpstr>Slide 11</vt:lpstr>
      <vt:lpstr>Slide 12</vt:lpstr>
      <vt:lpstr>Integrated rate law</vt:lpstr>
      <vt:lpstr>Determination of rate constant, k (First order)</vt:lpstr>
      <vt:lpstr>Half-life of a first order reaction</vt:lpstr>
      <vt:lpstr>Integrated rate law for second order reaction</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 between reaction concentration &amp; time</dc:title>
  <dc:creator>User</dc:creator>
  <cp:lastModifiedBy>User</cp:lastModifiedBy>
  <cp:revision>408</cp:revision>
  <dcterms:created xsi:type="dcterms:W3CDTF">2020-03-29T09:15:09Z</dcterms:created>
  <dcterms:modified xsi:type="dcterms:W3CDTF">2022-07-17T05:52:43Z</dcterms:modified>
</cp:coreProperties>
</file>