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84" r:id="rId3"/>
    <p:sldId id="285" r:id="rId4"/>
    <p:sldId id="286" r:id="rId5"/>
    <p:sldId id="269" r:id="rId6"/>
    <p:sldId id="272" r:id="rId7"/>
    <p:sldId id="274" r:id="rId8"/>
    <p:sldId id="287" r:id="rId9"/>
    <p:sldId id="288" r:id="rId10"/>
    <p:sldId id="276" r:id="rId11"/>
    <p:sldId id="280" r:id="rId12"/>
    <p:sldId id="281" r:id="rId13"/>
    <p:sldId id="283" r:id="rId14"/>
    <p:sldId id="258" r:id="rId15"/>
    <p:sldId id="289" r:id="rId16"/>
    <p:sldId id="259" r:id="rId17"/>
    <p:sldId id="261" r:id="rId1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809" autoAdjust="0"/>
    <p:restoredTop sz="87455" autoAdjust="0"/>
  </p:normalViewPr>
  <p:slideViewPr>
    <p:cSldViewPr>
      <p:cViewPr varScale="1">
        <p:scale>
          <a:sx n="63" d="100"/>
          <a:sy n="63" d="100"/>
        </p:scale>
        <p:origin x="-1584" y="-114"/>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3D299B-2649-4CF4-BC0D-F53F6067DABD}" type="datetimeFigureOut">
              <a:rPr lang="en-US" smtClean="0"/>
              <a:pPr/>
              <a:t>6/14/2021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4E410DF-6B04-4A5A-B15E-17B54E0AD60D}"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14E410DF-6B04-4A5A-B15E-17B54E0AD60D}" type="slidenum">
              <a:rPr lang="en-US" smtClean="0"/>
              <a:pPr/>
              <a:t>13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C3AE5C4C-55AF-42F0-BB7B-E40A9C41851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E5C4C-55AF-42F0-BB7B-E40A9C41851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E5C4C-55AF-42F0-BB7B-E40A9C41851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C3AE5C4C-55AF-42F0-BB7B-E40A9C41851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3AE5C4C-55AF-42F0-BB7B-E40A9C41851C}" type="datetimeFigureOut">
              <a:rPr lang="en-US" smtClean="0"/>
              <a:pPr/>
              <a:t>6/14/2021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C3AE5C4C-55AF-42F0-BB7B-E40A9C41851C}"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C3AE5C4C-55AF-42F0-BB7B-E40A9C41851C}" type="datetimeFigureOut">
              <a:rPr lang="en-US" smtClean="0"/>
              <a:pPr/>
              <a:t>6/14/2021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C3AE5C4C-55AF-42F0-BB7B-E40A9C41851C}" type="datetimeFigureOut">
              <a:rPr lang="en-US" smtClean="0"/>
              <a:pPr/>
              <a:t>6/14/2021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3AE5C4C-55AF-42F0-BB7B-E40A9C41851C}" type="datetimeFigureOut">
              <a:rPr lang="en-US" smtClean="0"/>
              <a:pPr/>
              <a:t>6/14/2021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E5C4C-55AF-42F0-BB7B-E40A9C41851C}"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3AE5C4C-55AF-42F0-BB7B-E40A9C41851C}" type="datetimeFigureOut">
              <a:rPr lang="en-US" smtClean="0"/>
              <a:pPr/>
              <a:t>6/14/2021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235056C3-029B-4E4E-A1C1-E190FC4860AA}"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3AE5C4C-55AF-42F0-BB7B-E40A9C41851C}" type="datetimeFigureOut">
              <a:rPr lang="en-US" smtClean="0"/>
              <a:pPr/>
              <a:t>6/14/2021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35056C3-029B-4E4E-A1C1-E190FC4860AA}"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Electrochemistry</a:t>
            </a:r>
            <a:endParaRPr lang="en-US" dirty="0"/>
          </a:p>
        </p:txBody>
      </p:sp>
      <p:sp>
        <p:nvSpPr>
          <p:cNvPr id="3" name="Subtitle 2"/>
          <p:cNvSpPr>
            <a:spLocks noGrp="1"/>
          </p:cNvSpPr>
          <p:nvPr>
            <p:ph type="subTitle" idx="1"/>
          </p:nvPr>
        </p:nvSpPr>
        <p:spPr>
          <a:xfrm>
            <a:off x="1371600" y="3886200"/>
            <a:ext cx="6400800" cy="1295400"/>
          </a:xfrm>
        </p:spPr>
        <p:txBody>
          <a:bodyPr/>
          <a:lstStyle/>
          <a:p>
            <a:endParaRPr lang="en-US" u="sng"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62000" y="838200"/>
            <a:ext cx="7696200" cy="12834283"/>
          </a:xfrm>
          <a:prstGeom prst="rect">
            <a:avLst/>
          </a:prstGeom>
          <a:noFill/>
        </p:spPr>
        <p:txBody>
          <a:bodyPr wrap="square" rtlCol="0">
            <a:spAutoFit/>
          </a:bodyPr>
          <a:lstStyle/>
          <a:p>
            <a:endParaRPr lang="en-US" u="sng" dirty="0" smtClean="0"/>
          </a:p>
          <a:p>
            <a:r>
              <a:rPr lang="en-US" u="sng" dirty="0" smtClean="0"/>
              <a:t>Variation  of conductance with concentration</a:t>
            </a:r>
            <a:r>
              <a:rPr lang="en-US" dirty="0" smtClean="0"/>
              <a:t>                                                  </a:t>
            </a:r>
          </a:p>
          <a:p>
            <a:endParaRPr lang="en-US" u="sng" dirty="0" smtClean="0"/>
          </a:p>
          <a:p>
            <a:r>
              <a:rPr lang="en-US" dirty="0" smtClean="0"/>
              <a:t> </a:t>
            </a:r>
            <a:r>
              <a:rPr lang="en-US" dirty="0" err="1" smtClean="0"/>
              <a:t>Kohlrausch</a:t>
            </a:r>
            <a:r>
              <a:rPr lang="en-US" dirty="0" smtClean="0"/>
              <a:t> was the first to point out that when Ʌ for strong electrolytes is </a:t>
            </a:r>
          </a:p>
          <a:p>
            <a:r>
              <a:rPr lang="en-US" dirty="0" smtClean="0"/>
              <a:t>plotted against  √C the curve approaches linearity in dilute solutions, i.e., in</a:t>
            </a:r>
          </a:p>
          <a:p>
            <a:r>
              <a:rPr lang="en-US" dirty="0" smtClean="0"/>
              <a:t>dilute solutions</a:t>
            </a:r>
          </a:p>
          <a:p>
            <a:r>
              <a:rPr lang="en-US" dirty="0" smtClean="0"/>
              <a:t>                               Ʌ = Ʌ₀ - b √C               where  b is a constant    </a:t>
            </a:r>
          </a:p>
          <a:p>
            <a:r>
              <a:rPr lang="en-US" dirty="0" smtClean="0"/>
              <a:t>  </a:t>
            </a:r>
            <a:r>
              <a:rPr lang="el-GR" dirty="0" smtClean="0"/>
              <a:t>ᴧ</a:t>
            </a:r>
            <a:r>
              <a:rPr lang="en-US" dirty="0" smtClean="0"/>
              <a:t> </a:t>
            </a:r>
            <a:r>
              <a:rPr lang="en-US" smtClean="0"/>
              <a:t>= 1000xLs/C</a:t>
            </a:r>
            <a:endParaRPr lang="en-US" dirty="0" smtClean="0"/>
          </a:p>
          <a:p>
            <a:r>
              <a:rPr lang="en-US" dirty="0" smtClean="0"/>
              <a:t>                                                   </a:t>
            </a:r>
          </a:p>
          <a:p>
            <a:r>
              <a:rPr lang="en-US" dirty="0" smtClean="0"/>
              <a:t>                         </a:t>
            </a:r>
            <a:r>
              <a:rPr lang="en-US" sz="1400" dirty="0" smtClean="0"/>
              <a:t>Ʌ₀</a:t>
            </a:r>
            <a:r>
              <a:rPr lang="en-US" dirty="0" smtClean="0"/>
              <a:t>                                                   </a:t>
            </a:r>
            <a:r>
              <a:rPr lang="en-US" dirty="0" err="1" smtClean="0"/>
              <a:t>HCl</a:t>
            </a:r>
            <a:r>
              <a:rPr lang="en-US" dirty="0" smtClean="0"/>
              <a:t> and </a:t>
            </a:r>
            <a:r>
              <a:rPr lang="en-US" dirty="0" err="1" smtClean="0"/>
              <a:t>KCl</a:t>
            </a:r>
            <a:r>
              <a:rPr lang="en-US" dirty="0" smtClean="0"/>
              <a:t> are strong electrolytes.</a:t>
            </a:r>
          </a:p>
          <a:p>
            <a:r>
              <a:rPr lang="en-US" dirty="0" smtClean="0"/>
              <a:t>                                                                               CH</a:t>
            </a:r>
            <a:r>
              <a:rPr lang="en-US" baseline="-25000" dirty="0" smtClean="0"/>
              <a:t>3</a:t>
            </a:r>
            <a:r>
              <a:rPr lang="en-US" dirty="0" smtClean="0"/>
              <a:t>COOH is a weak electrolyte</a:t>
            </a:r>
          </a:p>
          <a:p>
            <a:r>
              <a:rPr lang="en-US" dirty="0" smtClean="0"/>
              <a:t>                         </a:t>
            </a:r>
            <a:r>
              <a:rPr lang="en-US" sz="1400" dirty="0" smtClean="0"/>
              <a:t>Ʌ₀</a:t>
            </a:r>
          </a:p>
          <a:p>
            <a:r>
              <a:rPr lang="en-US" dirty="0" smtClean="0"/>
              <a:t>                   Ʌ                                                    </a:t>
            </a:r>
            <a:r>
              <a:rPr lang="en-US" dirty="0" err="1" smtClean="0"/>
              <a:t>HCl</a:t>
            </a:r>
            <a:endParaRPr lang="en-US" dirty="0" smtClean="0"/>
          </a:p>
          <a:p>
            <a:r>
              <a:rPr lang="en-US" dirty="0" smtClean="0"/>
              <a:t>                        </a:t>
            </a:r>
          </a:p>
          <a:p>
            <a:r>
              <a:rPr lang="en-US" dirty="0" smtClean="0"/>
              <a:t>                                                       </a:t>
            </a:r>
            <a:r>
              <a:rPr lang="en-US" dirty="0" err="1" smtClean="0"/>
              <a:t>KCl</a:t>
            </a:r>
            <a:r>
              <a:rPr lang="en-US" dirty="0" smtClean="0"/>
              <a:t>                                   </a:t>
            </a:r>
          </a:p>
          <a:p>
            <a:endParaRPr lang="en-US" dirty="0" smtClean="0"/>
          </a:p>
          <a:p>
            <a:r>
              <a:rPr lang="en-US" dirty="0" smtClean="0"/>
              <a:t>                                                                       CH</a:t>
            </a:r>
            <a:r>
              <a:rPr lang="en-US" baseline="-25000" dirty="0" smtClean="0"/>
              <a:t>3</a:t>
            </a:r>
            <a:r>
              <a:rPr lang="en-US" dirty="0" smtClean="0"/>
              <a:t>COOH</a:t>
            </a:r>
          </a:p>
          <a:p>
            <a:endParaRPr lang="en-US" dirty="0" smtClean="0"/>
          </a:p>
          <a:p>
            <a:r>
              <a:rPr lang="en-US" dirty="0" smtClean="0"/>
              <a:t>                                                         √C</a:t>
            </a:r>
          </a:p>
          <a:p>
            <a:r>
              <a:rPr lang="en-US" dirty="0" smtClean="0"/>
              <a:t>  To obtain Ʌ₀ of an electrolyte, the curve may be extrapolated to √C=0.  The</a:t>
            </a:r>
          </a:p>
          <a:p>
            <a:r>
              <a:rPr lang="en-US" dirty="0" smtClean="0"/>
              <a:t>plot for weak electrolyte acetic acid does not approach linearity.     </a:t>
            </a:r>
          </a:p>
          <a:p>
            <a:endParaRPr lang="en-US" dirty="0" smtClean="0"/>
          </a:p>
          <a:p>
            <a:endParaRPr lang="en-US" dirty="0" smtClean="0"/>
          </a:p>
          <a:p>
            <a:endParaRPr lang="en-US" dirty="0" smtClean="0"/>
          </a:p>
          <a:p>
            <a:r>
              <a:rPr lang="en-US" dirty="0" smtClean="0"/>
              <a:t>                                        </a:t>
            </a:r>
          </a:p>
          <a:p>
            <a:r>
              <a:rPr lang="en-US" dirty="0" smtClean="0"/>
              <a:t> </a:t>
            </a:r>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cxnSp>
        <p:nvCxnSpPr>
          <p:cNvPr id="4" name="Straight Connector 3"/>
          <p:cNvCxnSpPr/>
          <p:nvPr/>
        </p:nvCxnSpPr>
        <p:spPr>
          <a:xfrm rot="5400000" flipH="1" flipV="1">
            <a:off x="2438400" y="23622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rot="5400000">
            <a:off x="1067594" y="4419600"/>
            <a:ext cx="27424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2438400" y="5791200"/>
            <a:ext cx="3124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2438400" y="3581400"/>
            <a:ext cx="2514600" cy="1143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438400" y="4191000"/>
            <a:ext cx="22098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16200000" flipH="1">
            <a:off x="1485900" y="4229100"/>
            <a:ext cx="22098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a:off x="2667000" y="5410200"/>
            <a:ext cx="2133600" cy="304800"/>
          </a:xfrm>
          <a:prstGeom prst="line">
            <a:avLst/>
          </a:prstGeom>
        </p:spPr>
        <p:style>
          <a:lnRef idx="1">
            <a:schemeClr val="accent1"/>
          </a:lnRef>
          <a:fillRef idx="0">
            <a:schemeClr val="accent1"/>
          </a:fillRef>
          <a:effectRef idx="0">
            <a:schemeClr val="accent1"/>
          </a:effectRef>
          <a:fontRef idx="minor">
            <a:schemeClr val="tx1"/>
          </a:fontRef>
        </p:style>
      </p:cxnSp>
      <p:sp>
        <p:nvSpPr>
          <p:cNvPr id="25" name="Arc 24"/>
          <p:cNvSpPr/>
          <p:nvPr/>
        </p:nvSpPr>
        <p:spPr>
          <a:xfrm>
            <a:off x="2667000" y="4876800"/>
            <a:ext cx="45719" cy="45719"/>
          </a:xfrm>
          <a:prstGeom prst="arc">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p:cNvCxnSpPr/>
          <p:nvPr/>
        </p:nvCxnSpPr>
        <p:spPr>
          <a:xfrm flipV="1">
            <a:off x="4495800" y="4419600"/>
            <a:ext cx="152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16200000" flipH="1">
            <a:off x="3771900" y="4610100"/>
            <a:ext cx="152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flipV="1">
            <a:off x="4267200" y="5410200"/>
            <a:ext cx="304800" cy="1524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90600" y="762000"/>
            <a:ext cx="7467600" cy="10618291"/>
          </a:xfrm>
          <a:prstGeom prst="rect">
            <a:avLst/>
          </a:prstGeom>
          <a:noFill/>
        </p:spPr>
        <p:txBody>
          <a:bodyPr wrap="square" rtlCol="0">
            <a:spAutoFit/>
          </a:bodyPr>
          <a:lstStyle/>
          <a:p>
            <a:endParaRPr lang="en-US" dirty="0" smtClean="0"/>
          </a:p>
          <a:p>
            <a:r>
              <a:rPr lang="en-US" dirty="0" smtClean="0"/>
              <a:t>The decrease in equivalent </a:t>
            </a:r>
            <a:r>
              <a:rPr lang="en-US" dirty="0" err="1" smtClean="0"/>
              <a:t>conductances</a:t>
            </a:r>
            <a:r>
              <a:rPr lang="en-US" dirty="0" smtClean="0"/>
              <a:t> with increase in concentration for weak electrolytes can be explained as due essentially to a decrease in degree</a:t>
            </a:r>
          </a:p>
          <a:p>
            <a:r>
              <a:rPr lang="en-US" dirty="0" smtClean="0"/>
              <a:t>of ionization. However, such an explanation cannot apply to strong </a:t>
            </a:r>
            <a:r>
              <a:rPr lang="en-US" dirty="0" err="1" smtClean="0"/>
              <a:t>elctrolytes</a:t>
            </a:r>
            <a:r>
              <a:rPr lang="en-US" dirty="0" smtClean="0"/>
              <a:t>.</a:t>
            </a:r>
          </a:p>
          <a:p>
            <a:r>
              <a:rPr lang="en-US" dirty="0" smtClean="0"/>
              <a:t>The behavior of the plots in case of strong electrolytes can be explained</a:t>
            </a:r>
          </a:p>
          <a:p>
            <a:r>
              <a:rPr lang="en-US" dirty="0" smtClean="0"/>
              <a:t>with the help of </a:t>
            </a:r>
            <a:r>
              <a:rPr lang="en-US" dirty="0" err="1" smtClean="0"/>
              <a:t>Interionic</a:t>
            </a:r>
            <a:r>
              <a:rPr lang="en-US" dirty="0" smtClean="0"/>
              <a:t> Attraction Theory of </a:t>
            </a:r>
            <a:r>
              <a:rPr lang="en-US" dirty="0" err="1" smtClean="0"/>
              <a:t>conductances</a:t>
            </a:r>
            <a:r>
              <a:rPr lang="en-US" dirty="0" smtClean="0"/>
              <a:t>. According        </a:t>
            </a:r>
          </a:p>
          <a:p>
            <a:r>
              <a:rPr lang="en-US" dirty="0" smtClean="0"/>
              <a:t>to this theory, two effects are mainly responsible for the decrease in equivalent </a:t>
            </a:r>
            <a:r>
              <a:rPr lang="en-US" dirty="0" err="1" smtClean="0"/>
              <a:t>conductances</a:t>
            </a:r>
            <a:r>
              <a:rPr lang="en-US" dirty="0" smtClean="0"/>
              <a:t> with the increase of concentration for strong electrolytes. The effects are:                                                                       </a:t>
            </a:r>
          </a:p>
          <a:p>
            <a:r>
              <a:rPr lang="en-US" dirty="0" smtClean="0"/>
              <a:t>  </a:t>
            </a:r>
            <a:r>
              <a:rPr lang="en-US" dirty="0" err="1" smtClean="0"/>
              <a:t>i</a:t>
            </a:r>
            <a:r>
              <a:rPr lang="en-US" dirty="0" smtClean="0"/>
              <a:t>) the </a:t>
            </a:r>
            <a:r>
              <a:rPr lang="en-US" b="1" dirty="0" smtClean="0"/>
              <a:t>Relaxation effect </a:t>
            </a:r>
            <a:r>
              <a:rPr lang="en-US" dirty="0" smtClean="0"/>
              <a:t>of the ionic atmosphere due an applied  potential;       </a:t>
            </a:r>
          </a:p>
          <a:p>
            <a:r>
              <a:rPr lang="en-US" dirty="0" smtClean="0"/>
              <a:t>  ii)  the </a:t>
            </a:r>
            <a:r>
              <a:rPr lang="en-US" b="1" dirty="0" err="1" smtClean="0"/>
              <a:t>Electrophoretic</a:t>
            </a:r>
            <a:r>
              <a:rPr lang="en-US" b="1" dirty="0" smtClean="0"/>
              <a:t> effect: </a:t>
            </a:r>
            <a:r>
              <a:rPr lang="en-US" dirty="0" smtClean="0"/>
              <a:t>moving ion experiences a viscous drag reduces</a:t>
            </a:r>
          </a:p>
          <a:p>
            <a:r>
              <a:rPr lang="en-US" dirty="0" smtClean="0"/>
              <a:t>the </a:t>
            </a:r>
            <a:r>
              <a:rPr lang="en-US" dirty="0" err="1" smtClean="0"/>
              <a:t>mobilities</a:t>
            </a:r>
            <a:r>
              <a:rPr lang="en-US" dirty="0" smtClean="0"/>
              <a:t> of the ions and hence reduces  their  conductivities.                                                                       </a:t>
            </a:r>
          </a:p>
          <a:p>
            <a:r>
              <a:rPr lang="en-US" dirty="0" smtClean="0"/>
              <a:t>Considering all the factors  the </a:t>
            </a:r>
            <a:r>
              <a:rPr lang="en-US" dirty="0" err="1" smtClean="0"/>
              <a:t>Kohlrauch’s</a:t>
            </a:r>
            <a:r>
              <a:rPr lang="en-US" dirty="0" smtClean="0"/>
              <a:t> equation was modified  to         </a:t>
            </a:r>
          </a:p>
          <a:p>
            <a:r>
              <a:rPr lang="en-US" dirty="0" smtClean="0"/>
              <a:t>Debye-H</a:t>
            </a:r>
            <a:r>
              <a:rPr lang="el-GR" dirty="0" smtClean="0"/>
              <a:t>ϋ</a:t>
            </a:r>
            <a:r>
              <a:rPr lang="en-US" dirty="0" err="1" smtClean="0"/>
              <a:t>ckel</a:t>
            </a:r>
            <a:r>
              <a:rPr lang="en-US" dirty="0" smtClean="0"/>
              <a:t>-Onsager equation of </a:t>
            </a:r>
            <a:r>
              <a:rPr lang="en-US" dirty="0" err="1" smtClean="0"/>
              <a:t>conductances</a:t>
            </a:r>
            <a:r>
              <a:rPr lang="en-US" dirty="0" smtClean="0"/>
              <a:t>.                                       </a:t>
            </a:r>
          </a:p>
          <a:p>
            <a:r>
              <a:rPr lang="en-US" b="1" dirty="0" smtClean="0"/>
              <a:t>                            Ʌ = Ʌ₀ - ( A + B Ʌ₀) √C</a:t>
            </a:r>
            <a:r>
              <a:rPr lang="en-US" dirty="0" smtClean="0"/>
              <a:t>                                                                 </a:t>
            </a:r>
          </a:p>
          <a:p>
            <a:r>
              <a:rPr lang="en-US" dirty="0" smtClean="0"/>
              <a:t>               </a:t>
            </a:r>
            <a:r>
              <a:rPr lang="en-US" u="sng" dirty="0" smtClean="0"/>
              <a:t>82.4</a:t>
            </a:r>
            <a:r>
              <a:rPr lang="en-US" dirty="0" smtClean="0"/>
              <a:t>                                                   </a:t>
            </a:r>
            <a:r>
              <a:rPr lang="en-US" u="sng" dirty="0" smtClean="0"/>
              <a:t>8.20x10</a:t>
            </a:r>
            <a:r>
              <a:rPr lang="en-US" u="sng" baseline="30000" dirty="0" smtClean="0"/>
              <a:t>5</a:t>
            </a:r>
            <a:r>
              <a:rPr lang="en-US" dirty="0" smtClean="0"/>
              <a:t>                                         </a:t>
            </a:r>
          </a:p>
          <a:p>
            <a:r>
              <a:rPr lang="en-US" dirty="0" smtClean="0"/>
              <a:t>       A =  (DT)</a:t>
            </a:r>
            <a:r>
              <a:rPr lang="en-US" baseline="30000" dirty="0" smtClean="0"/>
              <a:t>1/2</a:t>
            </a:r>
            <a:r>
              <a:rPr lang="el-GR" dirty="0" smtClean="0"/>
              <a:t>η</a:t>
            </a:r>
            <a:r>
              <a:rPr lang="en-US" dirty="0" smtClean="0"/>
              <a:t>                                     B=     (DT)</a:t>
            </a:r>
            <a:r>
              <a:rPr lang="en-US" baseline="30000" dirty="0" smtClean="0"/>
              <a:t>3/2</a:t>
            </a:r>
          </a:p>
          <a:p>
            <a:endParaRPr lang="en-US" dirty="0" smtClean="0"/>
          </a:p>
          <a:p>
            <a:r>
              <a:rPr lang="en-US" dirty="0" smtClean="0"/>
              <a:t> D is dielectric constant of solvent, </a:t>
            </a:r>
            <a:r>
              <a:rPr lang="el-GR" dirty="0" smtClean="0"/>
              <a:t>η </a:t>
            </a:r>
            <a:r>
              <a:rPr lang="en-US" dirty="0" smtClean="0"/>
              <a:t>is the viscosity of the medium and  </a:t>
            </a:r>
          </a:p>
          <a:p>
            <a:r>
              <a:rPr lang="en-US" dirty="0" smtClean="0"/>
              <a:t>T is the temperature.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cxnSp>
        <p:nvCxnSpPr>
          <p:cNvPr id="4" name="Straight Connector 3"/>
          <p:cNvCxnSpPr/>
          <p:nvPr/>
        </p:nvCxnSpPr>
        <p:spPr>
          <a:xfrm rot="5400000">
            <a:off x="1524794" y="53332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5400000">
            <a:off x="2439194" y="52570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rot="5400000">
            <a:off x="4610894" y="5218906"/>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5400000">
            <a:off x="5524897" y="5295503"/>
            <a:ext cx="533400" cy="794"/>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1219200" y="1143000"/>
            <a:ext cx="5867400" cy="1908215"/>
          </a:xfrm>
          <a:prstGeom prst="rect">
            <a:avLst/>
          </a:prstGeom>
          <a:noFill/>
        </p:spPr>
        <p:txBody>
          <a:bodyPr wrap="square" rtlCol="0">
            <a:spAutoFit/>
          </a:bodyPr>
          <a:lstStyle/>
          <a:p>
            <a:r>
              <a:rPr lang="en-US" dirty="0" smtClean="0"/>
              <a:t>        </a:t>
            </a:r>
          </a:p>
          <a:p>
            <a:endParaRPr lang="en-US" sz="2000" u="sng" dirty="0" smtClean="0"/>
          </a:p>
          <a:p>
            <a:endParaRPr lang="en-US" sz="2000" u="sng" dirty="0" smtClean="0"/>
          </a:p>
          <a:p>
            <a:endParaRPr lang="en-US" sz="2000" u="sng" dirty="0" smtClean="0"/>
          </a:p>
          <a:p>
            <a:r>
              <a:rPr lang="en-US" sz="2000" u="sng" dirty="0" smtClean="0"/>
              <a:t> </a:t>
            </a:r>
          </a:p>
          <a:p>
            <a:r>
              <a:rPr lang="en-US" sz="2000" dirty="0" smtClean="0"/>
              <a:t>               ( Determination of Ʌ₀ for weak electrolytes)</a:t>
            </a:r>
          </a:p>
        </p:txBody>
      </p:sp>
      <p:pic>
        <p:nvPicPr>
          <p:cNvPr id="1026" name="Picture 2" descr="C:\Users\User\Downloads\IMG-2399.jpg"/>
          <p:cNvPicPr>
            <a:picLocks noChangeAspect="1" noChangeArrowheads="1"/>
          </p:cNvPicPr>
          <p:nvPr/>
        </p:nvPicPr>
        <p:blipFill>
          <a:blip r:embed="rId2"/>
          <a:srcRect/>
          <a:stretch>
            <a:fillRect/>
          </a:stretch>
        </p:blipFill>
        <p:spPr bwMode="auto">
          <a:xfrm>
            <a:off x="2057400" y="609600"/>
            <a:ext cx="5143500" cy="5591175"/>
          </a:xfrm>
          <a:prstGeom prst="rect">
            <a:avLst/>
          </a:prstGeom>
          <a:noFill/>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38200" y="609600"/>
            <a:ext cx="7741928" cy="7294305"/>
          </a:xfrm>
          <a:prstGeom prst="rect">
            <a:avLst/>
          </a:prstGeom>
          <a:noFill/>
        </p:spPr>
        <p:txBody>
          <a:bodyPr wrap="none" rtlCol="0">
            <a:spAutoFit/>
          </a:bodyPr>
          <a:lstStyle/>
          <a:p>
            <a:r>
              <a:rPr lang="en-US" dirty="0" smtClean="0"/>
              <a:t>                 </a:t>
            </a:r>
            <a:r>
              <a:rPr lang="en-US" u="sng" dirty="0" smtClean="0"/>
              <a:t> </a:t>
            </a:r>
            <a:r>
              <a:rPr lang="en-US" u="sng" dirty="0" err="1" smtClean="0"/>
              <a:t>Kohlrausch’s</a:t>
            </a:r>
            <a:r>
              <a:rPr lang="en-US" u="sng" dirty="0" smtClean="0"/>
              <a:t> law of Independent migration of Ions</a:t>
            </a:r>
            <a:endParaRPr lang="en-US" dirty="0" smtClean="0"/>
          </a:p>
          <a:p>
            <a:endParaRPr lang="en-US" dirty="0" smtClean="0"/>
          </a:p>
          <a:p>
            <a:endParaRPr lang="en-US" dirty="0" smtClean="0"/>
          </a:p>
          <a:p>
            <a:r>
              <a:rPr lang="en-US" dirty="0" smtClean="0"/>
              <a:t>The law states that at infinite dilution, where dissociation for all electrolytes</a:t>
            </a:r>
          </a:p>
          <a:p>
            <a:r>
              <a:rPr lang="en-US" dirty="0" smtClean="0"/>
              <a:t>is complete and where all interionic effects disappear, each ion migrates</a:t>
            </a:r>
          </a:p>
          <a:p>
            <a:r>
              <a:rPr lang="en-US" dirty="0" smtClean="0"/>
              <a:t> independently of its co-ion, and contributes to the total equivalent conductance</a:t>
            </a:r>
          </a:p>
          <a:p>
            <a:r>
              <a:rPr lang="en-US" dirty="0" smtClean="0"/>
              <a:t>of an electrolyte a definite share which depends only on its own nature and not</a:t>
            </a:r>
          </a:p>
          <a:p>
            <a:r>
              <a:rPr lang="en-US" dirty="0" smtClean="0"/>
              <a:t> at all on that of the ion with which it is associated. If this is the case, then Ʌ₀ of</a:t>
            </a:r>
          </a:p>
          <a:p>
            <a:r>
              <a:rPr lang="en-US" dirty="0" smtClean="0"/>
              <a:t>any electrolyte should be the sum of the equivalent </a:t>
            </a:r>
            <a:r>
              <a:rPr lang="en-US" dirty="0" err="1" smtClean="0"/>
              <a:t>conductances</a:t>
            </a:r>
            <a:r>
              <a:rPr lang="en-US" dirty="0" smtClean="0"/>
              <a:t> of ions</a:t>
            </a:r>
          </a:p>
          <a:p>
            <a:r>
              <a:rPr lang="en-US" dirty="0" smtClean="0"/>
              <a:t>composing it, provided, of course, that the solvent and temperature are same.</a:t>
            </a:r>
          </a:p>
          <a:p>
            <a:r>
              <a:rPr lang="en-US" dirty="0" smtClean="0"/>
              <a:t>Ʌ₀ is the equivalent conductance at infinite dilution, </a:t>
            </a:r>
            <a:r>
              <a:rPr lang="el-GR" dirty="0" smtClean="0"/>
              <a:t>λ°₊</a:t>
            </a:r>
            <a:r>
              <a:rPr lang="en-US" dirty="0" smtClean="0"/>
              <a:t> and </a:t>
            </a:r>
            <a:r>
              <a:rPr lang="el-GR" dirty="0" smtClean="0"/>
              <a:t>λ°₋</a:t>
            </a:r>
            <a:r>
              <a:rPr lang="en-US" dirty="0" smtClean="0"/>
              <a:t> are the ionic</a:t>
            </a:r>
          </a:p>
          <a:p>
            <a:r>
              <a:rPr lang="en-US" dirty="0" err="1" smtClean="0"/>
              <a:t>conductances</a:t>
            </a:r>
            <a:r>
              <a:rPr lang="en-US" dirty="0" smtClean="0"/>
              <a:t> of positive and negative ions respectively at infinite dilution.</a:t>
            </a:r>
          </a:p>
          <a:p>
            <a:endParaRPr lang="en-US" dirty="0" smtClean="0"/>
          </a:p>
          <a:p>
            <a:r>
              <a:rPr lang="en-US" dirty="0" smtClean="0"/>
              <a:t>                                          Ʌ₀  =  </a:t>
            </a:r>
            <a:r>
              <a:rPr lang="el-GR" dirty="0" smtClean="0"/>
              <a:t>λ°₊</a:t>
            </a:r>
            <a:r>
              <a:rPr lang="en-US" dirty="0" smtClean="0"/>
              <a:t> + </a:t>
            </a:r>
            <a:r>
              <a:rPr lang="el-GR" dirty="0" smtClean="0"/>
              <a:t>λ°₋</a:t>
            </a:r>
            <a:r>
              <a:rPr lang="en-US" dirty="0" smtClean="0"/>
              <a:t>                 </a:t>
            </a:r>
          </a:p>
          <a:p>
            <a:endParaRPr lang="en-US" dirty="0" smtClean="0"/>
          </a:p>
          <a:p>
            <a:r>
              <a:rPr lang="en-US" dirty="0" smtClean="0"/>
              <a:t>For example :           Ʌ₀(</a:t>
            </a:r>
            <a:r>
              <a:rPr lang="en-US" dirty="0" err="1" smtClean="0"/>
              <a:t>HCl</a:t>
            </a:r>
            <a:r>
              <a:rPr lang="en-US" dirty="0" smtClean="0"/>
              <a:t>)  =  </a:t>
            </a:r>
            <a:r>
              <a:rPr lang="el-GR" dirty="0" smtClean="0"/>
              <a:t>λ°</a:t>
            </a:r>
            <a:r>
              <a:rPr lang="en-US" dirty="0" smtClean="0"/>
              <a:t>(H⁺) + </a:t>
            </a:r>
            <a:r>
              <a:rPr lang="el-GR" dirty="0" smtClean="0"/>
              <a:t>λ°</a:t>
            </a:r>
            <a:r>
              <a:rPr lang="en-US" dirty="0" smtClean="0"/>
              <a:t>(</a:t>
            </a:r>
            <a:r>
              <a:rPr lang="en-US" dirty="0" err="1" smtClean="0"/>
              <a:t>Cl</a:t>
            </a:r>
            <a:r>
              <a:rPr lang="en-US" dirty="0" smtClean="0"/>
              <a:t>⁻)  </a:t>
            </a:r>
          </a:p>
          <a:p>
            <a:r>
              <a:rPr lang="en-US" dirty="0" smtClean="0"/>
              <a:t>                         </a:t>
            </a:r>
          </a:p>
          <a:p>
            <a:r>
              <a:rPr lang="en-US" dirty="0" smtClean="0"/>
              <a:t>                         Ʌ₀(</a:t>
            </a:r>
            <a:r>
              <a:rPr lang="en-US" dirty="0" err="1" smtClean="0"/>
              <a:t>CH</a:t>
            </a:r>
            <a:r>
              <a:rPr lang="en-US" baseline="-25000" dirty="0" err="1" smtClean="0"/>
              <a:t>ɜ</a:t>
            </a:r>
            <a:r>
              <a:rPr lang="en-US" dirty="0" err="1" smtClean="0"/>
              <a:t>COOH</a:t>
            </a:r>
            <a:r>
              <a:rPr lang="en-US" dirty="0" smtClean="0"/>
              <a:t>)  =   </a:t>
            </a:r>
            <a:r>
              <a:rPr lang="el-GR" dirty="0" smtClean="0"/>
              <a:t>λ°</a:t>
            </a:r>
            <a:r>
              <a:rPr lang="en-US" dirty="0" smtClean="0"/>
              <a:t>(H⁺) + </a:t>
            </a:r>
            <a:r>
              <a:rPr lang="el-GR" dirty="0" smtClean="0"/>
              <a:t>λ°</a:t>
            </a:r>
            <a:r>
              <a:rPr lang="en-US" dirty="0" smtClean="0"/>
              <a:t>(</a:t>
            </a:r>
            <a:r>
              <a:rPr lang="en-US" dirty="0" err="1" smtClean="0"/>
              <a:t>CH</a:t>
            </a:r>
            <a:r>
              <a:rPr lang="en-US" baseline="-25000" dirty="0" err="1" smtClean="0"/>
              <a:t>ɜ</a:t>
            </a:r>
            <a:r>
              <a:rPr lang="en-US" dirty="0" err="1" smtClean="0"/>
              <a:t>COO</a:t>
            </a:r>
            <a:r>
              <a:rPr lang="en-US" dirty="0" smtClean="0"/>
              <a:t>⁻)</a:t>
            </a:r>
          </a:p>
          <a:p>
            <a:endParaRPr lang="en-US" dirty="0" smtClean="0"/>
          </a:p>
          <a:p>
            <a:endParaRPr lang="en-US" dirty="0" smtClean="0"/>
          </a:p>
          <a:p>
            <a:endParaRPr lang="en-US" dirty="0" smtClean="0"/>
          </a:p>
          <a:p>
            <a:r>
              <a:rPr lang="en-US" dirty="0" smtClean="0"/>
              <a:t>                                      </a:t>
            </a:r>
          </a:p>
          <a:p>
            <a:endParaRPr lang="en-US" dirty="0" smtClean="0"/>
          </a:p>
          <a:p>
            <a:r>
              <a:rPr lang="en-US" dirty="0" smtClean="0"/>
              <a:t>    </a:t>
            </a:r>
          </a:p>
          <a:p>
            <a:r>
              <a:rPr lang="en-US" dirty="0" smtClean="0"/>
              <a:t>                       </a:t>
            </a:r>
          </a:p>
          <a:p>
            <a:r>
              <a:rPr lang="en-US" dirty="0" smtClean="0"/>
              <a:t>                                  </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066800" y="533400"/>
            <a:ext cx="7162800" cy="5909310"/>
          </a:xfrm>
          <a:prstGeom prst="rect">
            <a:avLst/>
          </a:prstGeom>
          <a:noFill/>
        </p:spPr>
        <p:txBody>
          <a:bodyPr wrap="square" rtlCol="0">
            <a:spAutoFit/>
          </a:bodyPr>
          <a:lstStyle/>
          <a:p>
            <a:endParaRPr lang="en-US" dirty="0" smtClean="0"/>
          </a:p>
          <a:p>
            <a:endParaRPr lang="en-US" dirty="0" smtClean="0"/>
          </a:p>
          <a:p>
            <a:r>
              <a:rPr lang="en-US" dirty="0" smtClean="0"/>
              <a:t>Determination of Ʌ₀ for acetic acid (</a:t>
            </a:r>
            <a:r>
              <a:rPr lang="en-US" dirty="0" err="1" smtClean="0"/>
              <a:t>CH</a:t>
            </a:r>
            <a:r>
              <a:rPr lang="en-US" baseline="-25000" dirty="0" err="1" smtClean="0"/>
              <a:t>ɜ</a:t>
            </a:r>
            <a:r>
              <a:rPr lang="en-US" dirty="0" err="1" smtClean="0"/>
              <a:t>COOH</a:t>
            </a:r>
            <a:r>
              <a:rPr lang="en-US" dirty="0" smtClean="0"/>
              <a:t>) by using </a:t>
            </a:r>
            <a:r>
              <a:rPr lang="en-US" dirty="0" err="1" smtClean="0"/>
              <a:t>Kohlrausch’s</a:t>
            </a:r>
            <a:r>
              <a:rPr lang="en-US" dirty="0" smtClean="0"/>
              <a:t> law:            </a:t>
            </a:r>
          </a:p>
          <a:p>
            <a:endParaRPr lang="en-US" dirty="0" smtClean="0"/>
          </a:p>
          <a:p>
            <a:r>
              <a:rPr lang="en-US" dirty="0" smtClean="0"/>
              <a:t>Ʌ₀(</a:t>
            </a:r>
            <a:r>
              <a:rPr lang="en-US" dirty="0" err="1" smtClean="0"/>
              <a:t>CH</a:t>
            </a:r>
            <a:r>
              <a:rPr lang="en-US" baseline="-25000" dirty="0" err="1" smtClean="0"/>
              <a:t>ɜ</a:t>
            </a:r>
            <a:r>
              <a:rPr lang="en-US" dirty="0" err="1" smtClean="0"/>
              <a:t>COOH</a:t>
            </a:r>
            <a:r>
              <a:rPr lang="en-US" dirty="0" smtClean="0"/>
              <a:t>) can not be determined by extrapolation method. Using the</a:t>
            </a:r>
          </a:p>
          <a:p>
            <a:r>
              <a:rPr lang="en-US" dirty="0" smtClean="0"/>
              <a:t>values of Ʌ₀(</a:t>
            </a:r>
            <a:r>
              <a:rPr lang="en-US" dirty="0" err="1" smtClean="0"/>
              <a:t>HCl</a:t>
            </a:r>
            <a:r>
              <a:rPr lang="en-US" dirty="0" smtClean="0"/>
              <a:t>), Ʌ₀(</a:t>
            </a:r>
            <a:r>
              <a:rPr lang="en-US" dirty="0" err="1" smtClean="0"/>
              <a:t>NaCl</a:t>
            </a:r>
            <a:r>
              <a:rPr lang="en-US" dirty="0" smtClean="0"/>
              <a:t>), and Ʌ₀(</a:t>
            </a:r>
            <a:r>
              <a:rPr lang="en-US" dirty="0" err="1" smtClean="0"/>
              <a:t>NaOOCCH</a:t>
            </a:r>
            <a:r>
              <a:rPr lang="en-US" baseline="-25000" dirty="0" err="1" smtClean="0"/>
              <a:t>ɜ</a:t>
            </a:r>
            <a:r>
              <a:rPr lang="en-US" dirty="0" smtClean="0"/>
              <a:t>), Ʌ₀(</a:t>
            </a:r>
            <a:r>
              <a:rPr lang="en-US" dirty="0" err="1" smtClean="0"/>
              <a:t>CH</a:t>
            </a:r>
            <a:r>
              <a:rPr lang="en-US" baseline="-25000" dirty="0" err="1" smtClean="0"/>
              <a:t>ɜ</a:t>
            </a:r>
            <a:r>
              <a:rPr lang="en-US" dirty="0" err="1" smtClean="0"/>
              <a:t>COOH</a:t>
            </a:r>
            <a:r>
              <a:rPr lang="en-US" dirty="0" smtClean="0"/>
              <a:t>), is determined by the following way:  </a:t>
            </a:r>
          </a:p>
          <a:p>
            <a:endParaRPr lang="en-US" dirty="0" smtClean="0"/>
          </a:p>
          <a:p>
            <a:r>
              <a:rPr lang="en-US" dirty="0" smtClean="0"/>
              <a:t>Ʌ₀(</a:t>
            </a:r>
            <a:r>
              <a:rPr lang="en-US" dirty="0" err="1" smtClean="0"/>
              <a:t>CH</a:t>
            </a:r>
            <a:r>
              <a:rPr lang="en-US" baseline="-25000" dirty="0" err="1" smtClean="0"/>
              <a:t>ɜ</a:t>
            </a:r>
            <a:r>
              <a:rPr lang="en-US" dirty="0" err="1" smtClean="0"/>
              <a:t>COOH</a:t>
            </a:r>
            <a:r>
              <a:rPr lang="en-US" dirty="0" smtClean="0"/>
              <a:t>)  = Ʌ₀(</a:t>
            </a:r>
            <a:r>
              <a:rPr lang="en-US" dirty="0" err="1" smtClean="0"/>
              <a:t>HCl</a:t>
            </a:r>
            <a:r>
              <a:rPr lang="en-US" dirty="0" smtClean="0"/>
              <a:t>) + Ʌ₀(</a:t>
            </a:r>
            <a:r>
              <a:rPr lang="en-US" dirty="0" err="1" smtClean="0"/>
              <a:t>NaOOCCH</a:t>
            </a:r>
            <a:r>
              <a:rPr lang="en-US" baseline="-25000" dirty="0" err="1" smtClean="0"/>
              <a:t>ɜ</a:t>
            </a:r>
            <a:r>
              <a:rPr lang="en-US" dirty="0" smtClean="0"/>
              <a:t>)  - Ʌ₀(</a:t>
            </a:r>
            <a:r>
              <a:rPr lang="en-US" dirty="0" err="1" smtClean="0"/>
              <a:t>NaCl</a:t>
            </a:r>
            <a:r>
              <a:rPr lang="en-US" dirty="0" smtClean="0"/>
              <a:t>),  </a:t>
            </a:r>
          </a:p>
          <a:p>
            <a:endParaRPr lang="en-US" dirty="0" smtClean="0"/>
          </a:p>
          <a:p>
            <a:r>
              <a:rPr lang="en-US" dirty="0" smtClean="0"/>
              <a:t>         [  </a:t>
            </a:r>
            <a:r>
              <a:rPr lang="el-GR" dirty="0" smtClean="0"/>
              <a:t>λ°</a:t>
            </a:r>
            <a:r>
              <a:rPr lang="en-US" dirty="0" smtClean="0"/>
              <a:t>(H⁺) +</a:t>
            </a:r>
            <a:r>
              <a:rPr lang="el-GR" dirty="0" smtClean="0"/>
              <a:t> λ°</a:t>
            </a:r>
            <a:r>
              <a:rPr lang="en-US" dirty="0" smtClean="0"/>
              <a:t>(</a:t>
            </a:r>
            <a:r>
              <a:rPr lang="en-US" dirty="0" err="1" smtClean="0"/>
              <a:t>Cl</a:t>
            </a:r>
            <a:r>
              <a:rPr lang="en-US" dirty="0" smtClean="0"/>
              <a:t>⁻) +</a:t>
            </a:r>
            <a:r>
              <a:rPr lang="el-GR" dirty="0" smtClean="0"/>
              <a:t> λ°</a:t>
            </a:r>
            <a:r>
              <a:rPr lang="en-US" dirty="0" smtClean="0"/>
              <a:t>(Na⁺) +</a:t>
            </a:r>
            <a:r>
              <a:rPr lang="el-GR" dirty="0" smtClean="0"/>
              <a:t> λ°</a:t>
            </a:r>
            <a:r>
              <a:rPr lang="en-US" dirty="0" smtClean="0"/>
              <a:t>(</a:t>
            </a:r>
            <a:r>
              <a:rPr lang="en-US" dirty="0" err="1" smtClean="0"/>
              <a:t>CH</a:t>
            </a:r>
            <a:r>
              <a:rPr lang="en-US" baseline="-25000" dirty="0" err="1" smtClean="0"/>
              <a:t>ɜ</a:t>
            </a:r>
            <a:r>
              <a:rPr lang="en-US" dirty="0" err="1" smtClean="0"/>
              <a:t>COO</a:t>
            </a:r>
            <a:r>
              <a:rPr lang="en-US" dirty="0" smtClean="0"/>
              <a:t>⁻) -</a:t>
            </a:r>
            <a:r>
              <a:rPr lang="el-GR" dirty="0" smtClean="0"/>
              <a:t> λ°</a:t>
            </a:r>
            <a:r>
              <a:rPr lang="en-US" dirty="0" smtClean="0"/>
              <a:t>(Na⁺) -</a:t>
            </a:r>
            <a:r>
              <a:rPr lang="el-GR" dirty="0" smtClean="0"/>
              <a:t> λ°</a:t>
            </a:r>
            <a:r>
              <a:rPr lang="en-US" dirty="0" smtClean="0"/>
              <a:t>(</a:t>
            </a:r>
            <a:r>
              <a:rPr lang="en-US" dirty="0" err="1" smtClean="0"/>
              <a:t>Cl</a:t>
            </a:r>
            <a:r>
              <a:rPr lang="en-US" dirty="0" smtClean="0"/>
              <a:t>⁻) ] </a:t>
            </a:r>
          </a:p>
          <a:p>
            <a:r>
              <a:rPr lang="en-US" dirty="0" smtClean="0"/>
              <a:t>              = Ʌ₀(</a:t>
            </a:r>
            <a:r>
              <a:rPr lang="en-US" dirty="0" err="1" smtClean="0"/>
              <a:t>CH</a:t>
            </a:r>
            <a:r>
              <a:rPr lang="en-US" baseline="-25000" dirty="0" err="1" smtClean="0"/>
              <a:t>ɜ</a:t>
            </a:r>
            <a:r>
              <a:rPr lang="en-US" dirty="0" err="1" smtClean="0"/>
              <a:t>COOH</a:t>
            </a:r>
            <a:r>
              <a:rPr lang="en-US" dirty="0" smtClean="0"/>
              <a:t>) </a:t>
            </a:r>
          </a:p>
          <a:p>
            <a:endParaRPr lang="en-US" dirty="0" smtClean="0"/>
          </a:p>
          <a:p>
            <a:r>
              <a:rPr lang="en-US" dirty="0" err="1" smtClean="0"/>
              <a:t>HCl</a:t>
            </a:r>
            <a:r>
              <a:rPr lang="en-US" dirty="0" smtClean="0"/>
              <a:t>, </a:t>
            </a:r>
            <a:r>
              <a:rPr lang="en-US" dirty="0" err="1" smtClean="0"/>
              <a:t>NaOOCCH</a:t>
            </a:r>
            <a:r>
              <a:rPr lang="en-US" baseline="-25000" dirty="0" err="1" smtClean="0"/>
              <a:t>ɜ</a:t>
            </a:r>
            <a:r>
              <a:rPr lang="en-US" dirty="0" smtClean="0"/>
              <a:t> and </a:t>
            </a:r>
            <a:r>
              <a:rPr lang="en-US" dirty="0" err="1" smtClean="0"/>
              <a:t>NaCl</a:t>
            </a:r>
            <a:r>
              <a:rPr lang="en-US" dirty="0" smtClean="0"/>
              <a:t> are the strong electrolytes, their equivalent</a:t>
            </a:r>
          </a:p>
          <a:p>
            <a:r>
              <a:rPr lang="en-US" dirty="0" err="1" smtClean="0"/>
              <a:t>conductances</a:t>
            </a:r>
            <a:r>
              <a:rPr lang="en-US" dirty="0" smtClean="0"/>
              <a:t> at infinite dilution can be easily determined by extrapolation method.</a:t>
            </a:r>
          </a:p>
          <a:p>
            <a:endParaRPr lang="en-US" dirty="0" smtClean="0"/>
          </a:p>
          <a:p>
            <a:endParaRPr lang="en-US" dirty="0" smtClean="0"/>
          </a:p>
          <a:p>
            <a:endParaRPr lang="en-US" dirty="0" smtClean="0"/>
          </a:p>
          <a:p>
            <a:endParaRPr lang="en-US" dirty="0" smtClean="0"/>
          </a:p>
          <a:p>
            <a:endParaRPr lang="en-US" dirty="0"/>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685800"/>
            <a:ext cx="7772400" cy="5632311"/>
          </a:xfrm>
          <a:prstGeom prst="rect">
            <a:avLst/>
          </a:prstGeom>
          <a:noFill/>
        </p:spPr>
        <p:txBody>
          <a:bodyPr wrap="square" rtlCol="0">
            <a:spAutoFit/>
          </a:bodyPr>
          <a:lstStyle/>
          <a:p>
            <a:r>
              <a:rPr lang="en-US" b="1" dirty="0" smtClean="0"/>
              <a:t>      Effect of other factors on conductivity </a:t>
            </a:r>
          </a:p>
          <a:p>
            <a:r>
              <a:rPr lang="en-US" dirty="0" smtClean="0"/>
              <a:t>                                                                       </a:t>
            </a:r>
          </a:p>
          <a:p>
            <a:r>
              <a:rPr lang="en-US" dirty="0" smtClean="0"/>
              <a:t>The  conductance of all electrolytes increases with temperature. the variation of</a:t>
            </a:r>
          </a:p>
          <a:p>
            <a:r>
              <a:rPr lang="en-US" dirty="0" smtClean="0"/>
              <a:t> </a:t>
            </a:r>
            <a:r>
              <a:rPr lang="el-GR" dirty="0" smtClean="0"/>
              <a:t>ᴧ</a:t>
            </a:r>
            <a:r>
              <a:rPr lang="en-US" baseline="-25000" dirty="0" smtClean="0"/>
              <a:t>0</a:t>
            </a:r>
            <a:r>
              <a:rPr lang="en-US" dirty="0" smtClean="0"/>
              <a:t> with temperature can be represented by the equation, </a:t>
            </a:r>
          </a:p>
          <a:p>
            <a:r>
              <a:rPr lang="en-US" dirty="0" smtClean="0"/>
              <a:t>             </a:t>
            </a:r>
            <a:r>
              <a:rPr lang="el-GR" dirty="0" smtClean="0"/>
              <a:t>ᴧ</a:t>
            </a:r>
            <a:r>
              <a:rPr lang="en-US" baseline="-25000" dirty="0" smtClean="0"/>
              <a:t>0</a:t>
            </a:r>
            <a:r>
              <a:rPr lang="en-US" dirty="0" smtClean="0"/>
              <a:t> = </a:t>
            </a:r>
            <a:r>
              <a:rPr lang="el-GR" dirty="0" smtClean="0"/>
              <a:t>ᴧ</a:t>
            </a:r>
            <a:r>
              <a:rPr lang="en-US" baseline="-25000" dirty="0" smtClean="0"/>
              <a:t>0</a:t>
            </a:r>
            <a:r>
              <a:rPr lang="en-US" dirty="0" smtClean="0"/>
              <a:t> </a:t>
            </a:r>
            <a:r>
              <a:rPr lang="en-US" baseline="-25000" dirty="0" smtClean="0"/>
              <a:t>(25C)</a:t>
            </a:r>
            <a:r>
              <a:rPr lang="en-US" dirty="0" smtClean="0"/>
              <a:t> [1+</a:t>
            </a:r>
            <a:r>
              <a:rPr lang="el-GR" dirty="0" smtClean="0"/>
              <a:t>β</a:t>
            </a:r>
            <a:r>
              <a:rPr lang="en-US" dirty="0" smtClean="0"/>
              <a:t>(t-25),  </a:t>
            </a:r>
            <a:r>
              <a:rPr lang="el-GR" dirty="0" smtClean="0"/>
              <a:t>β</a:t>
            </a:r>
            <a:r>
              <a:rPr lang="en-US" dirty="0" smtClean="0"/>
              <a:t> is a constant, for salts </a:t>
            </a:r>
            <a:r>
              <a:rPr lang="el-GR" dirty="0" smtClean="0"/>
              <a:t>β</a:t>
            </a:r>
            <a:r>
              <a:rPr lang="en-US" dirty="0" smtClean="0"/>
              <a:t> is usually 0.022-0.025,</a:t>
            </a:r>
          </a:p>
          <a:p>
            <a:r>
              <a:rPr lang="en-US" dirty="0" smtClean="0"/>
              <a:t>for acids 0.016 – 0.019. Similar behavior is exhibited by equivalent </a:t>
            </a:r>
            <a:r>
              <a:rPr lang="en-US" dirty="0" err="1" smtClean="0"/>
              <a:t>conductances</a:t>
            </a:r>
            <a:endParaRPr lang="en-US" dirty="0" smtClean="0"/>
          </a:p>
          <a:p>
            <a:r>
              <a:rPr lang="en-US" dirty="0" smtClean="0"/>
              <a:t>of strong  electrolytes in finite concentration. For weak electrolytes, the variation </a:t>
            </a:r>
          </a:p>
          <a:p>
            <a:r>
              <a:rPr lang="en-US" dirty="0" smtClean="0"/>
              <a:t> of </a:t>
            </a:r>
            <a:r>
              <a:rPr lang="el-GR" dirty="0" smtClean="0"/>
              <a:t>ᴧ</a:t>
            </a:r>
            <a:r>
              <a:rPr lang="en-US" dirty="0" smtClean="0"/>
              <a:t> with temperature is not so </a:t>
            </a:r>
            <a:r>
              <a:rPr lang="en-US" dirty="0" err="1" smtClean="0"/>
              <a:t>regular,for</a:t>
            </a:r>
            <a:r>
              <a:rPr lang="en-US" dirty="0" smtClean="0"/>
              <a:t> these not only to the velocities of ions</a:t>
            </a:r>
          </a:p>
          <a:p>
            <a:r>
              <a:rPr lang="en-US" dirty="0" smtClean="0"/>
              <a:t>and the </a:t>
            </a:r>
            <a:r>
              <a:rPr lang="en-US" dirty="0" err="1" smtClean="0"/>
              <a:t>interionic</a:t>
            </a:r>
            <a:r>
              <a:rPr lang="en-US" dirty="0" smtClean="0"/>
              <a:t> force change, but also the degree of dissociation. There is</a:t>
            </a:r>
          </a:p>
          <a:p>
            <a:r>
              <a:rPr lang="en-US" dirty="0" smtClean="0"/>
              <a:t>another factor, dielectric constant of the solvent. The dielectric constant of water</a:t>
            </a:r>
          </a:p>
          <a:p>
            <a:r>
              <a:rPr lang="en-US" dirty="0" smtClean="0"/>
              <a:t>is 78.6 at 25</a:t>
            </a:r>
            <a:r>
              <a:rPr lang="en-US" baseline="30000" dirty="0" smtClean="0"/>
              <a:t>0</a:t>
            </a:r>
            <a:r>
              <a:rPr lang="en-US" dirty="0" smtClean="0"/>
              <a:t>C, where as for methyl alcohol, ethyl alcohol and </a:t>
            </a:r>
            <a:r>
              <a:rPr lang="en-US" dirty="0" err="1" smtClean="0"/>
              <a:t>dioxane</a:t>
            </a:r>
            <a:r>
              <a:rPr lang="en-US" dirty="0" smtClean="0"/>
              <a:t> are,</a:t>
            </a:r>
          </a:p>
          <a:p>
            <a:r>
              <a:rPr lang="en-US" dirty="0" smtClean="0"/>
              <a:t>respectively, 31.5, 24.3 and 2.2. As the dielectric constant of the solvent is lowered, the conductance of an electrolyte decreases. In solvents having dielectric constant less than 25, the dependence of molar conductance on the concentration becomes complex. To explain these in general it has been suggested that in these solvents ions exhibit a tendency to associate into complexes such as A</a:t>
            </a:r>
            <a:r>
              <a:rPr lang="en-US" baseline="30000" dirty="0" smtClean="0"/>
              <a:t>+</a:t>
            </a:r>
            <a:r>
              <a:rPr lang="en-US" dirty="0" smtClean="0"/>
              <a:t>B</a:t>
            </a:r>
            <a:r>
              <a:rPr lang="en-US" baseline="30000" dirty="0" smtClean="0"/>
              <a:t>-</a:t>
            </a:r>
            <a:r>
              <a:rPr lang="en-US" dirty="0" smtClean="0"/>
              <a:t>, A</a:t>
            </a:r>
            <a:r>
              <a:rPr lang="en-US" baseline="30000" dirty="0" smtClean="0"/>
              <a:t>+</a:t>
            </a:r>
            <a:r>
              <a:rPr lang="en-US" dirty="0" smtClean="0"/>
              <a:t>B</a:t>
            </a:r>
            <a:r>
              <a:rPr lang="en-US" baseline="30000" dirty="0" smtClean="0"/>
              <a:t>-</a:t>
            </a:r>
            <a:r>
              <a:rPr lang="en-US" dirty="0" smtClean="0"/>
              <a:t>A</a:t>
            </a:r>
            <a:r>
              <a:rPr lang="en-US" baseline="30000" dirty="0" smtClean="0"/>
              <a:t>+</a:t>
            </a:r>
            <a:r>
              <a:rPr lang="en-US" dirty="0" smtClean="0"/>
              <a:t>, B</a:t>
            </a:r>
            <a:r>
              <a:rPr lang="en-US" baseline="30000" dirty="0" smtClean="0"/>
              <a:t>-</a:t>
            </a:r>
            <a:r>
              <a:rPr lang="en-US" dirty="0" smtClean="0"/>
              <a:t>A</a:t>
            </a:r>
            <a:r>
              <a:rPr lang="en-US" baseline="30000" dirty="0" smtClean="0"/>
              <a:t>+</a:t>
            </a:r>
            <a:r>
              <a:rPr lang="en-US" dirty="0" smtClean="0"/>
              <a:t>B</a:t>
            </a:r>
            <a:r>
              <a:rPr lang="en-US" baseline="30000" dirty="0" smtClean="0"/>
              <a:t>-</a:t>
            </a:r>
            <a:r>
              <a:rPr lang="en-US" dirty="0" smtClean="0"/>
              <a:t> which decrease the number of ions available to carry current and hence the conductance.</a:t>
            </a:r>
          </a:p>
          <a:p>
            <a:endParaRPr lang="en-US" dirty="0" smtClean="0"/>
          </a:p>
          <a:p>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1905000" y="1143000"/>
          <a:ext cx="3770141" cy="3291840"/>
        </p:xfrm>
        <a:graphic>
          <a:graphicData uri="http://schemas.openxmlformats.org/drawingml/2006/table">
            <a:tbl>
              <a:tblPr/>
              <a:tblGrid>
                <a:gridCol w="3770141"/>
              </a:tblGrid>
              <a:tr h="3291840">
                <a:tc>
                  <a:txBody>
                    <a:bodyPr/>
                    <a:lstStyle/>
                    <a:p>
                      <a:r>
                        <a:rPr lang="en-US" dirty="0" smtClean="0"/>
                        <a:t>        </a:t>
                      </a:r>
                    </a:p>
                    <a:p>
                      <a:endParaRPr lang="en-US" dirty="0" smtClean="0"/>
                    </a:p>
                    <a:p>
                      <a:r>
                        <a:rPr lang="en-US" dirty="0" smtClean="0"/>
                        <a:t>                      1</a:t>
                      </a:r>
                    </a:p>
                    <a:p>
                      <a:endParaRPr lang="en-US" dirty="0" smtClean="0"/>
                    </a:p>
                    <a:p>
                      <a:endParaRPr lang="en-US" dirty="0" smtClean="0"/>
                    </a:p>
                    <a:p>
                      <a:endParaRPr lang="en-US" dirty="0" smtClean="0"/>
                    </a:p>
                    <a:p>
                      <a:r>
                        <a:rPr lang="en-US" dirty="0" smtClean="0"/>
                        <a:t>                                                           3</a:t>
                      </a:r>
                    </a:p>
                    <a:p>
                      <a:endParaRPr lang="en-US" dirty="0" smtClean="0"/>
                    </a:p>
                    <a:p>
                      <a:r>
                        <a:rPr lang="en-US" baseline="0" dirty="0" smtClean="0"/>
                        <a:t>                                                          </a:t>
                      </a:r>
                      <a:r>
                        <a:rPr lang="en-US" dirty="0" smtClean="0"/>
                        <a:t>                                                           </a:t>
                      </a:r>
                    </a:p>
                    <a:p>
                      <a:r>
                        <a:rPr lang="en-US" dirty="0" smtClean="0"/>
                        <a:t>                                                          2      </a:t>
                      </a:r>
                    </a:p>
                    <a:p>
                      <a:r>
                        <a:rPr lang="en-US" dirty="0" smtClean="0"/>
                        <a:t>                                                        4</a:t>
                      </a:r>
                      <a:endParaRPr lang="en-US" dirty="0"/>
                    </a:p>
                  </a:txBody>
                  <a:tcPr>
                    <a:lnL w="12700" cmpd="sng">
                      <a:solidFill>
                        <a:schemeClr val="tx1"/>
                      </a:solidFill>
                      <a:prstDash val="solid"/>
                    </a:lnL>
                    <a:lnR w="12700" cmpd="sng">
                      <a:noFill/>
                      <a:prstDash val="solid"/>
                    </a:lnR>
                    <a:lnT w="12700" cmpd="sng">
                      <a:noFill/>
                      <a:prstDash val="solid"/>
                    </a:lnT>
                    <a:lnB w="12700" cmpd="sng">
                      <a:solidFill>
                        <a:schemeClr val="tx1"/>
                      </a:solidFill>
                      <a:prstDash val="solid"/>
                    </a:lnB>
                  </a:tcPr>
                </a:tc>
              </a:tr>
            </a:tbl>
          </a:graphicData>
        </a:graphic>
      </p:graphicFrame>
      <p:cxnSp>
        <p:nvCxnSpPr>
          <p:cNvPr id="4" name="Straight Connector 3"/>
          <p:cNvCxnSpPr/>
          <p:nvPr/>
        </p:nvCxnSpPr>
        <p:spPr>
          <a:xfrm rot="16200000" flipH="1">
            <a:off x="1371600" y="1981200"/>
            <a:ext cx="21336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2971800" y="2286000"/>
            <a:ext cx="1752600" cy="1219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1447800" y="2514600"/>
            <a:ext cx="1828800" cy="914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flipV="1">
            <a:off x="2819400" y="3505200"/>
            <a:ext cx="1905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16200000" flipH="1">
            <a:off x="1905000" y="3657600"/>
            <a:ext cx="762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10800000">
            <a:off x="1828800" y="38100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16200000" flipH="1">
            <a:off x="1905000" y="39624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flipV="1">
            <a:off x="2057400" y="4038600"/>
            <a:ext cx="7620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p:cNvCxnSpPr/>
          <p:nvPr/>
        </p:nvCxnSpPr>
        <p:spPr>
          <a:xfrm flipV="1">
            <a:off x="2743200" y="2667000"/>
            <a:ext cx="1981200" cy="1371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rot="5400000" flipH="1" flipV="1">
            <a:off x="2743200" y="41148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flipH="1" flipV="1">
            <a:off x="2438400" y="45720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flipV="1">
            <a:off x="1905000" y="4191000"/>
            <a:ext cx="914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a:off x="2667000" y="4191000"/>
            <a:ext cx="19050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2705894" y="3771106"/>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flipV="1">
            <a:off x="2362200" y="1981200"/>
            <a:ext cx="533400" cy="228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0800000">
            <a:off x="4495800" y="2971800"/>
            <a:ext cx="533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p:cNvCxnSpPr/>
          <p:nvPr/>
        </p:nvCxnSpPr>
        <p:spPr>
          <a:xfrm>
            <a:off x="4343400" y="3657600"/>
            <a:ext cx="533400" cy="777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flipV="1">
            <a:off x="4419600" y="4038600"/>
            <a:ext cx="457200" cy="76200"/>
          </a:xfrm>
          <a:prstGeom prst="line">
            <a:avLst/>
          </a:prstGeom>
        </p:spPr>
        <p:style>
          <a:lnRef idx="1">
            <a:schemeClr val="accent1"/>
          </a:lnRef>
          <a:fillRef idx="0">
            <a:schemeClr val="accent1"/>
          </a:fillRef>
          <a:effectRef idx="0">
            <a:schemeClr val="accent1"/>
          </a:effectRef>
          <a:fontRef idx="minor">
            <a:schemeClr val="tx1"/>
          </a:fontRef>
        </p:style>
      </p:cxnSp>
      <p:sp>
        <p:nvSpPr>
          <p:cNvPr id="87" name="TextBox 86"/>
          <p:cNvSpPr txBox="1"/>
          <p:nvPr/>
        </p:nvSpPr>
        <p:spPr>
          <a:xfrm>
            <a:off x="304800" y="762000"/>
            <a:ext cx="8229600" cy="12834283"/>
          </a:xfrm>
          <a:prstGeom prst="rect">
            <a:avLst/>
          </a:prstGeom>
          <a:noFill/>
        </p:spPr>
        <p:txBody>
          <a:bodyPr wrap="square" rtlCol="0">
            <a:spAutoFit/>
          </a:bodyPr>
          <a:lstStyle/>
          <a:p>
            <a:r>
              <a:rPr lang="en-US" b="1" dirty="0" smtClean="0"/>
              <a:t>               Application of Conductance Measurement ( </a:t>
            </a:r>
            <a:r>
              <a:rPr lang="en-US" b="1" dirty="0" err="1" smtClean="0"/>
              <a:t>conductometric</a:t>
            </a:r>
            <a:r>
              <a:rPr lang="en-US" b="1" dirty="0" smtClean="0"/>
              <a:t> titration)</a:t>
            </a:r>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conductance(L)</a:t>
            </a:r>
          </a:p>
          <a:p>
            <a:r>
              <a:rPr lang="en-US" dirty="0" smtClean="0"/>
              <a:t>                                                                                       </a:t>
            </a:r>
          </a:p>
          <a:p>
            <a:r>
              <a:rPr lang="en-US" dirty="0" smtClean="0"/>
              <a:t>                                                                                        </a:t>
            </a:r>
          </a:p>
          <a:p>
            <a:r>
              <a:rPr lang="en-US" dirty="0" smtClean="0"/>
              <a:t>                                                                                           </a:t>
            </a:r>
          </a:p>
          <a:p>
            <a:endParaRPr lang="en-US" dirty="0" smtClean="0"/>
          </a:p>
          <a:p>
            <a:endParaRPr lang="en-US" dirty="0" smtClean="0"/>
          </a:p>
          <a:p>
            <a:endParaRPr lang="en-US" dirty="0" smtClean="0"/>
          </a:p>
          <a:p>
            <a:r>
              <a:rPr lang="en-US" dirty="0" smtClean="0"/>
              <a:t>                                   volume of alkali added (ml)</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sp>
        <p:nvSpPr>
          <p:cNvPr id="89" name="TextBox 88"/>
          <p:cNvSpPr txBox="1"/>
          <p:nvPr/>
        </p:nvSpPr>
        <p:spPr>
          <a:xfrm>
            <a:off x="381000" y="762000"/>
            <a:ext cx="8382000" cy="5909310"/>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90" name="TextBox 89"/>
          <p:cNvSpPr txBox="1"/>
          <p:nvPr/>
        </p:nvSpPr>
        <p:spPr>
          <a:xfrm>
            <a:off x="457200" y="5257800"/>
            <a:ext cx="8382000" cy="1200329"/>
          </a:xfrm>
          <a:prstGeom prst="rect">
            <a:avLst/>
          </a:prstGeom>
          <a:noFill/>
        </p:spPr>
        <p:txBody>
          <a:bodyPr wrap="square" rtlCol="0">
            <a:spAutoFit/>
          </a:bodyPr>
          <a:lstStyle/>
          <a:p>
            <a:r>
              <a:rPr lang="en-US" dirty="0" smtClean="0"/>
              <a:t>1. Titration curve for strong acid </a:t>
            </a:r>
            <a:r>
              <a:rPr lang="en-US" dirty="0" err="1" smtClean="0"/>
              <a:t>vs</a:t>
            </a:r>
            <a:r>
              <a:rPr lang="en-US" dirty="0" smtClean="0"/>
              <a:t> strong alkali ;  </a:t>
            </a:r>
            <a:r>
              <a:rPr lang="en-US" dirty="0" err="1" smtClean="0"/>
              <a:t>HCl</a:t>
            </a:r>
            <a:r>
              <a:rPr lang="en-US" dirty="0" smtClean="0"/>
              <a:t> + </a:t>
            </a:r>
            <a:r>
              <a:rPr lang="en-US" dirty="0" err="1" smtClean="0"/>
              <a:t>NaOH</a:t>
            </a:r>
            <a:r>
              <a:rPr lang="en-US" dirty="0" smtClean="0"/>
              <a:t> = </a:t>
            </a:r>
            <a:r>
              <a:rPr lang="en-US" dirty="0" err="1" smtClean="0"/>
              <a:t>NaCl</a:t>
            </a:r>
            <a:r>
              <a:rPr lang="en-US" dirty="0" smtClean="0"/>
              <a:t> + H</a:t>
            </a:r>
            <a:r>
              <a:rPr lang="en-US" baseline="-25000" dirty="0" smtClean="0"/>
              <a:t>2</a:t>
            </a:r>
            <a:r>
              <a:rPr lang="en-US" dirty="0" smtClean="0"/>
              <a:t>O</a:t>
            </a:r>
          </a:p>
          <a:p>
            <a:r>
              <a:rPr lang="en-US" dirty="0" smtClean="0"/>
              <a:t>2.  Titration curve for strong acid </a:t>
            </a:r>
            <a:r>
              <a:rPr lang="en-US" dirty="0" err="1" smtClean="0"/>
              <a:t>vs</a:t>
            </a:r>
            <a:r>
              <a:rPr lang="en-US" dirty="0" smtClean="0"/>
              <a:t> weak alkali ; </a:t>
            </a:r>
            <a:r>
              <a:rPr lang="en-US" dirty="0" err="1" smtClean="0"/>
              <a:t>HCl</a:t>
            </a:r>
            <a:r>
              <a:rPr lang="en-US" dirty="0" smtClean="0"/>
              <a:t> + NH</a:t>
            </a:r>
            <a:r>
              <a:rPr lang="en-US" baseline="-25000" dirty="0" smtClean="0"/>
              <a:t>4</a:t>
            </a:r>
            <a:r>
              <a:rPr lang="en-US" dirty="0" smtClean="0"/>
              <a:t>OH = NH</a:t>
            </a:r>
            <a:r>
              <a:rPr lang="en-US" baseline="-25000" dirty="0" smtClean="0"/>
              <a:t>4</a:t>
            </a:r>
            <a:r>
              <a:rPr lang="en-US" dirty="0" smtClean="0"/>
              <a:t>Cl + H</a:t>
            </a:r>
            <a:r>
              <a:rPr lang="en-US" baseline="-25000" dirty="0" smtClean="0"/>
              <a:t>2</a:t>
            </a:r>
            <a:r>
              <a:rPr lang="en-US" dirty="0" smtClean="0"/>
              <a:t>O</a:t>
            </a:r>
          </a:p>
          <a:p>
            <a:r>
              <a:rPr lang="en-US" dirty="0" smtClean="0"/>
              <a:t>3 . Titration curve for weak acid </a:t>
            </a:r>
            <a:r>
              <a:rPr lang="en-US" dirty="0" err="1" smtClean="0"/>
              <a:t>vs</a:t>
            </a:r>
            <a:r>
              <a:rPr lang="en-US" dirty="0" smtClean="0"/>
              <a:t> strong alkali ; CH</a:t>
            </a:r>
            <a:r>
              <a:rPr lang="en-US" baseline="-25000" dirty="0" smtClean="0"/>
              <a:t>3</a:t>
            </a:r>
            <a:r>
              <a:rPr lang="en-US" dirty="0" smtClean="0"/>
              <a:t>COOH + </a:t>
            </a:r>
            <a:r>
              <a:rPr lang="en-US" dirty="0" err="1" smtClean="0"/>
              <a:t>NaOH</a:t>
            </a:r>
            <a:r>
              <a:rPr lang="en-US" dirty="0" smtClean="0"/>
              <a:t>=NaOOCCH</a:t>
            </a:r>
            <a:r>
              <a:rPr lang="en-US" baseline="-25000" dirty="0" smtClean="0"/>
              <a:t>3</a:t>
            </a:r>
            <a:r>
              <a:rPr lang="en-US" dirty="0" smtClean="0"/>
              <a:t>+ H</a:t>
            </a:r>
            <a:r>
              <a:rPr lang="en-US" baseline="-25000" dirty="0" smtClean="0"/>
              <a:t>2</a:t>
            </a:r>
            <a:r>
              <a:rPr lang="en-US" dirty="0" smtClean="0"/>
              <a:t>O</a:t>
            </a:r>
          </a:p>
          <a:p>
            <a:r>
              <a:rPr lang="en-US" dirty="0" smtClean="0"/>
              <a:t>4 . Titration curve for weak acid </a:t>
            </a:r>
            <a:r>
              <a:rPr lang="en-US" dirty="0" err="1" smtClean="0"/>
              <a:t>vs</a:t>
            </a:r>
            <a:r>
              <a:rPr lang="en-US" dirty="0" smtClean="0"/>
              <a:t> weak alkali; CH</a:t>
            </a:r>
            <a:r>
              <a:rPr lang="en-US" baseline="-25000" dirty="0" smtClean="0"/>
              <a:t>3</a:t>
            </a:r>
            <a:r>
              <a:rPr lang="en-US" dirty="0" smtClean="0"/>
              <a:t>COOH + NH</a:t>
            </a:r>
            <a:r>
              <a:rPr lang="en-US" baseline="-25000" dirty="0" smtClean="0"/>
              <a:t>4</a:t>
            </a:r>
            <a:r>
              <a:rPr lang="en-US" dirty="0" smtClean="0"/>
              <a:t>OH=NH</a:t>
            </a:r>
            <a:r>
              <a:rPr lang="en-US" baseline="-25000" dirty="0" smtClean="0"/>
              <a:t>4</a:t>
            </a:r>
            <a:r>
              <a:rPr lang="en-US" dirty="0" smtClean="0"/>
              <a:t>OOCCH</a:t>
            </a:r>
            <a:r>
              <a:rPr lang="en-US" baseline="-25000" dirty="0" smtClean="0"/>
              <a:t>3</a:t>
            </a:r>
            <a:r>
              <a:rPr lang="en-US" dirty="0" smtClean="0"/>
              <a:t>+ H</a:t>
            </a:r>
            <a:r>
              <a:rPr lang="en-US" baseline="-25000" dirty="0" smtClean="0"/>
              <a:t>2</a:t>
            </a:r>
            <a:r>
              <a:rPr lang="en-US" dirty="0" smtClean="0"/>
              <a:t>O</a:t>
            </a:r>
            <a:endParaRPr lang="en-US" dirty="0"/>
          </a:p>
        </p:txBody>
      </p:sp>
      <p:sp>
        <p:nvSpPr>
          <p:cNvPr id="93" name="TextBox 92"/>
          <p:cNvSpPr txBox="1"/>
          <p:nvPr/>
        </p:nvSpPr>
        <p:spPr>
          <a:xfrm>
            <a:off x="228600" y="685801"/>
            <a:ext cx="8686800" cy="6172200"/>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cxnSp>
        <p:nvCxnSpPr>
          <p:cNvPr id="28" name="Straight Connector 27"/>
          <p:cNvCxnSpPr/>
          <p:nvPr/>
        </p:nvCxnSpPr>
        <p:spPr>
          <a:xfrm rot="5400000">
            <a:off x="2971800" y="3276600"/>
            <a:ext cx="304800" cy="30480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914400"/>
            <a:ext cx="8305800" cy="5355312"/>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cxnSp>
        <p:nvCxnSpPr>
          <p:cNvPr id="4" name="Straight Connector 3"/>
          <p:cNvCxnSpPr/>
          <p:nvPr/>
        </p:nvCxnSpPr>
        <p:spPr>
          <a:xfrm rot="5400000">
            <a:off x="228600" y="2971800"/>
            <a:ext cx="3200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Straight Connector 5"/>
          <p:cNvCxnSpPr/>
          <p:nvPr/>
        </p:nvCxnSpPr>
        <p:spPr>
          <a:xfrm>
            <a:off x="1752600" y="4572000"/>
            <a:ext cx="449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rot="16200000" flipH="1">
            <a:off x="1219200" y="2362200"/>
            <a:ext cx="19812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flipV="1">
            <a:off x="2514600" y="3276600"/>
            <a:ext cx="1524000" cy="381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flipV="1">
            <a:off x="3962400" y="2209800"/>
            <a:ext cx="1219200" cy="1066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p:cNvCxnSpPr/>
          <p:nvPr/>
        </p:nvCxnSpPr>
        <p:spPr>
          <a:xfrm flipV="1">
            <a:off x="2209800" y="2362200"/>
            <a:ext cx="381000" cy="304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flipH="1" flipV="1">
            <a:off x="3086100" y="3086894"/>
            <a:ext cx="381794" cy="15160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16200000" flipV="1">
            <a:off x="4152900" y="2324100"/>
            <a:ext cx="457200" cy="228600"/>
          </a:xfrm>
          <a:prstGeom prst="line">
            <a:avLst/>
          </a:prstGeom>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685800" y="762000"/>
            <a:ext cx="7772400" cy="5632311"/>
          </a:xfrm>
          <a:prstGeom prst="rect">
            <a:avLst/>
          </a:prstGeom>
          <a:noFill/>
        </p:spPr>
        <p:txBody>
          <a:bodyPr wrap="square" rtlCol="0">
            <a:spAutoFit/>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27" name="TextBox 26"/>
          <p:cNvSpPr txBox="1"/>
          <p:nvPr/>
        </p:nvSpPr>
        <p:spPr>
          <a:xfrm>
            <a:off x="533400" y="685800"/>
            <a:ext cx="8153400" cy="8679299"/>
          </a:xfrm>
          <a:prstGeom prst="rect">
            <a:avLst/>
          </a:prstGeom>
          <a:noFill/>
        </p:spPr>
        <p:txBody>
          <a:bodyPr wrap="square" rtlCol="0">
            <a:spAutoFit/>
          </a:bodyPr>
          <a:lstStyle/>
          <a:p>
            <a:r>
              <a:rPr lang="en-US" b="1" dirty="0" err="1" smtClean="0"/>
              <a:t>Conductometric</a:t>
            </a:r>
            <a:r>
              <a:rPr lang="en-US" b="1" dirty="0" smtClean="0"/>
              <a:t> Titration for a Mixture of a strong acid and a weak acid with a</a:t>
            </a:r>
          </a:p>
          <a:p>
            <a:r>
              <a:rPr lang="en-US" b="1" dirty="0" smtClean="0"/>
              <a:t>strong alkali :</a:t>
            </a:r>
          </a:p>
          <a:p>
            <a:endParaRPr lang="en-US" dirty="0" smtClean="0"/>
          </a:p>
          <a:p>
            <a:endParaRPr lang="en-US" dirty="0" smtClean="0"/>
          </a:p>
          <a:p>
            <a:r>
              <a:rPr lang="en-US" dirty="0" smtClean="0"/>
              <a:t>                                                                </a:t>
            </a:r>
            <a:r>
              <a:rPr lang="en-US" dirty="0" err="1" smtClean="0"/>
              <a:t>NaOH</a:t>
            </a:r>
            <a:endParaRPr lang="en-US" dirty="0" smtClean="0"/>
          </a:p>
          <a:p>
            <a:r>
              <a:rPr lang="en-US" dirty="0" smtClean="0"/>
              <a:t>                                   </a:t>
            </a:r>
            <a:r>
              <a:rPr lang="en-US" dirty="0" err="1" smtClean="0"/>
              <a:t>HCl</a:t>
            </a:r>
            <a:r>
              <a:rPr lang="en-US" dirty="0" smtClean="0"/>
              <a:t>                     </a:t>
            </a:r>
          </a:p>
          <a:p>
            <a:endParaRPr lang="en-US" dirty="0" smtClean="0"/>
          </a:p>
          <a:p>
            <a:r>
              <a:rPr lang="en-US" dirty="0" smtClean="0"/>
              <a:t>conductance                      </a:t>
            </a:r>
            <a:r>
              <a:rPr lang="en-US" dirty="0" err="1" smtClean="0"/>
              <a:t>CH</a:t>
            </a:r>
            <a:r>
              <a:rPr lang="en-US" baseline="-25000" dirty="0" err="1" smtClean="0"/>
              <a:t>ɜ</a:t>
            </a:r>
            <a:r>
              <a:rPr lang="en-US" dirty="0" err="1" smtClean="0"/>
              <a:t>COOH</a:t>
            </a:r>
            <a:r>
              <a:rPr lang="en-US" dirty="0" smtClean="0"/>
              <a:t>                           </a:t>
            </a:r>
            <a:r>
              <a:rPr lang="en-US" dirty="0" err="1" smtClean="0"/>
              <a:t>HCl</a:t>
            </a:r>
            <a:r>
              <a:rPr lang="en-US" dirty="0" smtClean="0"/>
              <a:t>+ </a:t>
            </a:r>
            <a:r>
              <a:rPr lang="en-US" dirty="0" err="1" smtClean="0"/>
              <a:t>NaOH</a:t>
            </a:r>
            <a:r>
              <a:rPr lang="en-US" dirty="0" smtClean="0"/>
              <a:t> = </a:t>
            </a:r>
            <a:r>
              <a:rPr lang="en-US" dirty="0" err="1" smtClean="0"/>
              <a:t>NaCl</a:t>
            </a:r>
            <a:r>
              <a:rPr lang="en-US" dirty="0" smtClean="0"/>
              <a:t> + H</a:t>
            </a:r>
            <a:r>
              <a:rPr lang="en-US" baseline="-25000" dirty="0" smtClean="0"/>
              <a:t>2</a:t>
            </a:r>
            <a:r>
              <a:rPr lang="en-US" dirty="0" smtClean="0"/>
              <a:t>O     </a:t>
            </a:r>
          </a:p>
          <a:p>
            <a:r>
              <a:rPr lang="en-US" dirty="0" smtClean="0"/>
              <a:t>         (L)                                 </a:t>
            </a:r>
          </a:p>
          <a:p>
            <a:r>
              <a:rPr lang="en-US" dirty="0" smtClean="0"/>
              <a:t>                                                                                  CH</a:t>
            </a:r>
            <a:r>
              <a:rPr lang="en-US" baseline="-25000" dirty="0" smtClean="0"/>
              <a:t>3</a:t>
            </a:r>
            <a:r>
              <a:rPr lang="en-US" dirty="0" smtClean="0"/>
              <a:t>COOH + </a:t>
            </a:r>
            <a:r>
              <a:rPr lang="en-US" dirty="0" err="1" smtClean="0"/>
              <a:t>NaOH</a:t>
            </a:r>
            <a:r>
              <a:rPr lang="en-US" dirty="0" smtClean="0"/>
              <a:t>=NaOOCCH</a:t>
            </a:r>
            <a:r>
              <a:rPr lang="en-US" baseline="-25000" dirty="0" smtClean="0"/>
              <a:t>3</a:t>
            </a:r>
            <a:r>
              <a:rPr lang="en-US" dirty="0" smtClean="0"/>
              <a:t>+ H</a:t>
            </a:r>
            <a:r>
              <a:rPr lang="en-US" baseline="-25000" dirty="0" smtClean="0"/>
              <a:t>2</a:t>
            </a:r>
            <a:r>
              <a:rPr lang="en-US" dirty="0" smtClean="0"/>
              <a:t>O                </a:t>
            </a:r>
          </a:p>
          <a:p>
            <a:endParaRPr lang="en-US" dirty="0" smtClean="0"/>
          </a:p>
          <a:p>
            <a:endParaRPr lang="en-US" dirty="0" smtClean="0"/>
          </a:p>
          <a:p>
            <a:endParaRPr lang="en-US" dirty="0" smtClean="0"/>
          </a:p>
          <a:p>
            <a:endParaRPr lang="en-US" dirty="0" smtClean="0"/>
          </a:p>
          <a:p>
            <a:endParaRPr lang="en-US" dirty="0" smtClean="0"/>
          </a:p>
          <a:p>
            <a:r>
              <a:rPr lang="en-US" dirty="0" smtClean="0"/>
              <a:t>                                    volume of alkali added (ml)                   </a:t>
            </a:r>
          </a:p>
          <a:p>
            <a:endParaRPr lang="en-US" dirty="0" smtClean="0"/>
          </a:p>
          <a:p>
            <a:r>
              <a:rPr lang="en-US" dirty="0" smtClean="0"/>
              <a:t>                   (</a:t>
            </a:r>
            <a:r>
              <a:rPr lang="en-US" dirty="0" err="1" smtClean="0"/>
              <a:t>HCl</a:t>
            </a:r>
            <a:r>
              <a:rPr lang="en-US" dirty="0" smtClean="0"/>
              <a:t>  +  </a:t>
            </a:r>
            <a:r>
              <a:rPr lang="en-US" dirty="0" err="1" smtClean="0"/>
              <a:t>CH</a:t>
            </a:r>
            <a:r>
              <a:rPr lang="en-US" baseline="-25000" dirty="0" err="1" smtClean="0"/>
              <a:t>ɜ</a:t>
            </a:r>
            <a:r>
              <a:rPr lang="en-US" dirty="0" err="1" smtClean="0"/>
              <a:t>COOH</a:t>
            </a:r>
            <a:r>
              <a:rPr lang="en-US" dirty="0" smtClean="0"/>
              <a:t>) mixture  with   </a:t>
            </a:r>
            <a:r>
              <a:rPr lang="en-US" dirty="0" err="1" smtClean="0"/>
              <a:t>NaOH</a:t>
            </a:r>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cxnSp>
        <p:nvCxnSpPr>
          <p:cNvPr id="29" name="Straight Connector 28"/>
          <p:cNvCxnSpPr/>
          <p:nvPr/>
        </p:nvCxnSpPr>
        <p:spPr>
          <a:xfrm rot="16200000" flipV="1">
            <a:off x="1752600" y="1600200"/>
            <a:ext cx="2286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3810000" y="3352800"/>
            <a:ext cx="1524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a:bodyPr>
          <a:lstStyle/>
          <a:p>
            <a:pPr>
              <a:buNone/>
            </a:pPr>
            <a:r>
              <a:rPr lang="en-US" sz="1800" dirty="0" smtClean="0"/>
              <a:t>     </a:t>
            </a:r>
            <a:r>
              <a:rPr lang="en-US" sz="1800" u="sng" dirty="0" smtClean="0"/>
              <a:t>Electrochemistry</a:t>
            </a:r>
            <a:r>
              <a:rPr lang="en-US" sz="1800" dirty="0" smtClean="0"/>
              <a:t> is the branch of physical chemistry that deals with the study of </a:t>
            </a:r>
          </a:p>
          <a:p>
            <a:pPr>
              <a:buNone/>
            </a:pPr>
            <a:r>
              <a:rPr lang="en-US" sz="1800" dirty="0" smtClean="0"/>
              <a:t>   electrical properties of solutions of electrolytes.  </a:t>
            </a:r>
          </a:p>
          <a:p>
            <a:pPr>
              <a:buNone/>
            </a:pPr>
            <a:r>
              <a:rPr lang="en-US" sz="1800" dirty="0" smtClean="0"/>
              <a:t>     Conductors of electricity are of two types: Electronic and electrolytic. The electronic</a:t>
            </a:r>
          </a:p>
          <a:p>
            <a:pPr>
              <a:buNone/>
            </a:pPr>
            <a:r>
              <a:rPr lang="en-US" sz="1800" dirty="0" smtClean="0"/>
              <a:t>   conductors such as metals, where electricity is carried by electrons and the </a:t>
            </a:r>
          </a:p>
          <a:p>
            <a:pPr>
              <a:buNone/>
            </a:pPr>
            <a:r>
              <a:rPr lang="en-US" sz="1800" dirty="0" smtClean="0"/>
              <a:t>   electrolytic conductors for example, solutions of acids, bases and salts where the</a:t>
            </a:r>
          </a:p>
          <a:p>
            <a:pPr>
              <a:buNone/>
            </a:pPr>
            <a:r>
              <a:rPr lang="en-US" sz="1800" dirty="0" smtClean="0"/>
              <a:t>   electricity is carried by the ions. </a:t>
            </a:r>
          </a:p>
          <a:p>
            <a:pPr>
              <a:buNone/>
            </a:pPr>
            <a:r>
              <a:rPr lang="en-US" sz="1800" dirty="0" smtClean="0"/>
              <a:t>      The solutes which conduct electricity in solution are called electrolytes. The</a:t>
            </a:r>
          </a:p>
          <a:p>
            <a:pPr>
              <a:buNone/>
            </a:pPr>
            <a:r>
              <a:rPr lang="en-US" sz="1800" dirty="0" smtClean="0"/>
              <a:t>   capacity of conducting electricity is not the same for all electrolytes. Strong </a:t>
            </a:r>
          </a:p>
          <a:p>
            <a:pPr>
              <a:buNone/>
            </a:pPr>
            <a:r>
              <a:rPr lang="en-US" sz="1800" dirty="0" smtClean="0"/>
              <a:t>   electrolytes are those which are good conductors where as those which are poor</a:t>
            </a:r>
          </a:p>
          <a:p>
            <a:pPr>
              <a:buNone/>
            </a:pPr>
            <a:r>
              <a:rPr lang="en-US" sz="1800" dirty="0" smtClean="0"/>
              <a:t>   conductors are called weak electrolytes.</a:t>
            </a:r>
            <a:endParaRPr lang="en-US" sz="1800"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45719"/>
          </a:xfrm>
        </p:spPr>
        <p:txBody>
          <a:bodyPr>
            <a:normAutofit fontScale="90000"/>
          </a:bodyPr>
          <a:lstStyle/>
          <a:p>
            <a:endParaRPr lang="en-US" dirty="0"/>
          </a:p>
        </p:txBody>
      </p:sp>
      <p:pic>
        <p:nvPicPr>
          <p:cNvPr id="1026" name="Picture 2" descr="C:\Users\User\Downloads\IMG-2392.jpg"/>
          <p:cNvPicPr>
            <a:picLocks noGrp="1" noChangeAspect="1" noChangeArrowheads="1"/>
          </p:cNvPicPr>
          <p:nvPr>
            <p:ph idx="1"/>
          </p:nvPr>
        </p:nvPicPr>
        <p:blipFill>
          <a:blip r:embed="rId2" cstate="print"/>
          <a:srcRect/>
          <a:stretch>
            <a:fillRect/>
          </a:stretch>
        </p:blipFill>
        <p:spPr bwMode="auto">
          <a:xfrm>
            <a:off x="2979010" y="3733800"/>
            <a:ext cx="3185979" cy="2590800"/>
          </a:xfrm>
          <a:prstGeom prst="rect">
            <a:avLst/>
          </a:prstGeom>
          <a:noFill/>
        </p:spPr>
      </p:pic>
      <p:sp>
        <p:nvSpPr>
          <p:cNvPr id="6" name="TextBox 5"/>
          <p:cNvSpPr txBox="1"/>
          <p:nvPr/>
        </p:nvSpPr>
        <p:spPr>
          <a:xfrm>
            <a:off x="457200" y="838200"/>
            <a:ext cx="7924800" cy="2308324"/>
          </a:xfrm>
          <a:prstGeom prst="rect">
            <a:avLst/>
          </a:prstGeom>
          <a:noFill/>
        </p:spPr>
        <p:txBody>
          <a:bodyPr wrap="square" rtlCol="0">
            <a:spAutoFit/>
          </a:bodyPr>
          <a:lstStyle/>
          <a:p>
            <a:r>
              <a:rPr lang="en-US" dirty="0" smtClean="0"/>
              <a:t>         </a:t>
            </a:r>
            <a:r>
              <a:rPr lang="en-US" b="1" dirty="0" smtClean="0"/>
              <a:t>Electrolysis</a:t>
            </a:r>
            <a:r>
              <a:rPr lang="en-US" dirty="0" smtClean="0"/>
              <a:t>: The phenomenon of decomposition of compounds (electrolytes)</a:t>
            </a:r>
          </a:p>
          <a:p>
            <a:r>
              <a:rPr lang="en-US" dirty="0" smtClean="0"/>
              <a:t>  by an electric current passed through the substance in a dissolved or molten</a:t>
            </a:r>
          </a:p>
          <a:p>
            <a:r>
              <a:rPr lang="en-US" dirty="0" smtClean="0"/>
              <a:t>  state. Electrolytes are ionized into electrically charged ions, and when an electric</a:t>
            </a:r>
          </a:p>
          <a:p>
            <a:r>
              <a:rPr lang="en-US" dirty="0" smtClean="0"/>
              <a:t>  current is passed through them by means of conducting electrodes, give up their </a:t>
            </a:r>
          </a:p>
          <a:p>
            <a:r>
              <a:rPr lang="en-US" dirty="0" smtClean="0"/>
              <a:t>  electric charges, become uncharged atoms or groups and are either liberated or</a:t>
            </a:r>
          </a:p>
          <a:p>
            <a:r>
              <a:rPr lang="en-US" dirty="0" smtClean="0"/>
              <a:t>  deposited at the electrodes. An example of electrolysis of molten sodium chloride</a:t>
            </a:r>
          </a:p>
          <a:p>
            <a:r>
              <a:rPr lang="en-US" dirty="0" smtClean="0"/>
              <a:t>  is discussed below.</a:t>
            </a:r>
          </a:p>
          <a:p>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5" name="Content Placeholder 4"/>
          <p:cNvSpPr>
            <a:spLocks noGrp="1"/>
          </p:cNvSpPr>
          <p:nvPr>
            <p:ph idx="1"/>
          </p:nvPr>
        </p:nvSpPr>
        <p:spPr/>
        <p:txBody>
          <a:bodyPr>
            <a:normAutofit lnSpcReduction="10000"/>
          </a:bodyPr>
          <a:lstStyle/>
          <a:p>
            <a:pPr>
              <a:buNone/>
            </a:pPr>
            <a:r>
              <a:rPr lang="en-US" sz="1800" dirty="0" smtClean="0"/>
              <a:t>       Electrode reactions:     </a:t>
            </a:r>
          </a:p>
          <a:p>
            <a:pPr>
              <a:buNone/>
            </a:pPr>
            <a:r>
              <a:rPr lang="en-US" sz="1800" dirty="0" smtClean="0"/>
              <a:t>                                     2Na</a:t>
            </a:r>
            <a:r>
              <a:rPr lang="en-US" sz="1800" baseline="30000" dirty="0" smtClean="0"/>
              <a:t>+</a:t>
            </a:r>
            <a:r>
              <a:rPr lang="en-US" sz="1800" dirty="0" smtClean="0"/>
              <a:t> + 2e  →     2Na            (Reduction at cathode)</a:t>
            </a:r>
          </a:p>
          <a:p>
            <a:pPr>
              <a:buNone/>
            </a:pPr>
            <a:r>
              <a:rPr lang="en-US" sz="1800" dirty="0" smtClean="0"/>
              <a:t>                                    </a:t>
            </a:r>
            <a:r>
              <a:rPr lang="en-US" sz="1800" u="sng" dirty="0" smtClean="0"/>
              <a:t>             2Cl</a:t>
            </a:r>
            <a:r>
              <a:rPr lang="en-US" sz="1800" u="sng" baseline="30000" dirty="0" smtClean="0"/>
              <a:t>-</a:t>
            </a:r>
            <a:r>
              <a:rPr lang="en-US" sz="1800" u="sng" dirty="0" smtClean="0"/>
              <a:t>  →    Cl</a:t>
            </a:r>
            <a:r>
              <a:rPr lang="en-US" sz="1800" u="sng" baseline="-25000" dirty="0" smtClean="0"/>
              <a:t>2</a:t>
            </a:r>
            <a:r>
              <a:rPr lang="en-US" sz="1800" u="sng" dirty="0" smtClean="0"/>
              <a:t> + 2e</a:t>
            </a:r>
            <a:r>
              <a:rPr lang="en-US" sz="1800" dirty="0" smtClean="0"/>
              <a:t>     (Oxidation at anode)          </a:t>
            </a:r>
          </a:p>
          <a:p>
            <a:pPr>
              <a:buNone/>
            </a:pPr>
            <a:r>
              <a:rPr lang="en-US" sz="1800" dirty="0" smtClean="0"/>
              <a:t>                                     2Na</a:t>
            </a:r>
            <a:r>
              <a:rPr lang="en-US" sz="1800" baseline="30000" dirty="0" smtClean="0"/>
              <a:t>+</a:t>
            </a:r>
            <a:r>
              <a:rPr lang="en-US" sz="1800" dirty="0" smtClean="0"/>
              <a:t> + 2Cl</a:t>
            </a:r>
            <a:r>
              <a:rPr lang="en-US" sz="1800" baseline="30000" dirty="0" smtClean="0"/>
              <a:t>-</a:t>
            </a:r>
            <a:r>
              <a:rPr lang="en-US" sz="1800" dirty="0" smtClean="0"/>
              <a:t> →    2Na(l) + Cl</a:t>
            </a:r>
            <a:r>
              <a:rPr lang="en-US" sz="1800" baseline="-25000" dirty="0" smtClean="0"/>
              <a:t>2</a:t>
            </a:r>
            <a:r>
              <a:rPr lang="en-US" sz="1800" dirty="0" smtClean="0"/>
              <a:t>(g)     (Electrolysis product)     </a:t>
            </a:r>
          </a:p>
          <a:p>
            <a:pPr>
              <a:buNone/>
            </a:pPr>
            <a:r>
              <a:rPr lang="en-US" sz="1800" dirty="0" smtClean="0"/>
              <a:t>     The overall reaction :    2NaCl(l)  →    2Na(l) + Cl</a:t>
            </a:r>
            <a:r>
              <a:rPr lang="en-US" sz="1800" baseline="-25000" dirty="0" smtClean="0"/>
              <a:t>2</a:t>
            </a:r>
            <a:r>
              <a:rPr lang="en-US" sz="1800" dirty="0" smtClean="0"/>
              <a:t>(g)      </a:t>
            </a:r>
          </a:p>
          <a:p>
            <a:pPr>
              <a:buNone/>
            </a:pPr>
            <a:r>
              <a:rPr lang="en-US" sz="1800" dirty="0" smtClean="0"/>
              <a:t>    In case of electrolysis of water, the reactions are:   </a:t>
            </a:r>
          </a:p>
          <a:p>
            <a:pPr>
              <a:buNone/>
            </a:pPr>
            <a:r>
              <a:rPr lang="en-US" sz="1800" dirty="0" smtClean="0"/>
              <a:t>      dissociation of water gives ;     H</a:t>
            </a:r>
            <a:r>
              <a:rPr lang="en-US" sz="1800" baseline="-25000" dirty="0" smtClean="0"/>
              <a:t>2</a:t>
            </a:r>
            <a:r>
              <a:rPr lang="en-US" sz="1800" dirty="0" smtClean="0"/>
              <a:t>O (acidic) →     H</a:t>
            </a:r>
            <a:r>
              <a:rPr lang="en-US" sz="1800" baseline="30000" dirty="0" smtClean="0"/>
              <a:t>+</a:t>
            </a:r>
            <a:r>
              <a:rPr lang="en-US" sz="1800" dirty="0" smtClean="0"/>
              <a:t> + OH</a:t>
            </a:r>
            <a:r>
              <a:rPr lang="en-US" sz="1800" baseline="30000" dirty="0" smtClean="0"/>
              <a:t>-</a:t>
            </a:r>
            <a:r>
              <a:rPr lang="en-US" sz="1800" dirty="0" smtClean="0"/>
              <a:t> </a:t>
            </a:r>
          </a:p>
          <a:p>
            <a:pPr>
              <a:buNone/>
            </a:pPr>
            <a:r>
              <a:rPr lang="en-US" sz="1800" dirty="0" smtClean="0"/>
              <a:t>             Electrode reactions:            4H</a:t>
            </a:r>
            <a:r>
              <a:rPr lang="en-US" sz="1800" baseline="30000" dirty="0" smtClean="0"/>
              <a:t>+</a:t>
            </a:r>
            <a:r>
              <a:rPr lang="en-US" sz="1800" dirty="0" smtClean="0"/>
              <a:t> + 4e  →   4H (2H</a:t>
            </a:r>
            <a:r>
              <a:rPr lang="en-US" sz="1800" baseline="-25000" dirty="0" smtClean="0"/>
              <a:t>2</a:t>
            </a:r>
            <a:r>
              <a:rPr lang="en-US" sz="1800" dirty="0" smtClean="0"/>
              <a:t>)         (Reduction at cathode)</a:t>
            </a:r>
          </a:p>
          <a:p>
            <a:pPr>
              <a:buNone/>
            </a:pPr>
            <a:r>
              <a:rPr lang="en-US" sz="1800" dirty="0" smtClean="0"/>
              <a:t>                                                          </a:t>
            </a:r>
            <a:r>
              <a:rPr lang="en-US" sz="1800" u="sng" dirty="0" smtClean="0"/>
              <a:t>    4OH</a:t>
            </a:r>
            <a:r>
              <a:rPr lang="en-US" sz="1800" u="sng" baseline="30000" dirty="0" smtClean="0"/>
              <a:t>-</a:t>
            </a:r>
            <a:r>
              <a:rPr lang="en-US" sz="1800" u="sng" dirty="0" smtClean="0"/>
              <a:t>  →   2H</a:t>
            </a:r>
            <a:r>
              <a:rPr lang="en-US" sz="1800" u="sng" baseline="-25000" dirty="0" smtClean="0"/>
              <a:t>2</a:t>
            </a:r>
            <a:r>
              <a:rPr lang="en-US" sz="1800" u="sng" dirty="0" smtClean="0"/>
              <a:t>O +4e + O</a:t>
            </a:r>
            <a:r>
              <a:rPr lang="en-US" sz="1800" u="sng" baseline="-25000" dirty="0" smtClean="0"/>
              <a:t>2</a:t>
            </a:r>
            <a:r>
              <a:rPr lang="en-US" sz="1800" dirty="0" smtClean="0"/>
              <a:t>   (Oxidation at anode) </a:t>
            </a:r>
          </a:p>
          <a:p>
            <a:pPr>
              <a:buNone/>
            </a:pPr>
            <a:r>
              <a:rPr lang="en-US" sz="1800" dirty="0" smtClean="0"/>
              <a:t>                                                          4H</a:t>
            </a:r>
            <a:r>
              <a:rPr lang="en-US" sz="1800" baseline="-25000" dirty="0" smtClean="0"/>
              <a:t>2</a:t>
            </a:r>
            <a:r>
              <a:rPr lang="en-US" sz="1800" dirty="0" smtClean="0"/>
              <a:t>O    →     2H</a:t>
            </a:r>
            <a:r>
              <a:rPr lang="en-US" sz="1800" baseline="-25000" dirty="0" smtClean="0"/>
              <a:t>2</a:t>
            </a:r>
            <a:r>
              <a:rPr lang="en-US" sz="1800" dirty="0" smtClean="0"/>
              <a:t> (g)+ 2H</a:t>
            </a:r>
            <a:r>
              <a:rPr lang="en-US" sz="1800" baseline="-25000" dirty="0" smtClean="0"/>
              <a:t>2</a:t>
            </a:r>
            <a:r>
              <a:rPr lang="en-US" sz="1800" dirty="0" smtClean="0"/>
              <a:t>O + O</a:t>
            </a:r>
            <a:r>
              <a:rPr lang="en-US" sz="1800" baseline="-25000" dirty="0" smtClean="0"/>
              <a:t>2</a:t>
            </a:r>
            <a:r>
              <a:rPr lang="en-US" sz="1800" dirty="0" smtClean="0"/>
              <a:t>(g)   (overall reaction)</a:t>
            </a:r>
          </a:p>
          <a:p>
            <a:pPr>
              <a:buNone/>
            </a:pPr>
            <a:r>
              <a:rPr lang="en-US" sz="1800" dirty="0" smtClean="0"/>
              <a:t>    Note: H</a:t>
            </a:r>
            <a:r>
              <a:rPr lang="en-US" sz="1800" baseline="30000" dirty="0" smtClean="0"/>
              <a:t>+</a:t>
            </a:r>
            <a:r>
              <a:rPr lang="en-US" sz="1800" dirty="0" smtClean="0"/>
              <a:t> + e  →  H       ;             OH</a:t>
            </a:r>
            <a:r>
              <a:rPr lang="en-US" sz="1800" baseline="30000" dirty="0" smtClean="0"/>
              <a:t>-</a:t>
            </a:r>
            <a:r>
              <a:rPr lang="en-US" sz="1800" dirty="0" smtClean="0"/>
              <a:t> + OH</a:t>
            </a:r>
            <a:r>
              <a:rPr lang="en-US" sz="1800" baseline="30000" dirty="0" smtClean="0"/>
              <a:t>-</a:t>
            </a:r>
            <a:r>
              <a:rPr lang="en-US" sz="1800" dirty="0" smtClean="0"/>
              <a:t>   →  H</a:t>
            </a:r>
            <a:r>
              <a:rPr lang="en-US" sz="1800" baseline="-25000" dirty="0" smtClean="0"/>
              <a:t>2</a:t>
            </a:r>
            <a:r>
              <a:rPr lang="en-US" sz="1800" dirty="0" smtClean="0"/>
              <a:t>O + O</a:t>
            </a:r>
            <a:r>
              <a:rPr lang="en-US" sz="1800" baseline="30000" dirty="0" smtClean="0"/>
              <a:t>=</a:t>
            </a:r>
            <a:r>
              <a:rPr lang="en-US" sz="1800" dirty="0" smtClean="0"/>
              <a:t>          </a:t>
            </a:r>
          </a:p>
          <a:p>
            <a:pPr>
              <a:buNone/>
            </a:pPr>
            <a:r>
              <a:rPr lang="en-US" sz="1800" dirty="0" smtClean="0"/>
              <a:t>               H</a:t>
            </a:r>
            <a:r>
              <a:rPr lang="en-US" sz="1800" baseline="30000" dirty="0" smtClean="0"/>
              <a:t>+</a:t>
            </a:r>
            <a:r>
              <a:rPr lang="en-US" sz="1800" dirty="0" smtClean="0"/>
              <a:t> + e  →  H                    OH</a:t>
            </a:r>
            <a:r>
              <a:rPr lang="en-US" sz="1800" baseline="30000" dirty="0" smtClean="0"/>
              <a:t>-</a:t>
            </a:r>
            <a:r>
              <a:rPr lang="en-US" sz="1800" dirty="0" smtClean="0"/>
              <a:t> + OH</a:t>
            </a:r>
            <a:r>
              <a:rPr lang="en-US" sz="1800" baseline="30000" dirty="0" smtClean="0"/>
              <a:t>-</a:t>
            </a:r>
            <a:r>
              <a:rPr lang="en-US" sz="1800" dirty="0" smtClean="0"/>
              <a:t>   →  H</a:t>
            </a:r>
            <a:r>
              <a:rPr lang="en-US" sz="1800" baseline="-25000" dirty="0" smtClean="0"/>
              <a:t>2</a:t>
            </a:r>
            <a:r>
              <a:rPr lang="en-US" sz="1800" dirty="0" smtClean="0"/>
              <a:t>O + O</a:t>
            </a:r>
            <a:r>
              <a:rPr lang="en-US" sz="1800" baseline="30000" dirty="0" smtClean="0"/>
              <a:t>=</a:t>
            </a:r>
          </a:p>
          <a:p>
            <a:pPr>
              <a:buNone/>
            </a:pPr>
            <a:r>
              <a:rPr lang="en-US" sz="1800" dirty="0" smtClean="0"/>
              <a:t>               H + H  →  H</a:t>
            </a:r>
            <a:r>
              <a:rPr lang="en-US" sz="1800" baseline="-25000" dirty="0" smtClean="0"/>
              <a:t>2</a:t>
            </a:r>
            <a:r>
              <a:rPr lang="en-US" sz="1800" dirty="0" smtClean="0"/>
              <a:t>(g)               O</a:t>
            </a:r>
            <a:r>
              <a:rPr lang="en-US" sz="1800" baseline="30000" dirty="0" smtClean="0"/>
              <a:t>=</a:t>
            </a:r>
            <a:r>
              <a:rPr lang="en-US" sz="1800" dirty="0" smtClean="0"/>
              <a:t> + O</a:t>
            </a:r>
            <a:r>
              <a:rPr lang="en-US" sz="1800" baseline="30000" dirty="0" smtClean="0"/>
              <a:t>=</a:t>
            </a:r>
            <a:r>
              <a:rPr lang="en-US" sz="1800" dirty="0" smtClean="0"/>
              <a:t>    →     O</a:t>
            </a:r>
            <a:r>
              <a:rPr lang="en-US" sz="1800" baseline="-25000" dirty="0" smtClean="0"/>
              <a:t>2</a:t>
            </a:r>
            <a:r>
              <a:rPr lang="en-US" sz="1800" dirty="0" smtClean="0"/>
              <a:t> + 4e  </a:t>
            </a:r>
          </a:p>
          <a:p>
            <a:pPr>
              <a:buNone/>
            </a:pPr>
            <a:r>
              <a:rPr lang="en-US" sz="1800" dirty="0" smtClean="0"/>
              <a:t>               </a:t>
            </a:r>
            <a:endParaRPr lang="en-US" sz="18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914400" y="838200"/>
            <a:ext cx="7696200" cy="11172289"/>
          </a:xfrm>
          <a:prstGeom prst="rect">
            <a:avLst/>
          </a:prstGeom>
          <a:noFill/>
        </p:spPr>
        <p:txBody>
          <a:bodyPr wrap="square" rtlCol="0">
            <a:spAutoFit/>
          </a:bodyPr>
          <a:lstStyle/>
          <a:p>
            <a:r>
              <a:rPr lang="en-US" dirty="0" smtClean="0"/>
              <a:t>                                                    </a:t>
            </a:r>
            <a:r>
              <a:rPr lang="en-US" b="1" dirty="0" smtClean="0"/>
              <a:t>Electrolytic conduction</a:t>
            </a:r>
            <a:r>
              <a:rPr lang="en-US" dirty="0" smtClean="0"/>
              <a:t>                           </a:t>
            </a:r>
          </a:p>
          <a:p>
            <a:r>
              <a:rPr lang="en-US" dirty="0" smtClean="0"/>
              <a:t>                                       </a:t>
            </a:r>
            <a:r>
              <a:rPr lang="en-US" u="sng" dirty="0" smtClean="0"/>
              <a:t> Conductance of electrolytic solution       </a:t>
            </a:r>
          </a:p>
          <a:p>
            <a:r>
              <a:rPr lang="en-US" dirty="0" smtClean="0"/>
              <a:t>Conductance is nothing but the reciprocal of Resistance (R). Resistance is directly proportional to length and inversely proportional to area of cross-section i.e.</a:t>
            </a:r>
          </a:p>
          <a:p>
            <a:r>
              <a:rPr lang="en-US" dirty="0" smtClean="0"/>
              <a:t>                                R  ∞   l               </a:t>
            </a:r>
          </a:p>
          <a:p>
            <a:r>
              <a:rPr lang="en-US" dirty="0" smtClean="0"/>
              <a:t>                                    ∞   1/a                      </a:t>
            </a:r>
          </a:p>
          <a:p>
            <a:r>
              <a:rPr lang="en-US" dirty="0" smtClean="0"/>
              <a:t>                                R  = k l/a        k = specific resistance, l = length in cm, a = area  </a:t>
            </a:r>
          </a:p>
          <a:p>
            <a:r>
              <a:rPr lang="en-US" dirty="0" smtClean="0"/>
              <a:t>Conductance, L =  1/R =  1/k . a/l             </a:t>
            </a:r>
          </a:p>
          <a:p>
            <a:r>
              <a:rPr lang="en-US" dirty="0" smtClean="0"/>
              <a:t>        L =  Ls . a/l      </a:t>
            </a:r>
          </a:p>
          <a:p>
            <a:r>
              <a:rPr lang="en-US" dirty="0" smtClean="0"/>
              <a:t>   or Ls = L. l/a =L.K,   Ls is called specific conductance, K  is called cell  constant.         </a:t>
            </a:r>
          </a:p>
          <a:p>
            <a:r>
              <a:rPr lang="en-US" dirty="0" smtClean="0"/>
              <a:t>                  Ls = L  </a:t>
            </a:r>
            <a:r>
              <a:rPr lang="en-US" smtClean="0"/>
              <a:t>( K=1, when </a:t>
            </a:r>
            <a:r>
              <a:rPr lang="en-US" dirty="0" smtClean="0"/>
              <a:t>l is 1 cm and a is 1 sq cm)  ;      Ls=L.K or K=Ls/L               </a:t>
            </a:r>
          </a:p>
          <a:p>
            <a:r>
              <a:rPr lang="en-US" dirty="0" smtClean="0"/>
              <a:t>   Specific conductance is the conductance of one cm cube of substance.</a:t>
            </a:r>
          </a:p>
          <a:p>
            <a:r>
              <a:rPr lang="en-US" dirty="0" smtClean="0"/>
              <a:t>         1 cm</a:t>
            </a:r>
          </a:p>
          <a:p>
            <a:r>
              <a:rPr lang="en-US" dirty="0" smtClean="0"/>
              <a:t>    </a:t>
            </a:r>
          </a:p>
          <a:p>
            <a:r>
              <a:rPr lang="en-US" dirty="0" smtClean="0"/>
              <a:t>    </a:t>
            </a:r>
          </a:p>
          <a:p>
            <a:r>
              <a:rPr lang="en-US" dirty="0" smtClean="0"/>
              <a:t>      1 cm</a:t>
            </a:r>
          </a:p>
          <a:p>
            <a:endParaRPr lang="en-US" dirty="0" smtClean="0"/>
          </a:p>
          <a:p>
            <a:r>
              <a:rPr lang="en-US" dirty="0" smtClean="0"/>
              <a:t>                   1 cm</a:t>
            </a:r>
          </a:p>
          <a:p>
            <a:r>
              <a:rPr lang="en-US" dirty="0" smtClean="0"/>
              <a:t>                                                                                                                        </a:t>
            </a:r>
          </a:p>
          <a:p>
            <a:r>
              <a:rPr lang="en-US" dirty="0" smtClean="0"/>
              <a:t>      Conductance(L) of this cube is nothing but the Specific conductance(Ls)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a:p>
        </p:txBody>
      </p:sp>
      <p:sp>
        <p:nvSpPr>
          <p:cNvPr id="3" name="Cube 2"/>
          <p:cNvSpPr/>
          <p:nvPr/>
        </p:nvSpPr>
        <p:spPr>
          <a:xfrm>
            <a:off x="1828800" y="4267200"/>
            <a:ext cx="1216152" cy="1216152"/>
          </a:xfrm>
          <a:prstGeom prst="cub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38200" y="838200"/>
            <a:ext cx="7543800" cy="11449288"/>
          </a:xfrm>
          <a:prstGeom prst="rect">
            <a:avLst/>
          </a:prstGeom>
          <a:noFill/>
        </p:spPr>
        <p:txBody>
          <a:bodyPr wrap="square" rtlCol="0">
            <a:spAutoFit/>
          </a:bodyPr>
          <a:lstStyle/>
          <a:p>
            <a:r>
              <a:rPr lang="en-US" dirty="0" smtClean="0"/>
              <a:t>  </a:t>
            </a:r>
            <a:r>
              <a:rPr lang="en-US" b="1" dirty="0" smtClean="0"/>
              <a:t>Units                                                                                                                   </a:t>
            </a:r>
          </a:p>
          <a:p>
            <a:r>
              <a:rPr lang="en-US" dirty="0" smtClean="0"/>
              <a:t>Unit of Resistance :           ohm                                                          </a:t>
            </a:r>
          </a:p>
          <a:p>
            <a:r>
              <a:rPr lang="en-US" dirty="0" smtClean="0"/>
              <a:t>Unit of Conductance :      ohm⁻ᶦ      (mho or Siemens)                              </a:t>
            </a:r>
          </a:p>
          <a:p>
            <a:r>
              <a:rPr lang="en-US" dirty="0" smtClean="0"/>
              <a:t>Specific Conductance :     ohm ⁻ᶦ cm ⁻ᶦ    or </a:t>
            </a:r>
            <a:r>
              <a:rPr lang="en-US" dirty="0" err="1" smtClean="0"/>
              <a:t>siemens</a:t>
            </a:r>
            <a:r>
              <a:rPr lang="en-US" dirty="0" smtClean="0"/>
              <a:t> cm</a:t>
            </a:r>
            <a:r>
              <a:rPr lang="en-US" baseline="30000" dirty="0" smtClean="0"/>
              <a:t>-1</a:t>
            </a:r>
            <a:r>
              <a:rPr lang="en-US" dirty="0" smtClean="0"/>
              <a:t>                                                              </a:t>
            </a:r>
          </a:p>
          <a:p>
            <a:endParaRPr lang="en-US" dirty="0" smtClean="0"/>
          </a:p>
          <a:p>
            <a:r>
              <a:rPr lang="en-US" dirty="0" smtClean="0"/>
              <a:t>Molar conductance : The conductance of a solution which contains one mole</a:t>
            </a:r>
          </a:p>
          <a:p>
            <a:r>
              <a:rPr lang="en-US" dirty="0" smtClean="0"/>
              <a:t>of an electrolyte.                                                                            </a:t>
            </a:r>
          </a:p>
          <a:p>
            <a:r>
              <a:rPr lang="en-US" dirty="0" smtClean="0"/>
              <a:t>                 Ʌm = Ls x V               </a:t>
            </a:r>
            <a:r>
              <a:rPr lang="en-US" dirty="0" err="1" smtClean="0"/>
              <a:t>V</a:t>
            </a:r>
            <a:r>
              <a:rPr lang="en-US" dirty="0" smtClean="0"/>
              <a:t> = volume in ml containing one mole </a:t>
            </a:r>
          </a:p>
          <a:p>
            <a:r>
              <a:rPr lang="en-US" dirty="0" smtClean="0"/>
              <a:t>suppose, C moles present in 1000 ml of solution                                       </a:t>
            </a:r>
          </a:p>
          <a:p>
            <a:r>
              <a:rPr lang="en-US" dirty="0" smtClean="0"/>
              <a:t>                 1 mole present in 1000/C ml of solution                                   </a:t>
            </a:r>
          </a:p>
          <a:p>
            <a:r>
              <a:rPr lang="en-US" dirty="0" smtClean="0"/>
              <a:t>   now 1 ml has a conductance of Ls, therefore, 1000/C ml will have conductance, (1000xLs)/C.                    (1000xLs)/C = Ʌ</a:t>
            </a:r>
            <a:r>
              <a:rPr lang="en-US" baseline="-25000" dirty="0" smtClean="0"/>
              <a:t>m</a:t>
            </a:r>
            <a:r>
              <a:rPr lang="en-US" dirty="0" smtClean="0"/>
              <a:t> (molar conductance) </a:t>
            </a:r>
          </a:p>
          <a:p>
            <a:endParaRPr lang="en-US" dirty="0" smtClean="0"/>
          </a:p>
          <a:p>
            <a:r>
              <a:rPr lang="en-US" dirty="0" smtClean="0"/>
              <a:t>Unit of Ʌ</a:t>
            </a:r>
            <a:r>
              <a:rPr lang="en-US" baseline="-25000" dirty="0" smtClean="0"/>
              <a:t>m</a:t>
            </a:r>
            <a:r>
              <a:rPr lang="en-US" dirty="0" smtClean="0"/>
              <a:t> = ohm ⁻ᶦ cm ⁻ᶦ cmᶟ  mole ⁻ᶦ =  ohm ⁻ᶦ cm</a:t>
            </a:r>
            <a:r>
              <a:rPr lang="en-US" baseline="30000" dirty="0" smtClean="0"/>
              <a:t>2</a:t>
            </a:r>
            <a:r>
              <a:rPr lang="en-US" dirty="0" smtClean="0"/>
              <a:t> mole ⁻ᶦ  </a:t>
            </a:r>
          </a:p>
          <a:p>
            <a:r>
              <a:rPr lang="en-US" dirty="0" smtClean="0"/>
              <a:t>There is one more conductance called Equivalent conductance, Ʌ.   </a:t>
            </a:r>
          </a:p>
          <a:p>
            <a:r>
              <a:rPr lang="en-US" dirty="0" smtClean="0"/>
              <a:t>The conductance of a solution which contains one gram equivalent of an electrolyte.             (1000xLs)/C = Ʌ (equivalent conductance)                                                            </a:t>
            </a:r>
          </a:p>
          <a:p>
            <a:r>
              <a:rPr lang="en-US" dirty="0" smtClean="0"/>
              <a:t>    </a:t>
            </a:r>
          </a:p>
          <a:p>
            <a:r>
              <a:rPr lang="en-US" dirty="0" smtClean="0"/>
              <a:t>  The unit of Ʌ =  ohm ⁻ᶦ cm</a:t>
            </a:r>
            <a:r>
              <a:rPr lang="en-US" baseline="30000" dirty="0" smtClean="0"/>
              <a:t>2</a:t>
            </a:r>
            <a:r>
              <a:rPr lang="en-US" dirty="0" smtClean="0"/>
              <a:t> </a:t>
            </a:r>
            <a:r>
              <a:rPr lang="en-US" dirty="0" err="1" smtClean="0"/>
              <a:t>eqv</a:t>
            </a:r>
            <a:r>
              <a:rPr lang="en-US" dirty="0" smtClean="0"/>
              <a:t> ⁻ᶦ                                                                                 </a:t>
            </a:r>
          </a:p>
          <a:p>
            <a:endParaRPr lang="en-US" dirty="0" smtClean="0"/>
          </a:p>
          <a:p>
            <a:endParaRPr lang="en-US" dirty="0" smtClean="0"/>
          </a:p>
          <a:p>
            <a:r>
              <a:rPr lang="en-US" dirty="0" smtClean="0"/>
              <a:t>                                                           </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r>
              <a:rPr lang="en-US" dirty="0" smtClean="0"/>
              <a:t> </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85800" y="1"/>
            <a:ext cx="7620000" cy="8956298"/>
          </a:xfrm>
          <a:prstGeom prst="rect">
            <a:avLst/>
          </a:prstGeom>
          <a:noFill/>
        </p:spPr>
        <p:txBody>
          <a:bodyPr wrap="square" rtlCol="0">
            <a:spAutoFit/>
          </a:bodyPr>
          <a:lstStyle/>
          <a:p>
            <a:endParaRPr lang="en-US" dirty="0" smtClean="0"/>
          </a:p>
          <a:p>
            <a:r>
              <a:rPr lang="en-US" b="1" dirty="0" smtClean="0"/>
              <a:t>Measurement and determination of </a:t>
            </a:r>
            <a:r>
              <a:rPr lang="en-US" b="1" dirty="0" err="1" smtClean="0"/>
              <a:t>conductances</a:t>
            </a:r>
            <a:r>
              <a:rPr lang="en-US" b="1" dirty="0" smtClean="0"/>
              <a:t>                                           </a:t>
            </a:r>
          </a:p>
          <a:p>
            <a:endParaRPr lang="en-US" b="1" dirty="0" smtClean="0"/>
          </a:p>
          <a:p>
            <a:pPr marL="342900" indent="-342900">
              <a:buAutoNum type="arabicPeriod"/>
            </a:pPr>
            <a:r>
              <a:rPr lang="en-US" dirty="0" smtClean="0"/>
              <a:t>Measure resistance (R) by using Wheatstone Bridge Principle.         </a:t>
            </a:r>
          </a:p>
          <a:p>
            <a:pPr marL="342900" indent="-342900">
              <a:buAutoNum type="arabicPeriod"/>
            </a:pPr>
            <a:r>
              <a:rPr lang="en-US" dirty="0" smtClean="0"/>
              <a:t>Determine conductance (L), specific </a:t>
            </a:r>
            <a:r>
              <a:rPr lang="en-US" dirty="0" err="1" smtClean="0"/>
              <a:t>conductannce</a:t>
            </a:r>
            <a:r>
              <a:rPr lang="en-US" dirty="0" smtClean="0"/>
              <a:t> (Ls), molar conductance</a:t>
            </a:r>
          </a:p>
          <a:p>
            <a:pPr marL="342900" indent="-342900"/>
            <a:r>
              <a:rPr lang="en-US" dirty="0" smtClean="0"/>
              <a:t>       and equivalent conductance (Ʌ) by using the respective relationships.  </a:t>
            </a:r>
          </a:p>
          <a:p>
            <a:pPr marL="342900" indent="-342900"/>
            <a:r>
              <a:rPr lang="en-US" dirty="0" smtClean="0"/>
              <a:t>       Conductance can also be measured directly by using the</a:t>
            </a:r>
            <a:r>
              <a:rPr lang="en-US" b="1" dirty="0" smtClean="0"/>
              <a:t> conductance bridge  or conductivity meter.</a:t>
            </a:r>
          </a:p>
          <a:p>
            <a:pPr marL="342900" indent="-342900"/>
            <a:endParaRPr lang="en-US" dirty="0" smtClean="0"/>
          </a:p>
          <a:p>
            <a:pPr marL="342900" indent="-342900"/>
            <a:endParaRPr lang="en-US" dirty="0" smtClean="0"/>
          </a:p>
          <a:p>
            <a:pPr marL="342900" indent="-342900"/>
            <a:endParaRPr lang="en-US" dirty="0" smtClean="0"/>
          </a:p>
          <a:p>
            <a:pPr marL="342900" indent="-342900"/>
            <a:r>
              <a:rPr lang="en-US" dirty="0" smtClean="0"/>
              <a:t>                                                                        </a:t>
            </a:r>
          </a:p>
          <a:p>
            <a:r>
              <a:rPr lang="en-US" dirty="0" smtClean="0"/>
              <a:t>                                                                          C</a:t>
            </a:r>
          </a:p>
          <a:p>
            <a:endParaRPr lang="en-US" dirty="0" smtClean="0"/>
          </a:p>
          <a:p>
            <a:r>
              <a:rPr lang="en-US" dirty="0" smtClean="0"/>
              <a:t>                                                        I</a:t>
            </a:r>
            <a:r>
              <a:rPr lang="en-US" baseline="-25000" dirty="0" smtClean="0"/>
              <a:t>1</a:t>
            </a:r>
          </a:p>
          <a:p>
            <a:r>
              <a:rPr lang="en-US" dirty="0" smtClean="0"/>
              <a:t>                                                    R</a:t>
            </a:r>
            <a:r>
              <a:rPr lang="en-US" baseline="-25000" dirty="0" smtClean="0"/>
              <a:t>X</a:t>
            </a:r>
            <a:r>
              <a:rPr lang="en-US" dirty="0" smtClean="0"/>
              <a:t>                 G                  R</a:t>
            </a:r>
            <a:r>
              <a:rPr lang="en-US" baseline="-25000" dirty="0" smtClean="0"/>
              <a:t>S</a:t>
            </a:r>
            <a:r>
              <a:rPr lang="en-US" dirty="0" smtClean="0"/>
              <a:t>  I</a:t>
            </a:r>
            <a:r>
              <a:rPr lang="en-US" baseline="-25000" dirty="0" smtClean="0"/>
              <a:t>1</a:t>
            </a:r>
          </a:p>
          <a:p>
            <a:endParaRPr lang="en-US" dirty="0" smtClean="0"/>
          </a:p>
          <a:p>
            <a:r>
              <a:rPr lang="en-US" dirty="0" smtClean="0"/>
              <a:t>                                            A                   R</a:t>
            </a:r>
            <a:r>
              <a:rPr lang="en-US" baseline="-25000" dirty="0" smtClean="0"/>
              <a:t>1</a:t>
            </a:r>
            <a:r>
              <a:rPr lang="en-US" dirty="0" smtClean="0"/>
              <a:t>                 R</a:t>
            </a:r>
            <a:r>
              <a:rPr lang="en-US" baseline="-25000" dirty="0" smtClean="0"/>
              <a:t>2</a:t>
            </a:r>
            <a:r>
              <a:rPr lang="en-US" dirty="0" smtClean="0"/>
              <a:t>        B                                   </a:t>
            </a:r>
          </a:p>
          <a:p>
            <a:r>
              <a:rPr lang="en-US" dirty="0" smtClean="0"/>
              <a:t>                                                                 I</a:t>
            </a:r>
            <a:r>
              <a:rPr lang="en-US" baseline="-25000" dirty="0" smtClean="0"/>
              <a:t>2 </a:t>
            </a:r>
            <a:r>
              <a:rPr lang="en-US" dirty="0" smtClean="0"/>
              <a:t>     D             I</a:t>
            </a:r>
            <a:r>
              <a:rPr lang="en-US" baseline="-25000" dirty="0" smtClean="0"/>
              <a:t>2</a:t>
            </a:r>
          </a:p>
          <a:p>
            <a:r>
              <a:rPr lang="en-US" dirty="0" smtClean="0"/>
              <a:t>                                                                                                      ↑ </a:t>
            </a:r>
          </a:p>
          <a:p>
            <a:r>
              <a:rPr lang="en-US" dirty="0" smtClean="0"/>
              <a:t>                                                                                    I  →</a:t>
            </a:r>
          </a:p>
          <a:p>
            <a:r>
              <a:rPr lang="en-US" dirty="0" smtClean="0"/>
              <a:t>                                                     Wheatstone  Bridge</a:t>
            </a:r>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a:p>
            <a:endParaRPr lang="en-US" dirty="0" smtClean="0"/>
          </a:p>
        </p:txBody>
      </p:sp>
      <p:cxnSp>
        <p:nvCxnSpPr>
          <p:cNvPr id="4" name="Straight Connector 3"/>
          <p:cNvCxnSpPr/>
          <p:nvPr/>
        </p:nvCxnSpPr>
        <p:spPr>
          <a:xfrm rot="10800000" flipV="1">
            <a:off x="6934200" y="48768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rot="5400000">
            <a:off x="3276600" y="4419600"/>
            <a:ext cx="457200" cy="457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rot="16200000" flipH="1">
            <a:off x="4572000" y="3505200"/>
            <a:ext cx="685800" cy="533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rot="5400000">
            <a:off x="4306094" y="3847306"/>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rot="5400000" flipH="1" flipV="1">
            <a:off x="4420394" y="4876006"/>
            <a:ext cx="457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3924300" y="3543300"/>
            <a:ext cx="762000" cy="685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rot="16200000" flipV="1">
            <a:off x="5334000" y="4267200"/>
            <a:ext cx="609600" cy="609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p:cNvCxnSpPr/>
          <p:nvPr/>
        </p:nvCxnSpPr>
        <p:spPr>
          <a:xfrm rot="16200000" flipH="1">
            <a:off x="3048000" y="5181600"/>
            <a:ext cx="6088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5676900" y="5143500"/>
            <a:ext cx="533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a:off x="3352800" y="5486400"/>
            <a:ext cx="685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p:nvPr/>
        </p:nvCxnSpPr>
        <p:spPr>
          <a:xfrm rot="10800000" flipV="1">
            <a:off x="4267200" y="5410200"/>
            <a:ext cx="1676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p:nvPr/>
        </p:nvCxnSpPr>
        <p:spPr>
          <a:xfrm rot="10800000" flipV="1">
            <a:off x="4419600" y="5410994"/>
            <a:ext cx="1524794" cy="75406"/>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rot="5400000" flipH="1" flipV="1">
            <a:off x="4648200" y="4724400"/>
            <a:ext cx="1588" cy="158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52" name="Straight Connector 51"/>
          <p:cNvCxnSpPr/>
          <p:nvPr/>
        </p:nvCxnSpPr>
        <p:spPr>
          <a:xfrm>
            <a:off x="3733800" y="44196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6200000" flipV="1">
            <a:off x="3810000" y="42672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p:cNvCxnSpPr/>
          <p:nvPr/>
        </p:nvCxnSpPr>
        <p:spPr>
          <a:xfrm>
            <a:off x="3886200" y="42672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a:off x="5029200" y="40386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p:cNvCxnSpPr/>
          <p:nvPr/>
        </p:nvCxnSpPr>
        <p:spPr>
          <a:xfrm rot="16200000" flipH="1">
            <a:off x="5295900" y="4229100"/>
            <a:ext cx="152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a:off x="5143500" y="40767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a:off x="5181600" y="42672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a:off x="3352800" y="4876800"/>
            <a:ext cx="3048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16200000" flipH="1">
            <a:off x="3657600" y="487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3810000" y="487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16200000" flipH="1">
            <a:off x="3962400" y="48768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flipV="1">
            <a:off x="4114800" y="4953000"/>
            <a:ext cx="152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p:cNvCxnSpPr/>
          <p:nvPr/>
        </p:nvCxnSpPr>
        <p:spPr>
          <a:xfrm rot="16200000" flipH="1">
            <a:off x="4267200" y="4953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rot="5400000" flipH="1" flipV="1">
            <a:off x="4419600" y="4953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p:cNvCxnSpPr/>
          <p:nvPr/>
        </p:nvCxnSpPr>
        <p:spPr>
          <a:xfrm rot="16200000" flipH="1">
            <a:off x="4572000" y="4953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p:cNvCxnSpPr/>
          <p:nvPr/>
        </p:nvCxnSpPr>
        <p:spPr>
          <a:xfrm rot="5400000" flipH="1" flipV="1">
            <a:off x="4724400" y="4953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16200000" flipH="1">
            <a:off x="4876800" y="4953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p:cNvCxnSpPr/>
          <p:nvPr/>
        </p:nvCxnSpPr>
        <p:spPr>
          <a:xfrm rot="10800000" flipV="1">
            <a:off x="5029200" y="4953000"/>
            <a:ext cx="2286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4" name="Straight Connector 93"/>
          <p:cNvCxnSpPr/>
          <p:nvPr/>
        </p:nvCxnSpPr>
        <p:spPr>
          <a:xfrm rot="16200000" flipH="1">
            <a:off x="5181600" y="4953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Straight Connector 95"/>
          <p:cNvCxnSpPr/>
          <p:nvPr/>
        </p:nvCxnSpPr>
        <p:spPr>
          <a:xfrm rot="5400000" flipH="1" flipV="1">
            <a:off x="5410200" y="4953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rot="16200000" flipH="1">
            <a:off x="5562600" y="4953000"/>
            <a:ext cx="152400" cy="152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rot="5400000" flipH="1" flipV="1">
            <a:off x="5676900" y="4991100"/>
            <a:ext cx="152400" cy="762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p:cNvCxnSpPr/>
          <p:nvPr/>
        </p:nvCxnSpPr>
        <p:spPr>
          <a:xfrm>
            <a:off x="5791200" y="4953000"/>
            <a:ext cx="1524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4" name="Straight Connector 103"/>
          <p:cNvCxnSpPr/>
          <p:nvPr/>
        </p:nvCxnSpPr>
        <p:spPr>
          <a:xfrm>
            <a:off x="5105400" y="4038600"/>
            <a:ext cx="2286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a:off x="3963194" y="5562600"/>
            <a:ext cx="151606" cy="794"/>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Straight Connector 108"/>
          <p:cNvCxnSpPr/>
          <p:nvPr/>
        </p:nvCxnSpPr>
        <p:spPr>
          <a:xfrm rot="5400000" flipH="1" flipV="1">
            <a:off x="4000500" y="54483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Straight Connector 110"/>
          <p:cNvCxnSpPr/>
          <p:nvPr/>
        </p:nvCxnSpPr>
        <p:spPr>
          <a:xfrm rot="5400000">
            <a:off x="4229100" y="55245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flipH="1" flipV="1">
            <a:off x="4267200" y="5486400"/>
            <a:ext cx="1588"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p:cNvCxnSpPr/>
          <p:nvPr/>
        </p:nvCxnSpPr>
        <p:spPr>
          <a:xfrm rot="5400000" flipH="1" flipV="1">
            <a:off x="4229100" y="5448300"/>
            <a:ext cx="76200" cy="158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Straight Connector 116"/>
          <p:cNvCxnSpPr/>
          <p:nvPr/>
        </p:nvCxnSpPr>
        <p:spPr>
          <a:xfrm rot="5400000" flipH="1" flipV="1">
            <a:off x="4495800" y="4648200"/>
            <a:ext cx="304800" cy="1588"/>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143000"/>
            <a:ext cx="8382000" cy="5539978"/>
          </a:xfrm>
          <a:prstGeom prst="rect">
            <a:avLst/>
          </a:prstGeom>
          <a:noFill/>
        </p:spPr>
        <p:txBody>
          <a:bodyPr wrap="square" rtlCol="0">
            <a:spAutoFit/>
          </a:bodyPr>
          <a:lstStyle/>
          <a:p>
            <a:r>
              <a:rPr lang="en-US" dirty="0" smtClean="0"/>
              <a:t>R</a:t>
            </a:r>
            <a:r>
              <a:rPr lang="en-US" baseline="-25000" dirty="0" smtClean="0"/>
              <a:t>1</a:t>
            </a:r>
            <a:r>
              <a:rPr lang="en-US" dirty="0" smtClean="0"/>
              <a:t>, R</a:t>
            </a:r>
            <a:r>
              <a:rPr lang="en-US" baseline="-25000" dirty="0" smtClean="0"/>
              <a:t>2</a:t>
            </a:r>
            <a:r>
              <a:rPr lang="en-US" dirty="0" smtClean="0"/>
              <a:t>, R</a:t>
            </a:r>
            <a:r>
              <a:rPr lang="en-US" baseline="-25000" dirty="0" smtClean="0"/>
              <a:t>S</a:t>
            </a:r>
            <a:r>
              <a:rPr lang="en-US" dirty="0" smtClean="0"/>
              <a:t> and R</a:t>
            </a:r>
            <a:r>
              <a:rPr lang="en-US" baseline="-25000" dirty="0" smtClean="0"/>
              <a:t>X</a:t>
            </a:r>
            <a:r>
              <a:rPr lang="en-US" dirty="0" smtClean="0"/>
              <a:t> are the resistances at different arms. R</a:t>
            </a:r>
            <a:r>
              <a:rPr lang="en-US" baseline="-25000" dirty="0" smtClean="0"/>
              <a:t>X</a:t>
            </a:r>
            <a:r>
              <a:rPr lang="en-US" dirty="0" smtClean="0"/>
              <a:t> is the unknown resistance.         I is the current from the battery and I</a:t>
            </a:r>
            <a:r>
              <a:rPr lang="en-US" baseline="-25000" dirty="0" smtClean="0"/>
              <a:t>1</a:t>
            </a:r>
            <a:r>
              <a:rPr lang="en-US" dirty="0" smtClean="0"/>
              <a:t> and I</a:t>
            </a:r>
            <a:r>
              <a:rPr lang="en-US" baseline="-25000" dirty="0" smtClean="0"/>
              <a:t>2</a:t>
            </a:r>
            <a:r>
              <a:rPr lang="en-US" dirty="0" smtClean="0"/>
              <a:t> are the branch components. G is the galvanometer.</a:t>
            </a:r>
          </a:p>
          <a:p>
            <a:r>
              <a:rPr lang="en-US" dirty="0" smtClean="0"/>
              <a:t>When  galvanometer shows zero deflection the potentials at the points C and D are same. Hence, </a:t>
            </a:r>
          </a:p>
          <a:p>
            <a:r>
              <a:rPr lang="en-US" dirty="0" smtClean="0"/>
              <a:t>                                R</a:t>
            </a:r>
            <a:r>
              <a:rPr lang="en-US" baseline="-25000" dirty="0" smtClean="0"/>
              <a:t>S</a:t>
            </a:r>
            <a:r>
              <a:rPr lang="en-US" dirty="0" smtClean="0"/>
              <a:t>I</a:t>
            </a:r>
            <a:r>
              <a:rPr lang="en-US" baseline="-25000" dirty="0" smtClean="0"/>
              <a:t>1</a:t>
            </a:r>
            <a:r>
              <a:rPr lang="en-US" dirty="0" smtClean="0"/>
              <a:t> = R</a:t>
            </a:r>
            <a:r>
              <a:rPr lang="en-US" baseline="-25000" dirty="0" smtClean="0"/>
              <a:t>2</a:t>
            </a:r>
            <a:r>
              <a:rPr lang="en-US" dirty="0" smtClean="0"/>
              <a:t>I</a:t>
            </a:r>
            <a:r>
              <a:rPr lang="en-US" baseline="-25000" dirty="0" smtClean="0"/>
              <a:t>2</a:t>
            </a:r>
            <a:r>
              <a:rPr lang="en-US" dirty="0" smtClean="0"/>
              <a:t>    and</a:t>
            </a:r>
          </a:p>
          <a:p>
            <a:r>
              <a:rPr lang="en-US" dirty="0" smtClean="0"/>
              <a:t>                                R</a:t>
            </a:r>
            <a:r>
              <a:rPr lang="en-US" baseline="-25000" dirty="0" smtClean="0"/>
              <a:t>X</a:t>
            </a:r>
            <a:r>
              <a:rPr lang="en-US" dirty="0" smtClean="0"/>
              <a:t>I</a:t>
            </a:r>
            <a:r>
              <a:rPr lang="en-US" baseline="-25000" dirty="0" smtClean="0"/>
              <a:t>1</a:t>
            </a:r>
            <a:r>
              <a:rPr lang="en-US" dirty="0" smtClean="0"/>
              <a:t> = R</a:t>
            </a:r>
            <a:r>
              <a:rPr lang="en-US" baseline="-25000" dirty="0" smtClean="0"/>
              <a:t>1</a:t>
            </a:r>
            <a:r>
              <a:rPr lang="en-US" dirty="0" smtClean="0"/>
              <a:t>I</a:t>
            </a:r>
            <a:r>
              <a:rPr lang="en-US" baseline="-25000" dirty="0" smtClean="0"/>
              <a:t>2           </a:t>
            </a:r>
          </a:p>
          <a:p>
            <a:endParaRPr lang="en-US" baseline="-25000" dirty="0" smtClean="0"/>
          </a:p>
          <a:p>
            <a:r>
              <a:rPr lang="en-US" dirty="0" smtClean="0"/>
              <a:t>dividing:                R</a:t>
            </a:r>
            <a:r>
              <a:rPr lang="en-US" baseline="-25000" dirty="0" smtClean="0"/>
              <a:t>X</a:t>
            </a:r>
            <a:r>
              <a:rPr lang="en-US" dirty="0" smtClean="0"/>
              <a:t>/R</a:t>
            </a:r>
            <a:r>
              <a:rPr lang="en-US" baseline="-25000" dirty="0" smtClean="0"/>
              <a:t>S</a:t>
            </a:r>
            <a:r>
              <a:rPr lang="en-US" dirty="0" smtClean="0"/>
              <a:t> = R</a:t>
            </a:r>
            <a:r>
              <a:rPr lang="en-US" baseline="-25000" dirty="0" smtClean="0"/>
              <a:t>1</a:t>
            </a:r>
            <a:r>
              <a:rPr lang="en-US" dirty="0" smtClean="0"/>
              <a:t>/R</a:t>
            </a:r>
            <a:r>
              <a:rPr lang="en-US" baseline="-25000" dirty="0" smtClean="0"/>
              <a:t>2</a:t>
            </a:r>
          </a:p>
          <a:p>
            <a:r>
              <a:rPr lang="en-US" dirty="0" smtClean="0"/>
              <a:t> therefore,            R</a:t>
            </a:r>
            <a:r>
              <a:rPr lang="en-US" baseline="-25000" dirty="0" smtClean="0"/>
              <a:t>X</a:t>
            </a:r>
            <a:r>
              <a:rPr lang="en-US" dirty="0" smtClean="0"/>
              <a:t> = R</a:t>
            </a:r>
            <a:r>
              <a:rPr lang="en-US" baseline="-25000" dirty="0" smtClean="0"/>
              <a:t>S</a:t>
            </a:r>
            <a:r>
              <a:rPr lang="en-US" dirty="0" smtClean="0"/>
              <a:t>(R</a:t>
            </a:r>
            <a:r>
              <a:rPr lang="en-US" baseline="-25000" dirty="0" smtClean="0"/>
              <a:t>1</a:t>
            </a:r>
            <a:r>
              <a:rPr lang="en-US" dirty="0" smtClean="0"/>
              <a:t>/R</a:t>
            </a:r>
            <a:r>
              <a:rPr lang="en-US" baseline="-25000" dirty="0" smtClean="0"/>
              <a:t>2</a:t>
            </a:r>
            <a:r>
              <a:rPr lang="en-US" dirty="0" smtClean="0"/>
              <a:t>)    </a:t>
            </a:r>
          </a:p>
          <a:p>
            <a:endParaRPr lang="en-US" dirty="0" smtClean="0"/>
          </a:p>
          <a:p>
            <a:r>
              <a:rPr lang="en-US" dirty="0" smtClean="0"/>
              <a:t>When unknown resistance R</a:t>
            </a:r>
            <a:r>
              <a:rPr lang="en-US" baseline="-25000" dirty="0" smtClean="0"/>
              <a:t>X</a:t>
            </a:r>
            <a:r>
              <a:rPr lang="en-US" dirty="0" smtClean="0"/>
              <a:t> is determined, the conductance, specific conductance</a:t>
            </a:r>
          </a:p>
          <a:p>
            <a:r>
              <a:rPr lang="en-US" dirty="0" smtClean="0"/>
              <a:t>and the molar/equivalent </a:t>
            </a:r>
            <a:r>
              <a:rPr lang="en-US" dirty="0" err="1" smtClean="0"/>
              <a:t>conductances</a:t>
            </a:r>
            <a:r>
              <a:rPr lang="en-US" dirty="0" smtClean="0"/>
              <a:t> can be calculated.</a:t>
            </a:r>
          </a:p>
          <a:p>
            <a:endParaRPr lang="en-US" dirty="0" smtClean="0"/>
          </a:p>
          <a:p>
            <a:endParaRPr lang="en-US" dirty="0" smtClean="0"/>
          </a:p>
          <a:p>
            <a:endParaRPr lang="en-US" dirty="0" smtClean="0"/>
          </a:p>
          <a:p>
            <a:endParaRPr lang="en-US" dirty="0" smtClean="0"/>
          </a:p>
          <a:p>
            <a:endParaRPr lang="en-US" dirty="0" smtClean="0"/>
          </a:p>
          <a:p>
            <a:r>
              <a:rPr lang="en-US" dirty="0" smtClean="0"/>
              <a:t>  </a:t>
            </a:r>
          </a:p>
          <a:p>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User\Downloads\IMG-2398.jpg"/>
          <p:cNvPicPr>
            <a:picLocks noChangeAspect="1" noChangeArrowheads="1"/>
          </p:cNvPicPr>
          <p:nvPr/>
        </p:nvPicPr>
        <p:blipFill>
          <a:blip r:embed="rId2"/>
          <a:stretch>
            <a:fillRect/>
          </a:stretch>
        </p:blipFill>
        <p:spPr bwMode="auto">
          <a:xfrm>
            <a:off x="1524000" y="685800"/>
            <a:ext cx="6365008" cy="384048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1636</TotalTime>
  <Words>2001</Words>
  <Application>Microsoft Office PowerPoint</Application>
  <PresentationFormat>On-screen Show (4:3)</PresentationFormat>
  <Paragraphs>451</Paragraphs>
  <Slides>17</Slides>
  <Notes>1</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Electrochemistry</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Electrochemistry</dc:title>
  <dc:creator>User</dc:creator>
  <cp:lastModifiedBy>User</cp:lastModifiedBy>
  <cp:revision>246</cp:revision>
  <dcterms:created xsi:type="dcterms:W3CDTF">2020-08-20T08:59:04Z</dcterms:created>
  <dcterms:modified xsi:type="dcterms:W3CDTF">2021-06-14T02:23:09Z</dcterms:modified>
</cp:coreProperties>
</file>