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59" r:id="rId5"/>
    <p:sldId id="261" r:id="rId6"/>
    <p:sldId id="260"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79435E-9F49-4A50-9D43-4E5FEDC81E4C}" type="datetimeFigureOut">
              <a:rPr lang="en-US" smtClean="0"/>
              <a:pPr/>
              <a:t>7/6/2022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F29D36-5678-4BE4-9A8B-64EDC433DA1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The phase diagram of water</a:t>
            </a:r>
          </a:p>
          <a:p>
            <a:endParaRPr lang="en-US" dirty="0"/>
          </a:p>
        </p:txBody>
      </p:sp>
      <p:sp>
        <p:nvSpPr>
          <p:cNvPr id="4" name="Slide Number Placeholder 3"/>
          <p:cNvSpPr>
            <a:spLocks noGrp="1"/>
          </p:cNvSpPr>
          <p:nvPr>
            <p:ph type="sldNum" sz="quarter" idx="10"/>
          </p:nvPr>
        </p:nvSpPr>
        <p:spPr/>
        <p:txBody>
          <a:bodyPr/>
          <a:lstStyle/>
          <a:p>
            <a:fld id="{FEF29D36-5678-4BE4-9A8B-64EDC433DA11}" type="slidenum">
              <a:rPr lang="en-US" smtClean="0"/>
              <a:pPr/>
              <a:t>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A93713-8D33-42ED-84FC-283D1307AB3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93713-8D33-42ED-84FC-283D1307AB3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93713-8D33-42ED-84FC-283D1307AB3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A93713-8D33-42ED-84FC-283D1307AB3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A93713-8D33-42ED-84FC-283D1307AB31}" type="datetimeFigureOut">
              <a:rPr lang="en-US" smtClean="0"/>
              <a:pPr/>
              <a:t>7/6/2022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A93713-8D33-42ED-84FC-283D1307AB31}"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A93713-8D33-42ED-84FC-283D1307AB31}" type="datetimeFigureOut">
              <a:rPr lang="en-US" smtClean="0"/>
              <a:pPr/>
              <a:t>7/6/2022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A93713-8D33-42ED-84FC-283D1307AB31}" type="datetimeFigureOut">
              <a:rPr lang="en-US" smtClean="0"/>
              <a:pPr/>
              <a:t>7/6/2022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A93713-8D33-42ED-84FC-283D1307AB31}" type="datetimeFigureOut">
              <a:rPr lang="en-US" smtClean="0"/>
              <a:pPr/>
              <a:t>7/6/2022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93713-8D33-42ED-84FC-283D1307AB31}"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A93713-8D33-42ED-84FC-283D1307AB31}" type="datetimeFigureOut">
              <a:rPr lang="en-US" smtClean="0"/>
              <a:pPr/>
              <a:t>7/6/2022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085FA1-3E1A-410D-9D48-AFB9A08D58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A93713-8D33-42ED-84FC-283D1307AB31}" type="datetimeFigureOut">
              <a:rPr lang="en-US" smtClean="0"/>
              <a:pPr/>
              <a:t>7/6/2022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085FA1-3E1A-410D-9D48-AFB9A08D58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Phase Rule</a:t>
            </a:r>
            <a:endParaRPr lang="en-US" dirty="0"/>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A’O</a:t>
            </a:r>
            <a:r>
              <a:rPr lang="en-US" sz="1800" dirty="0" smtClean="0"/>
              <a:t> is a </a:t>
            </a:r>
            <a:r>
              <a:rPr lang="en-US" sz="1800" dirty="0" err="1" smtClean="0"/>
              <a:t>metastable</a:t>
            </a:r>
            <a:r>
              <a:rPr lang="en-US" sz="1800" dirty="0" smtClean="0"/>
              <a:t> state, on this curve the liquid and gas will be in equilibrium. </a:t>
            </a:r>
          </a:p>
          <a:p>
            <a:pPr>
              <a:buNone/>
            </a:pPr>
            <a:r>
              <a:rPr lang="en-US" sz="1800" b="1" dirty="0" smtClean="0"/>
              <a:t>       </a:t>
            </a:r>
            <a:r>
              <a:rPr lang="en-US" sz="1800" dirty="0" smtClean="0"/>
              <a:t>This state is obtained when temperature is lowered down very slowly and carefully</a:t>
            </a:r>
          </a:p>
          <a:p>
            <a:pPr>
              <a:buNone/>
            </a:pPr>
            <a:r>
              <a:rPr lang="en-US" sz="1800" dirty="0" smtClean="0"/>
              <a:t>       and still water will be in liquid state at less than 0</a:t>
            </a:r>
            <a:r>
              <a:rPr lang="en-US" sz="1800" baseline="30000" dirty="0" smtClean="0"/>
              <a:t>0</a:t>
            </a:r>
            <a:r>
              <a:rPr lang="en-US" sz="1800" dirty="0" smtClean="0"/>
              <a:t>C. </a:t>
            </a:r>
          </a:p>
          <a:p>
            <a:pPr>
              <a:buNone/>
            </a:pPr>
            <a:r>
              <a:rPr lang="en-US" sz="1800" dirty="0" smtClean="0"/>
              <a:t>      At any point in any particular area in phase diagram, say, between the curves AO and CO (liquid water phase) the degrees of freedom, F = C – P + 2 or F = 1 – 1 + 2 = 2 , the degrees of freedom is 2 (</a:t>
            </a:r>
            <a:r>
              <a:rPr lang="en-US" sz="1800" dirty="0" err="1" smtClean="0"/>
              <a:t>bivariant</a:t>
            </a:r>
            <a:r>
              <a:rPr lang="en-US" sz="1800" dirty="0" smtClean="0"/>
              <a:t>). The temperature and pressure both can be varied still the phase remains same. Similarly, between the curves CO and BO (solid ice phase) also between AO and BO (</a:t>
            </a:r>
            <a:r>
              <a:rPr lang="en-US" sz="1800" dirty="0" err="1" smtClean="0"/>
              <a:t>vapour</a:t>
            </a:r>
            <a:r>
              <a:rPr lang="en-US" sz="1800" dirty="0" smtClean="0"/>
              <a:t> phase), the degrees of freedom,</a:t>
            </a:r>
          </a:p>
          <a:p>
            <a:pPr>
              <a:buNone/>
            </a:pPr>
            <a:r>
              <a:rPr lang="en-US" sz="1800" dirty="0" smtClean="0"/>
              <a:t>      F = 2.    </a:t>
            </a:r>
          </a:p>
          <a:p>
            <a:pPr>
              <a:buNone/>
            </a:pPr>
            <a:r>
              <a:rPr lang="en-US" sz="1800" dirty="0" smtClean="0"/>
              <a:t>     Point </a:t>
            </a:r>
            <a:r>
              <a:rPr lang="en-US" sz="1800" b="1" dirty="0" smtClean="0"/>
              <a:t>A</a:t>
            </a:r>
            <a:r>
              <a:rPr lang="en-US" sz="1800" dirty="0" smtClean="0"/>
              <a:t> is called the critical point, above this, there will no liquid exist only </a:t>
            </a:r>
            <a:r>
              <a:rPr lang="en-US" sz="1800" dirty="0" err="1" smtClean="0"/>
              <a:t>vapour</a:t>
            </a:r>
            <a:r>
              <a:rPr lang="en-US" sz="1800" dirty="0" smtClean="0"/>
              <a:t>.</a:t>
            </a:r>
          </a:p>
          <a:p>
            <a:pPr>
              <a:buNone/>
            </a:pPr>
            <a:r>
              <a:rPr lang="en-US" sz="1800" b="1" dirty="0" smtClean="0"/>
              <a:t>     </a:t>
            </a:r>
            <a:r>
              <a:rPr lang="en-US" sz="1800" dirty="0" smtClean="0"/>
              <a:t>this may be called Super Critical Fluid (SCF). At the critical point the pressure and </a:t>
            </a:r>
          </a:p>
          <a:p>
            <a:pPr>
              <a:buNone/>
            </a:pPr>
            <a:r>
              <a:rPr lang="en-US" sz="1800" dirty="0" smtClean="0"/>
              <a:t>     temperature are 218 </a:t>
            </a:r>
            <a:r>
              <a:rPr lang="en-US" sz="1800" dirty="0" err="1" smtClean="0"/>
              <a:t>atm</a:t>
            </a:r>
            <a:r>
              <a:rPr lang="en-US" sz="1800" dirty="0" smtClean="0"/>
              <a:t> and 374</a:t>
            </a:r>
            <a:r>
              <a:rPr lang="en-US" sz="1800" baseline="30000" dirty="0" smtClean="0"/>
              <a:t>0</a:t>
            </a:r>
            <a:r>
              <a:rPr lang="en-US" sz="1800" dirty="0" smtClean="0"/>
              <a:t>C </a:t>
            </a:r>
            <a:r>
              <a:rPr lang="en-US" sz="1800" dirty="0" smtClean="0"/>
              <a:t>respectively</a:t>
            </a:r>
            <a:r>
              <a:rPr lang="en-US" sz="1800" dirty="0" smtClean="0"/>
              <a:t>,</a:t>
            </a:r>
            <a:r>
              <a:rPr lang="en-US" sz="1800" dirty="0" smtClean="0"/>
              <a:t> they are called critical pressure</a:t>
            </a:r>
          </a:p>
          <a:p>
            <a:pPr>
              <a:buNone/>
            </a:pPr>
            <a:r>
              <a:rPr lang="en-US" sz="1800" dirty="0" smtClean="0"/>
              <a:t> </a:t>
            </a:r>
            <a:r>
              <a:rPr lang="en-US" sz="1800" dirty="0" smtClean="0"/>
              <a:t>    and critical temperature.</a:t>
            </a:r>
            <a:endParaRPr lang="en-US" sz="1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b="1" dirty="0" smtClean="0"/>
              <a:t>Phase diagram of CO</a:t>
            </a:r>
            <a:r>
              <a:rPr lang="en-US" sz="1800" b="1" baseline="-25000" dirty="0" smtClean="0"/>
              <a:t>2</a:t>
            </a:r>
            <a:r>
              <a:rPr lang="en-US" sz="1800" b="1" dirty="0" smtClean="0"/>
              <a:t> (carbon dioxide)</a:t>
            </a:r>
            <a:endParaRPr lang="en-US" sz="1800" dirty="0" smtClean="0"/>
          </a:p>
          <a:p>
            <a:pPr>
              <a:buNone/>
            </a:pPr>
            <a:r>
              <a:rPr lang="en-US" sz="1800" b="1" dirty="0" smtClean="0"/>
              <a:t>        </a:t>
            </a:r>
            <a:r>
              <a:rPr lang="en-US" sz="1800" dirty="0" smtClean="0"/>
              <a:t>The phase diagram of carbon dioxide is also a one component system like water.</a:t>
            </a:r>
          </a:p>
          <a:p>
            <a:pPr>
              <a:buNone/>
            </a:pPr>
            <a:r>
              <a:rPr lang="en-US" sz="1800" dirty="0" smtClean="0"/>
              <a:t>        The diagram is followed</a:t>
            </a:r>
            <a:r>
              <a:rPr lang="en-US" sz="1800" dirty="0" smtClean="0"/>
              <a:t>:</a:t>
            </a:r>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endParaRPr lang="en-US" sz="1800" dirty="0" smtClean="0"/>
          </a:p>
          <a:p>
            <a:pPr>
              <a:buNone/>
            </a:pPr>
            <a:r>
              <a:rPr lang="en-US" sz="1800" dirty="0" smtClean="0"/>
              <a:t> </a:t>
            </a:r>
            <a:r>
              <a:rPr lang="en-US" sz="1800" dirty="0" smtClean="0"/>
              <a:t>                                                                                                       Next page continued -----             </a:t>
            </a:r>
            <a:endParaRPr lang="en-US" sz="18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User\Downloads\IMG-0206.jpg"/>
          <p:cNvPicPr>
            <a:picLocks noGrp="1" noChangeAspect="1" noChangeArrowheads="1"/>
          </p:cNvPicPr>
          <p:nvPr>
            <p:ph idx="1"/>
          </p:nvPr>
        </p:nvPicPr>
        <p:blipFill>
          <a:blip r:embed="rId2" cstate="print"/>
          <a:srcRect/>
          <a:stretch>
            <a:fillRect/>
          </a:stretch>
        </p:blipFill>
        <p:spPr bwMode="auto">
          <a:xfrm>
            <a:off x="2194346" y="1600200"/>
            <a:ext cx="4755307" cy="452596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The heterogeneous equilibria such as </a:t>
            </a:r>
            <a:r>
              <a:rPr lang="en-US" sz="1800" dirty="0" err="1" smtClean="0"/>
              <a:t>vapourization</a:t>
            </a:r>
            <a:r>
              <a:rPr lang="en-US" sz="1800" dirty="0" smtClean="0"/>
              <a:t>, sublimation, fusion, transition of one phase to another, solubility of solids, liquids, and gases in each other, vapour pressure of solutions, chemical reactions between solids or liquids and gases, and distribution of solutes between phases all have been approached by methods suitable for each particular  type of equilibrium. However, it is possible to treat all heterogeneous equilibria from a unified stand point by means of a principle called the Phase Rule.</a:t>
            </a:r>
          </a:p>
          <a:p>
            <a:pPr>
              <a:buNone/>
            </a:pPr>
            <a:r>
              <a:rPr lang="en-US" sz="1800" dirty="0"/>
              <a:t> </a:t>
            </a:r>
            <a:r>
              <a:rPr lang="en-US" sz="1800" dirty="0" smtClean="0"/>
              <a:t>    </a:t>
            </a:r>
            <a:r>
              <a:rPr lang="en-US" sz="1800" u="sng" dirty="0" smtClean="0"/>
              <a:t>Phase:</a:t>
            </a:r>
            <a:r>
              <a:rPr lang="en-US" sz="1800" dirty="0" smtClean="0"/>
              <a:t> This is defined as homogeneous and physically distinct part of a system which is bounded by a surface and is mechanically separable from other parts of the system. </a:t>
            </a:r>
          </a:p>
          <a:p>
            <a:pPr>
              <a:buNone/>
            </a:pPr>
            <a:r>
              <a:rPr lang="en-US" sz="1800" dirty="0"/>
              <a:t> </a:t>
            </a:r>
            <a:r>
              <a:rPr lang="en-US" sz="1800" dirty="0" smtClean="0"/>
              <a:t>    Examples: 1.  Ice, water, and vapour is a three phase system. All three phases are homogeneous separately. </a:t>
            </a:r>
          </a:p>
          <a:p>
            <a:pPr>
              <a:buNone/>
            </a:pPr>
            <a:r>
              <a:rPr lang="en-US" sz="1800" dirty="0"/>
              <a:t> </a:t>
            </a:r>
            <a:r>
              <a:rPr lang="en-US" sz="1800" dirty="0" smtClean="0"/>
              <a:t>                       2. Completely miscible liquids form one phase system. Water and alcohol mixture form a homogeneous system having no physical boundary and no mechanical separation is possible.</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3. </a:t>
            </a:r>
            <a:r>
              <a:rPr lang="en-US" sz="1800" dirty="0" err="1" smtClean="0"/>
              <a:t>NaCl</a:t>
            </a:r>
            <a:r>
              <a:rPr lang="en-US" sz="1800" dirty="0" smtClean="0"/>
              <a:t> dissolved in water------ one phase system</a:t>
            </a:r>
          </a:p>
          <a:p>
            <a:pPr>
              <a:buNone/>
            </a:pPr>
            <a:r>
              <a:rPr lang="en-US" sz="1800" dirty="0"/>
              <a:t> </a:t>
            </a:r>
            <a:r>
              <a:rPr lang="en-US" sz="1800" dirty="0" smtClean="0"/>
              <a:t>        4. mixture of gases (miscible gases) ------ one phase system</a:t>
            </a:r>
          </a:p>
          <a:p>
            <a:pPr>
              <a:buNone/>
            </a:pPr>
            <a:r>
              <a:rPr lang="en-US" sz="1800" dirty="0"/>
              <a:t> </a:t>
            </a:r>
            <a:r>
              <a:rPr lang="en-US" sz="1800" dirty="0" smtClean="0"/>
              <a:t>        5. immiscible liquids --- benzene and water form two phase system.</a:t>
            </a:r>
          </a:p>
          <a:p>
            <a:pPr>
              <a:buNone/>
            </a:pPr>
            <a:r>
              <a:rPr lang="en-US" sz="1800" dirty="0"/>
              <a:t> </a:t>
            </a:r>
            <a:r>
              <a:rPr lang="en-US" sz="1800" dirty="0" smtClean="0"/>
              <a:t>   </a:t>
            </a:r>
            <a:r>
              <a:rPr lang="en-US" sz="1800" u="sng" dirty="0" smtClean="0"/>
              <a:t>Component</a:t>
            </a:r>
            <a:r>
              <a:rPr lang="en-US" sz="1800" dirty="0" smtClean="0"/>
              <a:t> :  The number of components may be defined as the minimum number</a:t>
            </a:r>
          </a:p>
          <a:p>
            <a:pPr>
              <a:buNone/>
            </a:pPr>
            <a:r>
              <a:rPr lang="en-US" sz="1800" dirty="0"/>
              <a:t> </a:t>
            </a:r>
            <a:r>
              <a:rPr lang="en-US" sz="1800" dirty="0" smtClean="0"/>
              <a:t>       of required chemical constituents using which compositions of all phases can be </a:t>
            </a:r>
          </a:p>
          <a:p>
            <a:pPr>
              <a:buNone/>
            </a:pPr>
            <a:r>
              <a:rPr lang="en-US" sz="1800" dirty="0"/>
              <a:t> </a:t>
            </a:r>
            <a:r>
              <a:rPr lang="en-US" sz="1800" dirty="0" smtClean="0"/>
              <a:t>       defined. Usually the number of components is less than the number of chemical</a:t>
            </a:r>
          </a:p>
          <a:p>
            <a:pPr>
              <a:buNone/>
            </a:pPr>
            <a:r>
              <a:rPr lang="en-US" sz="1800" dirty="0"/>
              <a:t> </a:t>
            </a:r>
            <a:r>
              <a:rPr lang="en-US" sz="1800" dirty="0" smtClean="0"/>
              <a:t>       constituents.</a:t>
            </a:r>
          </a:p>
          <a:p>
            <a:pPr>
              <a:buNone/>
            </a:pPr>
            <a:r>
              <a:rPr lang="en-US" sz="1800" dirty="0" smtClean="0"/>
              <a:t>   Water system -------  Ice(solid) ↔    liquid water ↔   water vapour(gas) --- 3 phases</a:t>
            </a:r>
          </a:p>
          <a:p>
            <a:pPr>
              <a:buNone/>
            </a:pPr>
            <a:r>
              <a:rPr lang="en-US" sz="1800" dirty="0" smtClean="0"/>
              <a:t>                                1(one) component system having same chemical constituent,H</a:t>
            </a:r>
            <a:r>
              <a:rPr lang="en-US" sz="1800" baseline="-25000" dirty="0" smtClean="0"/>
              <a:t>2</a:t>
            </a:r>
            <a:r>
              <a:rPr lang="en-US" sz="1800" dirty="0" smtClean="0"/>
              <a:t>O.  </a:t>
            </a:r>
          </a:p>
          <a:p>
            <a:pPr>
              <a:buNone/>
            </a:pPr>
            <a:r>
              <a:rPr lang="en-US" sz="1800" dirty="0" smtClean="0"/>
              <a:t>   Decomposition of CaCO</a:t>
            </a:r>
            <a:r>
              <a:rPr lang="en-US" sz="1800" baseline="-25000" dirty="0" smtClean="0"/>
              <a:t>3</a:t>
            </a:r>
            <a:r>
              <a:rPr lang="en-US" sz="1800" dirty="0" smtClean="0"/>
              <a:t> in a closed system : CaCO</a:t>
            </a:r>
            <a:r>
              <a:rPr lang="en-US" sz="1800" baseline="-25000" dirty="0" smtClean="0"/>
              <a:t>3</a:t>
            </a:r>
            <a:r>
              <a:rPr lang="en-US" sz="1800" dirty="0" smtClean="0"/>
              <a:t>(s)   ↔   </a:t>
            </a:r>
            <a:r>
              <a:rPr lang="en-US" sz="1800" dirty="0" err="1" smtClean="0"/>
              <a:t>CaO</a:t>
            </a:r>
            <a:r>
              <a:rPr lang="en-US" sz="1800" dirty="0" smtClean="0"/>
              <a:t>(s) + CO</a:t>
            </a:r>
            <a:r>
              <a:rPr lang="en-US" sz="1800" baseline="-25000" dirty="0" smtClean="0"/>
              <a:t>2</a:t>
            </a:r>
            <a:r>
              <a:rPr lang="en-US" sz="1800" dirty="0" smtClean="0"/>
              <a:t>(g)</a:t>
            </a:r>
          </a:p>
          <a:p>
            <a:pPr>
              <a:buNone/>
            </a:pPr>
            <a:r>
              <a:rPr lang="en-US" sz="1800" dirty="0" smtClean="0"/>
              <a:t>   There are three constituents here, but only two will be required to define the total</a:t>
            </a:r>
          </a:p>
          <a:p>
            <a:pPr>
              <a:buNone/>
            </a:pPr>
            <a:r>
              <a:rPr lang="en-US" sz="1800" dirty="0" smtClean="0"/>
              <a:t>   system. So the minimum required component </a:t>
            </a:r>
            <a:r>
              <a:rPr lang="en-US" sz="1800" smtClean="0"/>
              <a:t>is 2(two).    </a:t>
            </a:r>
            <a:endParaRPr lang="en-US" sz="18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u="sng" dirty="0" smtClean="0"/>
              <a:t>Degrees of freedom</a:t>
            </a:r>
            <a:endParaRPr lang="en-US" sz="1800" dirty="0" smtClean="0"/>
          </a:p>
          <a:p>
            <a:pPr>
              <a:buNone/>
            </a:pPr>
            <a:r>
              <a:rPr lang="en-US" sz="1800" dirty="0" smtClean="0"/>
              <a:t>       The minimum number of independent variables such as temperature(T), pressure</a:t>
            </a:r>
          </a:p>
          <a:p>
            <a:pPr>
              <a:buNone/>
            </a:pPr>
            <a:r>
              <a:rPr lang="en-US" sz="1800" dirty="0" smtClean="0"/>
              <a:t>       (P) and composition/concentration of phases which must be specified in order to</a:t>
            </a:r>
          </a:p>
          <a:p>
            <a:pPr>
              <a:buNone/>
            </a:pPr>
            <a:r>
              <a:rPr lang="en-US" sz="1800" dirty="0" smtClean="0"/>
              <a:t>       represent the state/condition of a system.</a:t>
            </a:r>
          </a:p>
          <a:p>
            <a:pPr>
              <a:buNone/>
            </a:pPr>
            <a:r>
              <a:rPr lang="en-US" sz="1800" dirty="0" smtClean="0"/>
              <a:t>       If in a system there are P number of phases and in each phase there are C number of components, so the number of variables is CP. The main external variables are</a:t>
            </a:r>
          </a:p>
          <a:p>
            <a:pPr>
              <a:buNone/>
            </a:pPr>
            <a:r>
              <a:rPr lang="en-US" sz="1800" dirty="0" smtClean="0"/>
              <a:t>       P and T. Therefore, the total number of variables = CP + 2 (P,T) </a:t>
            </a:r>
          </a:p>
          <a:p>
            <a:pPr>
              <a:buNone/>
            </a:pPr>
            <a:r>
              <a:rPr lang="en-US" sz="1800" dirty="0" smtClean="0"/>
              <a:t>      When the phases are in equilibrium, the number of equilibrium exist in total P</a:t>
            </a:r>
          </a:p>
          <a:p>
            <a:pPr>
              <a:buNone/>
            </a:pPr>
            <a:r>
              <a:rPr lang="en-US" sz="1800" dirty="0" smtClean="0"/>
              <a:t>      phases equals to (P-1) for each component, so for C components, the number of</a:t>
            </a:r>
          </a:p>
          <a:p>
            <a:pPr>
              <a:buNone/>
            </a:pPr>
            <a:r>
              <a:rPr lang="en-US" sz="1800" dirty="0" smtClean="0"/>
              <a:t>      </a:t>
            </a:r>
            <a:r>
              <a:rPr lang="en-US" sz="1800" b="1" dirty="0" smtClean="0"/>
              <a:t>fixed variables</a:t>
            </a:r>
            <a:r>
              <a:rPr lang="en-US" sz="1800" dirty="0" smtClean="0"/>
              <a:t> here will be C(P-1). </a:t>
            </a:r>
          </a:p>
          <a:p>
            <a:pPr>
              <a:buNone/>
            </a:pPr>
            <a:r>
              <a:rPr lang="en-US" sz="1800" dirty="0" smtClean="0"/>
              <a:t>      Variables due to concentration: For example, in </a:t>
            </a:r>
            <a:r>
              <a:rPr lang="el-GR" sz="1800" dirty="0" smtClean="0"/>
              <a:t>α</a:t>
            </a:r>
            <a:r>
              <a:rPr lang="en-US" sz="1800" dirty="0" smtClean="0"/>
              <a:t> phase the concentration of</a:t>
            </a:r>
          </a:p>
          <a:p>
            <a:pPr>
              <a:buNone/>
            </a:pPr>
            <a:r>
              <a:rPr lang="en-US" sz="1800" dirty="0" smtClean="0"/>
              <a:t>      different components are x</a:t>
            </a:r>
            <a:r>
              <a:rPr lang="en-US" sz="1800" baseline="-25000" dirty="0" smtClean="0"/>
              <a:t>1,</a:t>
            </a:r>
            <a:r>
              <a:rPr lang="el-GR" sz="1800" baseline="-25000" dirty="0" smtClean="0"/>
              <a:t>α</a:t>
            </a:r>
            <a:r>
              <a:rPr lang="en-US" sz="1800" baseline="-25000" dirty="0" smtClean="0"/>
              <a:t>  </a:t>
            </a:r>
            <a:r>
              <a:rPr lang="en-US" sz="1800" dirty="0" smtClean="0"/>
              <a:t>,x</a:t>
            </a:r>
            <a:r>
              <a:rPr lang="en-US" sz="1800" baseline="-25000" dirty="0" smtClean="0"/>
              <a:t>2,</a:t>
            </a:r>
            <a:r>
              <a:rPr lang="el-GR" sz="1800" baseline="-25000" dirty="0" smtClean="0"/>
              <a:t>α</a:t>
            </a:r>
            <a:r>
              <a:rPr lang="en-US" sz="1800" dirty="0" smtClean="0"/>
              <a:t>  ,x</a:t>
            </a:r>
            <a:r>
              <a:rPr lang="en-US" sz="1800" baseline="-25000" dirty="0" smtClean="0"/>
              <a:t>3,</a:t>
            </a:r>
            <a:r>
              <a:rPr lang="el-GR" sz="1800" baseline="-25000" dirty="0" smtClean="0"/>
              <a:t>α</a:t>
            </a:r>
            <a:r>
              <a:rPr lang="en-US" sz="1800" dirty="0" smtClean="0"/>
              <a:t> -----                          (x is the mole fraction)  </a:t>
            </a:r>
          </a:p>
          <a:p>
            <a:pPr>
              <a:buNone/>
            </a:pPr>
            <a:r>
              <a:rPr lang="en-US" sz="1800" dirty="0" smtClean="0"/>
              <a:t>      for  </a:t>
            </a:r>
            <a:r>
              <a:rPr lang="el-GR" sz="1800" dirty="0" smtClean="0"/>
              <a:t>β</a:t>
            </a:r>
            <a:r>
              <a:rPr lang="en-US" sz="1800" dirty="0" smtClean="0"/>
              <a:t> phase,            x</a:t>
            </a:r>
            <a:r>
              <a:rPr lang="en-US" sz="1800" baseline="-25000" dirty="0" smtClean="0"/>
              <a:t>1,</a:t>
            </a:r>
            <a:r>
              <a:rPr lang="el-GR" sz="1800" baseline="-25000" dirty="0" smtClean="0"/>
              <a:t>β</a:t>
            </a:r>
            <a:r>
              <a:rPr lang="en-US" sz="1800" dirty="0" smtClean="0"/>
              <a:t>  , x</a:t>
            </a:r>
            <a:r>
              <a:rPr lang="en-US" sz="1800" baseline="-25000" dirty="0" smtClean="0"/>
              <a:t>2,</a:t>
            </a:r>
            <a:r>
              <a:rPr lang="el-GR" sz="1800" baseline="-25000" dirty="0" smtClean="0"/>
              <a:t>β</a:t>
            </a:r>
            <a:r>
              <a:rPr lang="en-US" sz="1800" dirty="0" smtClean="0"/>
              <a:t>  ,x</a:t>
            </a:r>
            <a:r>
              <a:rPr lang="en-US" sz="1800" baseline="-25000" dirty="0" smtClean="0"/>
              <a:t>3,</a:t>
            </a:r>
            <a:r>
              <a:rPr lang="el-GR" sz="1800" baseline="-25000" dirty="0" smtClean="0"/>
              <a:t>β</a:t>
            </a:r>
            <a:r>
              <a:rPr lang="en-US" sz="1800" dirty="0" smtClean="0"/>
              <a:t>  -----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C:\Users\User\Downloads\IMG-2255.jpg"/>
          <p:cNvPicPr>
            <a:picLocks noGrp="1" noChangeAspect="1" noChangeArrowheads="1"/>
          </p:cNvPicPr>
          <p:nvPr>
            <p:ph idx="1"/>
          </p:nvPr>
        </p:nvPicPr>
        <p:blipFill>
          <a:blip r:embed="rId2" cstate="print"/>
          <a:srcRect/>
          <a:stretch>
            <a:fillRect/>
          </a:stretch>
        </p:blipFill>
        <p:spPr bwMode="auto">
          <a:xfrm>
            <a:off x="2152067" y="1600200"/>
            <a:ext cx="4839866" cy="4525963"/>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for </a:t>
            </a:r>
            <a:r>
              <a:rPr lang="el-GR" sz="1800" dirty="0" smtClean="0"/>
              <a:t>γ</a:t>
            </a:r>
            <a:r>
              <a:rPr lang="en-US" sz="1800" dirty="0" smtClean="0"/>
              <a:t> phase,      x</a:t>
            </a:r>
            <a:r>
              <a:rPr lang="en-US" sz="1800" baseline="-25000" dirty="0" smtClean="0"/>
              <a:t>1,</a:t>
            </a:r>
            <a:r>
              <a:rPr lang="el-GR" sz="1800" baseline="-25000" dirty="0" smtClean="0"/>
              <a:t>γ</a:t>
            </a:r>
            <a:r>
              <a:rPr lang="en-US" sz="1800" dirty="0" smtClean="0"/>
              <a:t> ,x</a:t>
            </a:r>
            <a:r>
              <a:rPr lang="en-US" sz="1800" baseline="-25000" dirty="0" smtClean="0"/>
              <a:t>2,</a:t>
            </a:r>
            <a:r>
              <a:rPr lang="el-GR" sz="1800" baseline="-25000" dirty="0" smtClean="0"/>
              <a:t>γ</a:t>
            </a:r>
            <a:r>
              <a:rPr lang="en-US" sz="1800" dirty="0" smtClean="0"/>
              <a:t>  , x</a:t>
            </a:r>
            <a:r>
              <a:rPr lang="en-US" sz="1800" baseline="-25000" dirty="0" smtClean="0"/>
              <a:t>3,</a:t>
            </a:r>
            <a:r>
              <a:rPr lang="el-GR" sz="1800" baseline="-25000" dirty="0" smtClean="0"/>
              <a:t>γ</a:t>
            </a:r>
            <a:r>
              <a:rPr lang="en-US" sz="1800" dirty="0" smtClean="0"/>
              <a:t>        ----------  </a:t>
            </a:r>
          </a:p>
          <a:p>
            <a:pPr>
              <a:buNone/>
            </a:pPr>
            <a:r>
              <a:rPr lang="en-US" sz="1800" dirty="0" smtClean="0"/>
              <a:t>   In each phase the total concentration is 1 (sum of all the mole fractions is 1 only) </a:t>
            </a:r>
          </a:p>
          <a:p>
            <a:pPr>
              <a:buNone/>
            </a:pPr>
            <a:r>
              <a:rPr lang="en-US" sz="1800" dirty="0" smtClean="0"/>
              <a:t>  therefore for P number phases total concentration variables is PX1= P (fixed variable).</a:t>
            </a:r>
          </a:p>
          <a:p>
            <a:pPr>
              <a:buNone/>
            </a:pPr>
            <a:r>
              <a:rPr lang="en-US" sz="1800" dirty="0" smtClean="0"/>
              <a:t>  Chemical affinity is another fixed variable which remains zero because no affinity</a:t>
            </a:r>
          </a:p>
          <a:p>
            <a:pPr>
              <a:buNone/>
            </a:pPr>
            <a:r>
              <a:rPr lang="en-US" sz="1800" dirty="0" smtClean="0"/>
              <a:t>   for reactions to take place in equilibrium condition. </a:t>
            </a:r>
          </a:p>
          <a:p>
            <a:pPr>
              <a:buNone/>
            </a:pPr>
            <a:r>
              <a:rPr lang="en-US" sz="1800" dirty="0" smtClean="0"/>
              <a:t>  Hence, the number of independent variables = Total variables – fixed variables </a:t>
            </a:r>
          </a:p>
          <a:p>
            <a:pPr>
              <a:buNone/>
            </a:pPr>
            <a:r>
              <a:rPr lang="en-US" sz="1800" dirty="0" smtClean="0"/>
              <a:t>             The degrees of freedom, F = CP + 2 – {C(P-1) + P} </a:t>
            </a:r>
          </a:p>
          <a:p>
            <a:pPr>
              <a:buNone/>
            </a:pPr>
            <a:r>
              <a:rPr lang="en-US" sz="1800" dirty="0" smtClean="0"/>
              <a:t>                                                       </a:t>
            </a:r>
            <a:r>
              <a:rPr lang="en-US" sz="1800" b="1" dirty="0" smtClean="0"/>
              <a:t> F = C- P + 2     (Phase Rule</a:t>
            </a:r>
            <a:r>
              <a:rPr lang="en-US" sz="1800" b="1" dirty="0" smtClean="0"/>
              <a:t>) </a:t>
            </a:r>
          </a:p>
          <a:p>
            <a:pPr>
              <a:buNone/>
            </a:pPr>
            <a:r>
              <a:rPr lang="en-US" sz="1800" b="1" dirty="0" smtClean="0"/>
              <a:t> </a:t>
            </a:r>
            <a:r>
              <a:rPr lang="en-US" sz="1800" b="1" dirty="0" smtClean="0"/>
              <a:t>                                           or        F + P = C + 2</a:t>
            </a:r>
            <a:endParaRPr lang="en-US" sz="1800" b="1" dirty="0" smtClean="0"/>
          </a:p>
          <a:p>
            <a:pPr>
              <a:buNone/>
            </a:pPr>
            <a:r>
              <a:rPr lang="en-US" sz="1800" b="1" dirty="0" smtClean="0"/>
              <a:t>         </a:t>
            </a:r>
            <a:r>
              <a:rPr lang="en-US" sz="1800" dirty="0" smtClean="0"/>
              <a:t>F = 0  → </a:t>
            </a:r>
            <a:r>
              <a:rPr lang="en-US" sz="1800" dirty="0" err="1" smtClean="0"/>
              <a:t>nonvariant</a:t>
            </a:r>
            <a:r>
              <a:rPr lang="en-US" sz="1800" dirty="0" smtClean="0"/>
              <a:t>, it will be a point where we can not change any variable, so</a:t>
            </a:r>
          </a:p>
          <a:p>
            <a:pPr>
              <a:buNone/>
            </a:pPr>
            <a:r>
              <a:rPr lang="en-US" sz="1800" dirty="0" smtClean="0"/>
              <a:t>                    that it will be in equilibrium, temperature and pressure both remain fixed.</a:t>
            </a:r>
          </a:p>
          <a:p>
            <a:pPr>
              <a:buNone/>
            </a:pPr>
            <a:r>
              <a:rPr lang="en-US" sz="1800" dirty="0" smtClean="0"/>
              <a:t>         F = 1  → </a:t>
            </a:r>
            <a:r>
              <a:rPr lang="en-US" sz="1800" dirty="0" err="1" smtClean="0"/>
              <a:t>monovariant</a:t>
            </a:r>
            <a:r>
              <a:rPr lang="en-US" sz="1800" dirty="0" smtClean="0"/>
              <a:t>, one of the variables can be changed, other remains fixed.</a:t>
            </a:r>
          </a:p>
          <a:p>
            <a:pPr>
              <a:buNone/>
            </a:pPr>
            <a:r>
              <a:rPr lang="en-US" sz="1800" dirty="0" smtClean="0"/>
              <a:t>         F = 2  → </a:t>
            </a:r>
            <a:r>
              <a:rPr lang="en-US" sz="1800" dirty="0" err="1" smtClean="0"/>
              <a:t>bivariant</a:t>
            </a:r>
            <a:r>
              <a:rPr lang="en-US" sz="1800" dirty="0" smtClean="0"/>
              <a:t>, both the variables can be changed, no change in equilibrium.</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descr="C:\Users\User\Downloads\IMG-2253.jpg"/>
          <p:cNvPicPr>
            <a:picLocks noGrp="1" noChangeAspect="1" noChangeArrowheads="1"/>
          </p:cNvPicPr>
          <p:nvPr>
            <p:ph idx="1"/>
          </p:nvPr>
        </p:nvPicPr>
        <p:blipFill>
          <a:blip r:embed="rId3" cstate="print"/>
          <a:srcRect/>
          <a:stretch>
            <a:fillRect/>
          </a:stretch>
        </p:blipFill>
        <p:spPr bwMode="auto">
          <a:xfrm>
            <a:off x="2362200" y="1600200"/>
            <a:ext cx="4456696" cy="44196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b="1" dirty="0" smtClean="0"/>
              <a:t>      Phase diagram of water (one component system)</a:t>
            </a:r>
            <a:r>
              <a:rPr lang="en-US" sz="1800" dirty="0" smtClean="0"/>
              <a:t> : In the diagram,</a:t>
            </a:r>
          </a:p>
          <a:p>
            <a:pPr>
              <a:buNone/>
            </a:pPr>
            <a:r>
              <a:rPr lang="en-US" sz="1800" dirty="0" smtClean="0"/>
              <a:t>      </a:t>
            </a:r>
            <a:r>
              <a:rPr lang="en-US" sz="1800" b="1" dirty="0" smtClean="0"/>
              <a:t>AO</a:t>
            </a:r>
            <a:r>
              <a:rPr lang="en-US" sz="1800" dirty="0" smtClean="0"/>
              <a:t> is the </a:t>
            </a:r>
            <a:r>
              <a:rPr lang="en-US" sz="1800" dirty="0" err="1" smtClean="0"/>
              <a:t>vapour</a:t>
            </a:r>
            <a:r>
              <a:rPr lang="en-US" sz="1800" dirty="0" smtClean="0"/>
              <a:t> pressure curve, this shows the equilibrium between the liquid</a:t>
            </a:r>
          </a:p>
          <a:p>
            <a:pPr>
              <a:buNone/>
            </a:pPr>
            <a:r>
              <a:rPr lang="en-US" sz="1800" dirty="0" smtClean="0"/>
              <a:t>       and </a:t>
            </a:r>
            <a:r>
              <a:rPr lang="en-US" sz="1800" dirty="0" err="1" smtClean="0"/>
              <a:t>vapour</a:t>
            </a:r>
            <a:r>
              <a:rPr lang="en-US" sz="1800" dirty="0" smtClean="0"/>
              <a:t> phases. On this curve F = C – P + 2 or F = 1 – 2 +2 = 1. The degree of</a:t>
            </a:r>
          </a:p>
          <a:p>
            <a:pPr>
              <a:buNone/>
            </a:pPr>
            <a:r>
              <a:rPr lang="en-US" sz="1800" dirty="0" smtClean="0"/>
              <a:t>       freedom is 1 means only one of the variables can vary, other will be fixed </a:t>
            </a:r>
          </a:p>
          <a:p>
            <a:pPr>
              <a:buNone/>
            </a:pPr>
            <a:r>
              <a:rPr lang="en-US" sz="1800" dirty="0" smtClean="0"/>
              <a:t>       accordingly. Say at 1 </a:t>
            </a:r>
            <a:r>
              <a:rPr lang="en-US" sz="1800" dirty="0" err="1" smtClean="0"/>
              <a:t>atm</a:t>
            </a:r>
            <a:r>
              <a:rPr lang="en-US" sz="1800" dirty="0" smtClean="0"/>
              <a:t> (760mm) pressure, the temperature should be 100</a:t>
            </a:r>
            <a:r>
              <a:rPr lang="en-US" sz="1800" baseline="30000" dirty="0" smtClean="0"/>
              <a:t>0</a:t>
            </a:r>
            <a:r>
              <a:rPr lang="en-US" sz="1800" dirty="0" smtClean="0"/>
              <a:t>C. This is boiling point of water. At this, the liquid and </a:t>
            </a:r>
            <a:r>
              <a:rPr lang="en-US" sz="1800" dirty="0" err="1" smtClean="0"/>
              <a:t>vapour</a:t>
            </a:r>
            <a:r>
              <a:rPr lang="en-US" sz="1800" dirty="0" smtClean="0"/>
              <a:t> will be in equilibrium. If </a:t>
            </a:r>
          </a:p>
          <a:p>
            <a:pPr>
              <a:buNone/>
            </a:pPr>
            <a:r>
              <a:rPr lang="en-US" sz="1800" dirty="0" smtClean="0"/>
              <a:t>       the pressure is less than 760 mm (say 700mm) and keeping the temperature at 100</a:t>
            </a:r>
            <a:r>
              <a:rPr lang="en-US" sz="1800" baseline="30000" dirty="0" smtClean="0"/>
              <a:t>0</a:t>
            </a:r>
            <a:r>
              <a:rPr lang="en-US" sz="1800" dirty="0" smtClean="0"/>
              <a:t>C, there will be no equilibrium and only one phase will exist. </a:t>
            </a:r>
          </a:p>
          <a:p>
            <a:pPr>
              <a:buNone/>
            </a:pPr>
            <a:r>
              <a:rPr lang="en-US" sz="1800" dirty="0" smtClean="0"/>
              <a:t>    </a:t>
            </a:r>
            <a:r>
              <a:rPr lang="en-US" sz="1800" b="1" dirty="0" smtClean="0"/>
              <a:t>BO</a:t>
            </a:r>
            <a:r>
              <a:rPr lang="en-US" sz="1800" dirty="0" smtClean="0"/>
              <a:t> is the sublimation curve, this shows the equilibrium between solid ice and </a:t>
            </a:r>
            <a:r>
              <a:rPr lang="en-US" sz="1800" dirty="0" err="1" smtClean="0"/>
              <a:t>vapour</a:t>
            </a:r>
            <a:r>
              <a:rPr lang="en-US" sz="1800" dirty="0" smtClean="0"/>
              <a:t> phases. The solid ice converts directly to </a:t>
            </a:r>
            <a:r>
              <a:rPr lang="en-US" sz="1800" dirty="0" err="1" smtClean="0"/>
              <a:t>vapour</a:t>
            </a:r>
            <a:r>
              <a:rPr lang="en-US" sz="1800" dirty="0" smtClean="0"/>
              <a:t>. On this curve,</a:t>
            </a:r>
          </a:p>
          <a:p>
            <a:pPr>
              <a:buNone/>
            </a:pPr>
            <a:r>
              <a:rPr lang="en-US" sz="1800" b="1" dirty="0" smtClean="0"/>
              <a:t>      </a:t>
            </a:r>
            <a:r>
              <a:rPr lang="en-US" sz="1800" dirty="0" smtClean="0"/>
              <a:t>F = C – P + 2 or F = 1 – 2 + 2 = 1 , the degree of freedom is 1 (</a:t>
            </a:r>
            <a:r>
              <a:rPr lang="en-US" sz="1800" dirty="0" err="1" smtClean="0"/>
              <a:t>monovariant</a:t>
            </a:r>
            <a:r>
              <a:rPr lang="en-US" sz="1800" dirty="0" smtClean="0"/>
              <a:t>). At all</a:t>
            </a:r>
          </a:p>
          <a:p>
            <a:pPr>
              <a:buNone/>
            </a:pPr>
            <a:r>
              <a:rPr lang="en-US" sz="1800" dirty="0" smtClean="0"/>
              <a:t>     the points on this curve, the solid and </a:t>
            </a:r>
            <a:r>
              <a:rPr lang="en-US" sz="1800" dirty="0" err="1" smtClean="0"/>
              <a:t>vapour</a:t>
            </a:r>
            <a:r>
              <a:rPr lang="en-US" sz="1800" dirty="0" smtClean="0"/>
              <a:t> phases are in equilibrium. </a:t>
            </a:r>
          </a:p>
          <a:p>
            <a:pPr>
              <a:buNone/>
            </a:pPr>
            <a:r>
              <a:rPr lang="en-US" sz="1800" dirty="0" smtClean="0"/>
              <a:t>   </a:t>
            </a:r>
            <a:r>
              <a:rPr lang="en-US" sz="1800" b="1" dirty="0" smtClean="0"/>
              <a:t>CO</a:t>
            </a:r>
            <a:r>
              <a:rPr lang="en-US" sz="1800" dirty="0" smtClean="0"/>
              <a:t> is the fusion curve, this curve shows the equilibrium between solid ice and liquid</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US" sz="1800" dirty="0" smtClean="0"/>
              <a:t>      phases. The solid ice converts directly to liquid water. This is also called melting point curve. At 1 </a:t>
            </a:r>
            <a:r>
              <a:rPr lang="en-US" sz="1800" dirty="0" err="1" smtClean="0"/>
              <a:t>atm</a:t>
            </a:r>
            <a:r>
              <a:rPr lang="en-US" sz="1800" dirty="0" smtClean="0"/>
              <a:t> pressure and at the 0</a:t>
            </a:r>
            <a:r>
              <a:rPr lang="en-US" sz="1800" baseline="30000" dirty="0" smtClean="0"/>
              <a:t>0</a:t>
            </a:r>
            <a:r>
              <a:rPr lang="en-US" sz="1800" dirty="0" smtClean="0"/>
              <a:t>C temperature, the solid ice melts to liquid or the liquid water freezes to ice. At 0</a:t>
            </a:r>
            <a:r>
              <a:rPr lang="en-US" sz="1800" baseline="30000" dirty="0" smtClean="0"/>
              <a:t>0</a:t>
            </a:r>
            <a:r>
              <a:rPr lang="en-US" sz="1800" dirty="0" smtClean="0"/>
              <a:t>C temperature if the pressure is </a:t>
            </a:r>
          </a:p>
          <a:p>
            <a:pPr>
              <a:buNone/>
            </a:pPr>
            <a:r>
              <a:rPr lang="en-US" sz="1800" dirty="0" smtClean="0"/>
              <a:t>      increased (say 800mm) the equilibrium will be destroyed and only the liquid phase</a:t>
            </a:r>
          </a:p>
          <a:p>
            <a:pPr>
              <a:buNone/>
            </a:pPr>
            <a:r>
              <a:rPr lang="en-US" sz="1800" dirty="0" smtClean="0"/>
              <a:t>     exists.  An interesting fact is that the liquid water will have higher density </a:t>
            </a:r>
          </a:p>
          <a:p>
            <a:pPr>
              <a:buNone/>
            </a:pPr>
            <a:r>
              <a:rPr lang="en-US" sz="1800" dirty="0" smtClean="0"/>
              <a:t>     than the solid ice. This is because the solid ice has the greater volume than the</a:t>
            </a:r>
          </a:p>
          <a:p>
            <a:pPr>
              <a:buNone/>
            </a:pPr>
            <a:r>
              <a:rPr lang="en-US" sz="1800" dirty="0" smtClean="0"/>
              <a:t>     liquid. On this curve </a:t>
            </a:r>
            <a:r>
              <a:rPr lang="en-US" sz="1800" b="1" dirty="0" smtClean="0"/>
              <a:t>CO</a:t>
            </a:r>
            <a:r>
              <a:rPr lang="en-US" sz="1800" dirty="0" smtClean="0"/>
              <a:t>,</a:t>
            </a:r>
          </a:p>
          <a:p>
            <a:pPr>
              <a:buNone/>
            </a:pPr>
            <a:r>
              <a:rPr lang="en-US" sz="1800" b="1" dirty="0" smtClean="0"/>
              <a:t>      </a:t>
            </a:r>
            <a:r>
              <a:rPr lang="en-US" sz="1800" dirty="0" smtClean="0"/>
              <a:t>F = C – P + 2 or F = 1 – 2 + 2 = 1 , the degrees of freedom is 1 (</a:t>
            </a:r>
            <a:r>
              <a:rPr lang="en-US" sz="1800" dirty="0" err="1" smtClean="0"/>
              <a:t>monovariant</a:t>
            </a:r>
            <a:r>
              <a:rPr lang="en-US" sz="1800" dirty="0" smtClean="0"/>
              <a:t>). At all</a:t>
            </a:r>
          </a:p>
          <a:p>
            <a:pPr>
              <a:buNone/>
            </a:pPr>
            <a:r>
              <a:rPr lang="en-US" sz="1800" dirty="0" smtClean="0"/>
              <a:t>     the points on this curve, the solid and liquid phases are in equilibrium. </a:t>
            </a:r>
          </a:p>
          <a:p>
            <a:pPr>
              <a:buNone/>
            </a:pPr>
            <a:r>
              <a:rPr lang="en-US" sz="1800" dirty="0" smtClean="0"/>
              <a:t>     Now , let us come to a very interesting point </a:t>
            </a:r>
            <a:r>
              <a:rPr lang="en-US" sz="1800" b="1" dirty="0" smtClean="0"/>
              <a:t>O</a:t>
            </a:r>
            <a:r>
              <a:rPr lang="en-US" sz="1800" dirty="0" smtClean="0"/>
              <a:t> where all the curves are meeting</a:t>
            </a:r>
          </a:p>
          <a:p>
            <a:pPr>
              <a:buNone/>
            </a:pPr>
            <a:r>
              <a:rPr lang="en-US" sz="1800" dirty="0" smtClean="0"/>
              <a:t>     together, this is called </a:t>
            </a:r>
            <a:r>
              <a:rPr lang="en-US" sz="1800" b="1" dirty="0" smtClean="0"/>
              <a:t>Triple point</a:t>
            </a:r>
            <a:r>
              <a:rPr lang="en-US" sz="1800" dirty="0" smtClean="0"/>
              <a:t>. At this point (pressure = 4.58mm, temperature = </a:t>
            </a:r>
          </a:p>
          <a:p>
            <a:pPr>
              <a:buNone/>
            </a:pPr>
            <a:r>
              <a:rPr lang="en-US" sz="1800" dirty="0" smtClean="0"/>
              <a:t>     0.0078</a:t>
            </a:r>
            <a:r>
              <a:rPr lang="en-US" sz="1800" baseline="30000" dirty="0" smtClean="0"/>
              <a:t>0</a:t>
            </a:r>
            <a:r>
              <a:rPr lang="en-US" sz="1800" dirty="0" smtClean="0"/>
              <a:t>C) all the three phases (solid, liquid and </a:t>
            </a:r>
            <a:r>
              <a:rPr lang="en-US" sz="1800" dirty="0" err="1" smtClean="0"/>
              <a:t>vapour</a:t>
            </a:r>
            <a:r>
              <a:rPr lang="en-US" sz="1800" dirty="0" smtClean="0"/>
              <a:t>) are in equilibrium. The </a:t>
            </a:r>
          </a:p>
          <a:p>
            <a:pPr>
              <a:buNone/>
            </a:pPr>
            <a:r>
              <a:rPr lang="en-US" sz="1800" dirty="0" smtClean="0"/>
              <a:t>     degrees of freedom, F = C – P + 2 or F = 1 – 3 + 2 = 0 (</a:t>
            </a:r>
            <a:r>
              <a:rPr lang="en-US" sz="1800" dirty="0" err="1" smtClean="0"/>
              <a:t>nonvariant</a:t>
            </a:r>
            <a:r>
              <a:rPr lang="en-US" sz="1800" dirty="0" smtClean="0"/>
              <a:t>). No temperature</a:t>
            </a:r>
          </a:p>
          <a:p>
            <a:pPr>
              <a:buNone/>
            </a:pPr>
            <a:r>
              <a:rPr lang="en-US" sz="1800" dirty="0" smtClean="0"/>
              <a:t>     and pressure can be changed.</a:t>
            </a:r>
          </a:p>
          <a:p>
            <a:pPr>
              <a:buNone/>
            </a:pPr>
            <a:r>
              <a:rPr lang="en-US" sz="1800" dirty="0" smtClean="0"/>
              <a:t>   </a:t>
            </a:r>
          </a:p>
          <a:p>
            <a:pPr>
              <a:buNone/>
            </a:pPr>
            <a:endParaRPr lang="en-US" sz="18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682</TotalTime>
  <Words>1452</Words>
  <Application>Microsoft Office PowerPoint</Application>
  <PresentationFormat>On-screen Show (4:3)</PresentationFormat>
  <Paragraphs>90</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Phase Rule</vt:lpstr>
      <vt:lpstr>Slide 2</vt:lpstr>
      <vt:lpstr>Slide 3</vt:lpstr>
      <vt:lpstr>Slide 4</vt:lpstr>
      <vt:lpstr>Slide 5</vt:lpstr>
      <vt:lpstr>Slide 6</vt:lpstr>
      <vt:lpstr>Slide 7</vt:lpstr>
      <vt:lpstr>Slide 8</vt:lpstr>
      <vt:lpstr>Slide 9</vt:lpstr>
      <vt:lpstr>Slide 10</vt:lpstr>
      <vt:lpstr>Slide 11</vt:lpstr>
      <vt:lpstr>Slide 12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Rule</dc:title>
  <dc:creator>User</dc:creator>
  <cp:lastModifiedBy>User</cp:lastModifiedBy>
  <cp:revision>98</cp:revision>
  <dcterms:created xsi:type="dcterms:W3CDTF">2021-03-26T06:05:43Z</dcterms:created>
  <dcterms:modified xsi:type="dcterms:W3CDTF">2022-07-06T10:09:53Z</dcterms:modified>
</cp:coreProperties>
</file>