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2"/>
    <p:sldId id="287" r:id="rId3"/>
    <p:sldId id="288" r:id="rId4"/>
    <p:sldId id="289" r:id="rId5"/>
    <p:sldId id="291" r:id="rId6"/>
    <p:sldId id="292" r:id="rId7"/>
    <p:sldId id="311" r:id="rId8"/>
    <p:sldId id="306" r:id="rId9"/>
    <p:sldId id="307" r:id="rId10"/>
    <p:sldId id="308" r:id="rId11"/>
    <p:sldId id="309" r:id="rId12"/>
    <p:sldId id="305" r:id="rId13"/>
    <p:sldId id="290" r:id="rId14"/>
    <p:sldId id="293" r:id="rId15"/>
    <p:sldId id="294" r:id="rId16"/>
    <p:sldId id="295" r:id="rId17"/>
    <p:sldId id="296" r:id="rId18"/>
    <p:sldId id="297" r:id="rId19"/>
    <p:sldId id="298" r:id="rId20"/>
    <p:sldId id="312" r:id="rId2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132"/>
      </p:cViewPr>
      <p:guideLst>
        <p:guide orient="horz" pos="180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53F9E-D727-4E26-A6CB-B879EFA9142B}" type="datetimeFigureOut">
              <a:rPr lang="en-US" smtClean="0"/>
              <a:t>14-Jun-22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4943C-FFD8-4DE8-900A-0C6B34388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2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560B-3565-416C-8E18-FC7B9BA8E9D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560B-3565-416C-8E18-FC7B9BA8E9D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560B-3565-416C-8E18-FC7B9BA8E9D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560B-3565-416C-8E18-FC7B9BA8E9D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560B-3565-416C-8E18-FC7B9BA8E9D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560B-3565-416C-8E18-FC7B9BA8E9D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560B-3565-416C-8E18-FC7B9BA8E9D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560B-3565-416C-8E18-FC7B9BA8E9D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560B-3565-416C-8E18-FC7B9BA8E9D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560B-3565-416C-8E18-FC7B9BA8E9D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560B-3565-416C-8E18-FC7B9BA8E9DF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560B-3565-416C-8E18-FC7B9BA8E9D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560B-3565-416C-8E18-FC7B9BA8E9D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560B-3565-416C-8E18-FC7B9BA8E9D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560B-3565-416C-8E18-FC7B9BA8E9D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560B-3565-416C-8E18-FC7B9BA8E9D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560B-3565-416C-8E18-FC7B9BA8E9D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560B-3565-416C-8E18-FC7B9BA8E9D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6560B-3565-416C-8E18-FC7B9BA8E9D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7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6.wdp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3380355"/>
            <a:ext cx="8229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8698" y="1977469"/>
            <a:ext cx="5606603" cy="12192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</a:rPr>
              <a:t>Fundamentals of  </a:t>
            </a:r>
            <a:r>
              <a:rPr lang="en-US" b="1" dirty="0" smtClean="0">
                <a:solidFill>
                  <a:srgbClr val="002060"/>
                </a:solidFill>
              </a:rPr>
              <a:t>Chemistry</a:t>
            </a:r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CHEM 101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1797" y="3470989"/>
            <a:ext cx="2195003" cy="363220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algn="r"/>
            <a:r>
              <a:rPr lang="en-US" sz="1900" b="1" dirty="0"/>
              <a:t>Date: </a:t>
            </a:r>
            <a:r>
              <a:rPr lang="en-US" sz="1900" b="1" dirty="0" smtClean="0"/>
              <a:t>14/06/2022</a:t>
            </a:r>
            <a:endParaRPr lang="en-US" sz="19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1" y="4008162"/>
            <a:ext cx="4114800" cy="1287738"/>
          </a:xfrm>
          <a:prstGeom prst="rect">
            <a:avLst/>
          </a:prstGeom>
          <a:noFill/>
        </p:spPr>
        <p:txBody>
          <a:bodyPr wrap="square" lIns="71323" tIns="35662" rIns="71323" bIns="35662" rtlCol="0">
            <a:spAutoFit/>
          </a:bodyPr>
          <a:lstStyle/>
          <a:p>
            <a:pPr algn="r"/>
            <a:r>
              <a:rPr lang="en-US" sz="2200" b="1" i="1" dirty="0"/>
              <a:t>Tamanna Ishrat Farhana, PhD</a:t>
            </a:r>
          </a:p>
          <a:p>
            <a:pPr algn="r"/>
            <a:r>
              <a:rPr lang="en-US" sz="1900" dirty="0"/>
              <a:t>Assistant Professor</a:t>
            </a:r>
          </a:p>
          <a:p>
            <a:pPr algn="r"/>
            <a:r>
              <a:rPr lang="en-US" sz="1900" dirty="0"/>
              <a:t>Dep of Sci. and Hum.</a:t>
            </a:r>
          </a:p>
          <a:p>
            <a:pPr algn="r"/>
            <a:r>
              <a:rPr lang="en-US" sz="1900" dirty="0"/>
              <a:t>MIST, Mirpur Cantonment, Dhaka</a:t>
            </a:r>
          </a:p>
        </p:txBody>
      </p:sp>
      <p:pic>
        <p:nvPicPr>
          <p:cNvPr id="10" name="Picture 2" descr="Military Institute of Science and Technology (MIST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89" y="129564"/>
            <a:ext cx="3512534" cy="10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06114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Military Institute of Science and Technology - Wikiwand"/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387" y="81264"/>
            <a:ext cx="700549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4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799" y="312738"/>
            <a:ext cx="5254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pH </a:t>
            </a:r>
            <a:r>
              <a:rPr lang="en-US" sz="2800" dirty="0" smtClean="0">
                <a:solidFill>
                  <a:srgbClr val="FF0000"/>
                </a:solidFill>
              </a:rPr>
              <a:t>Curve and suitable indictors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378" y="964168"/>
            <a:ext cx="378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(a)Strong acid and weak base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15" t="5117" r="7320" b="2641"/>
          <a:stretch/>
        </p:blipFill>
        <p:spPr bwMode="auto">
          <a:xfrm>
            <a:off x="2932112" y="990393"/>
            <a:ext cx="4381995" cy="3906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0938" y="5064227"/>
            <a:ext cx="9327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methyl orange and methyl red are suitable indicators for strong acid/weak </a:t>
            </a:r>
            <a:r>
              <a:rPr lang="en-US" b="1" dirty="0" smtClean="0">
                <a:solidFill>
                  <a:srgbClr val="FF0000"/>
                </a:solidFill>
              </a:rPr>
              <a:t>base titrations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676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06114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Military Institute of Science and Technology - Wikiwand"/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387" y="81264"/>
            <a:ext cx="700549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4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799" y="312738"/>
            <a:ext cx="5254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pH </a:t>
            </a:r>
            <a:r>
              <a:rPr lang="en-US" sz="2800" dirty="0" smtClean="0">
                <a:solidFill>
                  <a:srgbClr val="FF0000"/>
                </a:solidFill>
              </a:rPr>
              <a:t>Curve and suitable indictors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378" y="964168"/>
            <a:ext cx="378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Weak acid and weak base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333500"/>
            <a:ext cx="4133850" cy="390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98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06114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Military Institute of Science and Technology - Wikiwand"/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387" y="81264"/>
            <a:ext cx="700549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4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33400" y="1104900"/>
            <a:ext cx="84950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An acid-base indicator is an organic substance used for the detection of equivalence point or neutral point in an acid-base titration. An indicator has one </a:t>
            </a:r>
            <a:r>
              <a:rPr lang="en-US" dirty="0" err="1"/>
              <a:t>colour</a:t>
            </a:r>
            <a:r>
              <a:rPr lang="en-US" dirty="0"/>
              <a:t> in acid solution and entirely different in basic solution. The end-point of the titration is shown by a </a:t>
            </a:r>
            <a:r>
              <a:rPr lang="en-US" dirty="0" err="1"/>
              <a:t>colour</a:t>
            </a:r>
            <a:r>
              <a:rPr lang="en-US" dirty="0"/>
              <a:t> change of the indicator.</a:t>
            </a:r>
          </a:p>
          <a:p>
            <a:endParaRPr lang="en-US" dirty="0"/>
          </a:p>
          <a:p>
            <a:pPr algn="just"/>
            <a:r>
              <a:rPr lang="en-US" dirty="0"/>
              <a:t>Two theories have been put forward to explain the indicator action in acid-base titrations :</a:t>
            </a:r>
          </a:p>
          <a:p>
            <a:r>
              <a:rPr lang="en-US" dirty="0"/>
              <a:t>(1) The Ostwald’s theory</a:t>
            </a:r>
          </a:p>
          <a:p>
            <a:r>
              <a:rPr lang="en-US" dirty="0"/>
              <a:t>(2) The </a:t>
            </a:r>
            <a:r>
              <a:rPr lang="en-US" dirty="0" err="1"/>
              <a:t>Quinonoid</a:t>
            </a:r>
            <a:r>
              <a:rPr lang="en-US" dirty="0"/>
              <a:t> theory</a:t>
            </a:r>
          </a:p>
          <a:p>
            <a:endParaRPr lang="en-US" dirty="0"/>
          </a:p>
        </p:txBody>
      </p:sp>
      <p:sp>
        <p:nvSpPr>
          <p:cNvPr id="9" name="Text Box 8"/>
          <p:cNvSpPr txBox="1"/>
          <p:nvPr/>
        </p:nvSpPr>
        <p:spPr>
          <a:xfrm>
            <a:off x="685800" y="266700"/>
            <a:ext cx="3611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sym typeface="+mn-ea"/>
              </a:rPr>
              <a:t>THEORIES OF ACID-BASE INDICATORS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06114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Military Institute of Science and Technology - Wikiwand"/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387" y="81264"/>
            <a:ext cx="700549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4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55575" y="1028700"/>
            <a:ext cx="8809355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Let us explain the indicator action by taking example of </a:t>
            </a:r>
            <a:r>
              <a:rPr lang="en-US" dirty="0">
                <a:solidFill>
                  <a:srgbClr val="00B0F0"/>
                </a:solidFill>
              </a:rPr>
              <a:t>methyl orange</a:t>
            </a:r>
            <a:r>
              <a:rPr lang="en-US" dirty="0"/>
              <a:t>. Methyl orange is a weak acid and gives the following </a:t>
            </a:r>
            <a:r>
              <a:rPr lang="en-US" dirty="0" err="1"/>
              <a:t>ionisation</a:t>
            </a:r>
            <a:r>
              <a:rPr lang="en-US" dirty="0"/>
              <a:t> equilibrium in solution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In accordance with the law of mass action,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33400" y="266700"/>
            <a:ext cx="21348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>
                <a:sym typeface="+mn-ea"/>
              </a:rPr>
              <a:t>The Ostwald’s theory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628140"/>
            <a:ext cx="2585285" cy="61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06028"/>
            <a:ext cx="1820863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0374" y="3696713"/>
            <a:ext cx="86836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where </a:t>
            </a:r>
            <a:r>
              <a:rPr lang="en-US" i="1" dirty="0" smtClean="0"/>
              <a:t>K </a:t>
            </a:r>
            <a:r>
              <a:rPr lang="en-US" dirty="0" smtClean="0"/>
              <a:t>in </a:t>
            </a:r>
            <a:r>
              <a:rPr lang="en-US" dirty="0"/>
              <a:t>is the dissociation constant of the indicator and is called the </a:t>
            </a:r>
            <a:r>
              <a:rPr lang="en-US" b="1" dirty="0"/>
              <a:t>Indicator </a:t>
            </a:r>
            <a:r>
              <a:rPr lang="en-US" b="1" dirty="0" smtClean="0"/>
              <a:t>constant.</a:t>
            </a:r>
          </a:p>
          <a:p>
            <a:endParaRPr lang="en-US" b="1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The </a:t>
            </a:r>
            <a:r>
              <a:rPr lang="en-US" dirty="0"/>
              <a:t>anion In– is yellow and the </a:t>
            </a:r>
            <a:r>
              <a:rPr lang="en-US" dirty="0" err="1"/>
              <a:t>nonionised</a:t>
            </a:r>
            <a:r>
              <a:rPr lang="en-US" dirty="0"/>
              <a:t> form </a:t>
            </a:r>
            <a:r>
              <a:rPr lang="en-US" dirty="0" err="1"/>
              <a:t>H</a:t>
            </a:r>
            <a:r>
              <a:rPr lang="en-US" baseline="-25000" dirty="0" err="1"/>
              <a:t>In</a:t>
            </a:r>
            <a:r>
              <a:rPr lang="en-US" dirty="0"/>
              <a:t>– is red. If an acid is added to the solution, the</a:t>
            </a:r>
            <a:r>
              <a:rPr lang="en-US" dirty="0"/>
              <a:t> hydrogen ion concentration, [H+], in the equilibrium expression (1) increases. To maintain Kin </a:t>
            </a:r>
            <a:r>
              <a:rPr lang="en-US" dirty="0" smtClean="0"/>
              <a:t>constant, the </a:t>
            </a:r>
            <a:r>
              <a:rPr lang="en-US" dirty="0"/>
              <a:t>equilibrium shifts to the left. Thereby the concentration of [In–] is reduced and the </a:t>
            </a:r>
            <a:r>
              <a:rPr lang="en-US" dirty="0" smtClean="0"/>
              <a:t>concentration of </a:t>
            </a:r>
            <a:r>
              <a:rPr lang="en-US" dirty="0"/>
              <a:t>[</a:t>
            </a:r>
            <a:r>
              <a:rPr lang="en-US" dirty="0" err="1"/>
              <a:t>HIn</a:t>
            </a:r>
            <a:r>
              <a:rPr lang="en-US" dirty="0"/>
              <a:t>] increases so that the solution is red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06114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Military Institute of Science and Technology - Wikiwand"/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387" y="81264"/>
            <a:ext cx="700549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4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5574" y="1012279"/>
            <a:ext cx="86836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On the other hand, upon addition of a base to </a:t>
            </a:r>
            <a:r>
              <a:rPr lang="en-US" dirty="0" smtClean="0"/>
              <a:t>the solution</a:t>
            </a:r>
            <a:r>
              <a:rPr lang="en-US" dirty="0"/>
              <a:t>, H+ ions are removed as H</a:t>
            </a:r>
            <a:r>
              <a:rPr lang="en-US" baseline="-25000" dirty="0"/>
              <a:t>2</a:t>
            </a:r>
            <a:r>
              <a:rPr lang="en-US" dirty="0"/>
              <a:t>O by reacting with OH– ions of the base. This shifts the </a:t>
            </a:r>
            <a:r>
              <a:rPr lang="en-US" dirty="0" smtClean="0"/>
              <a:t>equilibrium to </a:t>
            </a:r>
            <a:r>
              <a:rPr lang="en-US" dirty="0"/>
              <a:t>the right, resulting in the increase of In– ions that are </a:t>
            </a:r>
            <a:r>
              <a:rPr lang="en-US" dirty="0" smtClean="0"/>
              <a:t>yellow.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Thus </a:t>
            </a:r>
            <a:r>
              <a:rPr lang="en-US" dirty="0"/>
              <a:t>in acid solution the </a:t>
            </a:r>
            <a:r>
              <a:rPr lang="en-US" dirty="0" err="1" smtClean="0"/>
              <a:t>unionised</a:t>
            </a:r>
            <a:r>
              <a:rPr lang="en-US" dirty="0" smtClean="0"/>
              <a:t> </a:t>
            </a:r>
            <a:r>
              <a:rPr lang="en-US" dirty="0" err="1" smtClean="0"/>
              <a:t>HIn</a:t>
            </a:r>
            <a:r>
              <a:rPr lang="en-US" dirty="0" smtClean="0"/>
              <a:t> </a:t>
            </a:r>
            <a:r>
              <a:rPr lang="en-US" dirty="0"/>
              <a:t>molecules predominate and the solution is pink, while in basic solution In– ions are in excess </a:t>
            </a:r>
            <a:r>
              <a:rPr lang="en-US" dirty="0" smtClean="0"/>
              <a:t>and the </a:t>
            </a:r>
            <a:r>
              <a:rPr lang="en-US" dirty="0"/>
              <a:t>solution is yellow.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06114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Military Institute of Science and Technology - Wikiwand"/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387" y="81264"/>
            <a:ext cx="700549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4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0374" y="1028700"/>
            <a:ext cx="8683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actual </a:t>
            </a:r>
            <a:r>
              <a:rPr lang="en-US" dirty="0" err="1" smtClean="0"/>
              <a:t>colour</a:t>
            </a:r>
            <a:r>
              <a:rPr lang="en-US" dirty="0" smtClean="0"/>
              <a:t> shade </a:t>
            </a:r>
            <a:r>
              <a:rPr lang="en-US" dirty="0"/>
              <a:t>of the indicator depends on the ratio of concentration of In– and </a:t>
            </a:r>
            <a:r>
              <a:rPr lang="en-US" dirty="0" err="1"/>
              <a:t>HIn</a:t>
            </a:r>
            <a:r>
              <a:rPr lang="en-US" dirty="0"/>
              <a:t> present in solution. </a:t>
            </a:r>
            <a:r>
              <a:rPr lang="en-US" dirty="0" smtClean="0"/>
              <a:t>From the </a:t>
            </a:r>
            <a:r>
              <a:rPr lang="en-US" dirty="0"/>
              <a:t>equilibrium constant expression (1) we can write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3758" y="229048"/>
            <a:ext cx="54436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Relation of Indicator </a:t>
            </a:r>
            <a:r>
              <a:rPr lang="en-US" sz="2800" b="1" dirty="0" err="1">
                <a:solidFill>
                  <a:srgbClr val="FF0000"/>
                </a:solidFill>
              </a:rPr>
              <a:t>colour</a:t>
            </a:r>
            <a:r>
              <a:rPr lang="en-US" sz="2800" b="1" dirty="0">
                <a:solidFill>
                  <a:srgbClr val="FF0000"/>
                </a:solidFill>
              </a:rPr>
              <a:t> to pH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br>
              <a:rPr lang="en-US" sz="2800" dirty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90700"/>
            <a:ext cx="3616835" cy="108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7975" y="3009900"/>
            <a:ext cx="88360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[H+] is large, the concentration of In– ions is also large and the </a:t>
            </a:r>
            <a:r>
              <a:rPr lang="en-US" dirty="0" err="1"/>
              <a:t>colour</a:t>
            </a:r>
            <a:r>
              <a:rPr lang="en-US" dirty="0"/>
              <a:t> is yellow. When [H+] is small</a:t>
            </a:r>
            <a:r>
              <a:rPr lang="en-US" dirty="0" smtClean="0"/>
              <a:t>, [</a:t>
            </a:r>
            <a:r>
              <a:rPr lang="en-US" dirty="0" err="1"/>
              <a:t>HIn</a:t>
            </a:r>
            <a:r>
              <a:rPr lang="en-US" dirty="0"/>
              <a:t>] is large and the solution is red. At the equivalence point, [In] = [</a:t>
            </a:r>
            <a:r>
              <a:rPr lang="en-US" dirty="0" err="1"/>
              <a:t>HIn</a:t>
            </a:r>
            <a:r>
              <a:rPr lang="en-US" dirty="0"/>
              <a:t>] and the </a:t>
            </a:r>
            <a:r>
              <a:rPr lang="en-US" dirty="0" err="1" smtClean="0"/>
              <a:t>colour</a:t>
            </a:r>
            <a:r>
              <a:rPr lang="en-US" dirty="0" smtClean="0"/>
              <a:t> is orange (red </a:t>
            </a:r>
            <a:r>
              <a:rPr lang="en-US" dirty="0"/>
              <a:t>+ yellow). Obviously the </a:t>
            </a:r>
            <a:r>
              <a:rPr lang="en-US" b="1" dirty="0"/>
              <a:t>indicator </a:t>
            </a:r>
            <a:r>
              <a:rPr lang="en-US" b="1" dirty="0" err="1"/>
              <a:t>colour</a:t>
            </a:r>
            <a:r>
              <a:rPr lang="en-US" b="1" dirty="0"/>
              <a:t> is controlled by hydrogen </a:t>
            </a:r>
            <a:r>
              <a:rPr lang="en-US" b="1" dirty="0" smtClean="0"/>
              <a:t>ion concentration </a:t>
            </a:r>
            <a:r>
              <a:rPr lang="en-US" b="1" dirty="0"/>
              <a:t>or pH of the solution</a:t>
            </a:r>
            <a:r>
              <a:rPr lang="en-US" b="1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06114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Military Institute of Science and Technology - Wikiwand"/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387" y="81264"/>
            <a:ext cx="700549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4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0375" y="1181100"/>
            <a:ext cx="83231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The numerical value of the indicator constant </a:t>
            </a:r>
            <a:r>
              <a:rPr lang="en-US" i="1" dirty="0" smtClean="0"/>
              <a:t>K</a:t>
            </a:r>
            <a:r>
              <a:rPr lang="en-US" i="1" baseline="-25000" dirty="0" smtClean="0"/>
              <a:t>in</a:t>
            </a:r>
            <a:r>
              <a:rPr lang="en-US" baseline="-25000" dirty="0" smtClean="0"/>
              <a:t> </a:t>
            </a:r>
            <a:r>
              <a:rPr lang="en-US" dirty="0"/>
              <a:t>for methyl orange is 3.6 and the pH of the </a:t>
            </a:r>
            <a:r>
              <a:rPr lang="en-US" dirty="0" smtClean="0"/>
              <a:t>orange solution </a:t>
            </a:r>
            <a:r>
              <a:rPr lang="en-US" dirty="0"/>
              <a:t>is, therefore, about 4. As the values of </a:t>
            </a:r>
            <a:r>
              <a:rPr lang="en-US" i="1" dirty="0"/>
              <a:t>K</a:t>
            </a:r>
            <a:r>
              <a:rPr lang="en-US" dirty="0"/>
              <a:t>in for the various indicators are different, they </a:t>
            </a:r>
            <a:r>
              <a:rPr lang="en-US" dirty="0" smtClean="0"/>
              <a:t>will have </a:t>
            </a:r>
            <a:r>
              <a:rPr lang="en-US" dirty="0"/>
              <a:t>intermediate intense </a:t>
            </a:r>
            <a:r>
              <a:rPr lang="en-US" dirty="0" err="1"/>
              <a:t>colours</a:t>
            </a:r>
            <a:r>
              <a:rPr lang="en-US" dirty="0"/>
              <a:t> (</a:t>
            </a:r>
            <a:r>
              <a:rPr lang="en-US" b="1" dirty="0"/>
              <a:t>middle tint</a:t>
            </a:r>
            <a:r>
              <a:rPr lang="en-US" dirty="0"/>
              <a:t>) at different pH values. When a base is added to an </a:t>
            </a:r>
            <a:r>
              <a:rPr lang="en-US" dirty="0" smtClean="0"/>
              <a:t>acid solution </a:t>
            </a:r>
            <a:r>
              <a:rPr lang="en-US" dirty="0"/>
              <a:t>in a titration, the </a:t>
            </a:r>
            <a:r>
              <a:rPr lang="en-US" dirty="0" err="1"/>
              <a:t>colour</a:t>
            </a:r>
            <a:r>
              <a:rPr lang="en-US" dirty="0"/>
              <a:t> change of the indicator is gradual. It just becomes visible to </a:t>
            </a:r>
            <a:r>
              <a:rPr lang="en-US" dirty="0" smtClean="0"/>
              <a:t>the human </a:t>
            </a:r>
            <a:r>
              <a:rPr lang="en-US" dirty="0"/>
              <a:t>eye when [In ]/[</a:t>
            </a:r>
            <a:r>
              <a:rPr lang="en-US" dirty="0" err="1"/>
              <a:t>HIn</a:t>
            </a:r>
            <a:r>
              <a:rPr lang="en-US" dirty="0"/>
              <a:t>] </a:t>
            </a:r>
            <a:r>
              <a:rPr lang="en-US" dirty="0" smtClean="0"/>
              <a:t>1/10 = </a:t>
            </a:r>
            <a:r>
              <a:rPr lang="en-US" dirty="0"/>
              <a:t>and pH calculated from equation (3) is 3.1. The </a:t>
            </a:r>
            <a:r>
              <a:rPr lang="en-US" dirty="0" err="1"/>
              <a:t>colour</a:t>
            </a:r>
            <a:r>
              <a:rPr lang="en-US" dirty="0"/>
              <a:t> of </a:t>
            </a:r>
            <a:r>
              <a:rPr lang="en-US" dirty="0" smtClean="0"/>
              <a:t>the indicator </a:t>
            </a:r>
            <a:r>
              <a:rPr lang="en-US" dirty="0"/>
              <a:t>continues to change till [In–] / [</a:t>
            </a:r>
            <a:r>
              <a:rPr lang="en-US" dirty="0" err="1"/>
              <a:t>HIn</a:t>
            </a:r>
            <a:r>
              <a:rPr lang="en-US" dirty="0"/>
              <a:t>] = 10 when pH is 4.4. The pH range between 3.1 (red) </a:t>
            </a:r>
            <a:r>
              <a:rPr lang="en-US" dirty="0" smtClean="0"/>
              <a:t>and 4.4 </a:t>
            </a:r>
            <a:r>
              <a:rPr lang="en-US" dirty="0"/>
              <a:t>(yellow) is called the </a:t>
            </a:r>
            <a:r>
              <a:rPr lang="en-US" b="1" dirty="0" err="1"/>
              <a:t>colour</a:t>
            </a:r>
            <a:r>
              <a:rPr lang="en-US" b="1" dirty="0"/>
              <a:t> change interval </a:t>
            </a:r>
            <a:r>
              <a:rPr lang="en-US" dirty="0"/>
              <a:t>of methyl orange. The visible indicator </a:t>
            </a:r>
            <a:r>
              <a:rPr lang="en-US" dirty="0" err="1"/>
              <a:t>colour</a:t>
            </a:r>
            <a:r>
              <a:rPr lang="en-US" dirty="0"/>
              <a:t> </a:t>
            </a:r>
            <a:r>
              <a:rPr lang="en-US" dirty="0" smtClean="0"/>
              <a:t>change takes </a:t>
            </a:r>
            <a:r>
              <a:rPr lang="en-US" dirty="0"/>
              <a:t>place between these pH values.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06114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Military Institute of Science and Technology - Wikiwand"/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387" y="81264"/>
            <a:ext cx="700549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4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45974"/>
            <a:ext cx="6346986" cy="255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604" y="1030311"/>
            <a:ext cx="90301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31F20"/>
                </a:solidFill>
              </a:rPr>
              <a:t>The </a:t>
            </a:r>
            <a:r>
              <a:rPr lang="en-US" sz="2000" dirty="0">
                <a:solidFill>
                  <a:srgbClr val="231F20"/>
                </a:solidFill>
              </a:rPr>
              <a:t>red </a:t>
            </a:r>
            <a:r>
              <a:rPr lang="en-US" sz="2000" dirty="0" err="1">
                <a:solidFill>
                  <a:srgbClr val="231F20"/>
                </a:solidFill>
              </a:rPr>
              <a:t>quinonoid</a:t>
            </a:r>
            <a:r>
              <a:rPr lang="en-US" sz="2000" dirty="0">
                <a:solidFill>
                  <a:srgbClr val="231F20"/>
                </a:solidFill>
              </a:rPr>
              <a:t> form of methyl orange exists in acid solution. It is </a:t>
            </a:r>
            <a:r>
              <a:rPr lang="en-US" sz="2000" dirty="0" smtClean="0">
                <a:solidFill>
                  <a:srgbClr val="231F20"/>
                </a:solidFill>
              </a:rPr>
              <a:t>converted to </a:t>
            </a:r>
            <a:r>
              <a:rPr lang="en-US" sz="2000" dirty="0">
                <a:solidFill>
                  <a:srgbClr val="231F20"/>
                </a:solidFill>
              </a:rPr>
              <a:t>yellow </a:t>
            </a:r>
            <a:r>
              <a:rPr lang="en-US" sz="2000" dirty="0" err="1">
                <a:solidFill>
                  <a:srgbClr val="231F20"/>
                </a:solidFill>
              </a:rPr>
              <a:t>benzenoid</a:t>
            </a:r>
            <a:r>
              <a:rPr lang="en-US" sz="2000" dirty="0">
                <a:solidFill>
                  <a:srgbClr val="231F20"/>
                </a:solidFill>
              </a:rPr>
              <a:t> form when pH alters to the basic side.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50517" y="31273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NewRomanPS-BoldMT"/>
              </a:rPr>
              <a:t>Methyl </a:t>
            </a:r>
            <a:r>
              <a:rPr lang="en-US" b="1" dirty="0" smtClean="0">
                <a:solidFill>
                  <a:srgbClr val="FF0000"/>
                </a:solidFill>
                <a:latin typeface="TimesNewRomanPS-BoldMT"/>
              </a:rPr>
              <a:t>Orange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06114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Military Institute of Science and Technology - Wikiwand"/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387" y="81264"/>
            <a:ext cx="700549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4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48500" y="1181100"/>
            <a:ext cx="7933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Phenolphthalein </a:t>
            </a:r>
            <a:r>
              <a:rPr lang="en-US" sz="2000" dirty="0"/>
              <a:t>exists in two </a:t>
            </a:r>
            <a:r>
              <a:rPr lang="en-US" sz="2000" dirty="0" err="1"/>
              <a:t>tautomeric</a:t>
            </a:r>
            <a:r>
              <a:rPr lang="en-US" sz="2000" dirty="0"/>
              <a:t> forms : (</a:t>
            </a:r>
            <a:r>
              <a:rPr lang="en-US" sz="2000" i="1" dirty="0"/>
              <a:t>i</a:t>
            </a:r>
            <a:r>
              <a:rPr lang="en-US" sz="2000" dirty="0"/>
              <a:t>) the </a:t>
            </a:r>
            <a:r>
              <a:rPr lang="en-US" sz="2000" dirty="0" err="1"/>
              <a:t>benzenoid</a:t>
            </a:r>
            <a:r>
              <a:rPr lang="en-US" sz="2000" dirty="0"/>
              <a:t> form which </a:t>
            </a:r>
            <a:r>
              <a:rPr lang="en-US" sz="2000" dirty="0" smtClean="0"/>
              <a:t>is yellow </a:t>
            </a:r>
            <a:r>
              <a:rPr lang="en-US" sz="2000" dirty="0"/>
              <a:t>and present in basic solution; and (</a:t>
            </a:r>
            <a:r>
              <a:rPr lang="en-US" sz="2000" i="1" dirty="0"/>
              <a:t>ii</a:t>
            </a:r>
            <a:r>
              <a:rPr lang="en-US" sz="2000" dirty="0"/>
              <a:t>) the </a:t>
            </a:r>
            <a:r>
              <a:rPr lang="en-US" sz="2000" dirty="0" err="1"/>
              <a:t>quinonoid</a:t>
            </a:r>
            <a:r>
              <a:rPr lang="en-US" sz="2000" dirty="0"/>
              <a:t> form which is pink and present in </a:t>
            </a:r>
            <a:r>
              <a:rPr lang="en-US" sz="2000" dirty="0" smtClean="0"/>
              <a:t>acid solution</a:t>
            </a:r>
            <a:r>
              <a:rPr lang="en-US" sz="2000" dirty="0"/>
              <a:t>.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60375" y="399137"/>
            <a:ext cx="4711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Phenolphthalein structure and mechanism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766" y="2400300"/>
            <a:ext cx="5866467" cy="253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06114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Military Institute of Science and Technology - Wikiwand"/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387" y="81264"/>
            <a:ext cx="700549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4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" b="11998"/>
          <a:stretch/>
        </p:blipFill>
        <p:spPr bwMode="auto">
          <a:xfrm>
            <a:off x="1295400" y="1674421"/>
            <a:ext cx="6248400" cy="298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06114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Military Institute of Science and Technology - Wikiwand"/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387" y="81264"/>
            <a:ext cx="700549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4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0730" y="883954"/>
            <a:ext cx="89884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An acid–base titration is a method of quantitative analysis for determining </a:t>
            </a:r>
            <a:r>
              <a:rPr lang="en-US" sz="2000" dirty="0" smtClean="0"/>
              <a:t>the concentration </a:t>
            </a:r>
            <a:r>
              <a:rPr lang="en-US" sz="2000" dirty="0"/>
              <a:t>of an acid or base by exactly neutralizing it with a standard solution of base or acid having known concentration</a:t>
            </a:r>
            <a:r>
              <a:rPr lang="en-US" sz="20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974" y="312738"/>
            <a:ext cx="304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Acid-base titration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1" y="1910998"/>
            <a:ext cx="4217659" cy="279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44144" y="1899617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In an acid-base titration the base solution can be added gradually from a burette into an acid solution contained in a receiver flask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 When the amount of the base added equals the amount of the acid in the flask, the equivalence point or the end-point is reached.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The end-point of a titration is shown by </a:t>
            </a:r>
            <a:r>
              <a:rPr lang="en-US" sz="2000" dirty="0" err="1"/>
              <a:t>colour</a:t>
            </a:r>
            <a:r>
              <a:rPr lang="en-US" sz="2000" dirty="0"/>
              <a:t> change of an indicator previously added to the acid solution in the receiver flask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06114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Military Institute of Science and Technology - Wikiwand"/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387" y="81264"/>
            <a:ext cx="700549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4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0375" y="399137"/>
            <a:ext cx="130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Acid rain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91"/>
          <a:stretch/>
        </p:blipFill>
        <p:spPr bwMode="auto">
          <a:xfrm>
            <a:off x="1471155" y="1104900"/>
            <a:ext cx="6201690" cy="42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3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06114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Military Institute of Science and Technology - Wikiwand"/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387" y="81264"/>
            <a:ext cx="700549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4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40081"/>
            <a:ext cx="5243871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06114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Military Institute of Science and Technology - Wikiwand"/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387" y="81264"/>
            <a:ext cx="700549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4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6460" y="1103174"/>
            <a:ext cx="897753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An acid-base indicator is an organic dye that signals the end-point by a visual change in </a:t>
            </a:r>
            <a:r>
              <a:rPr lang="en-US" sz="2000" b="1" dirty="0" smtClean="0"/>
              <a:t>color.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Phenolphthalein </a:t>
            </a:r>
            <a:r>
              <a:rPr lang="en-US" dirty="0"/>
              <a:t>and methyl orange are two common examples of acid-base indicators. Phenolphthalein is pink in base solution and </a:t>
            </a:r>
            <a:r>
              <a:rPr lang="en-US" dirty="0" smtClean="0"/>
              <a:t>colorless </a:t>
            </a:r>
            <a:r>
              <a:rPr lang="en-US" dirty="0"/>
              <a:t>in acid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799" y="312738"/>
            <a:ext cx="525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Acid-base indicator/pH indicator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4" t="3322" r="6902" b="48300"/>
          <a:stretch/>
        </p:blipFill>
        <p:spPr bwMode="auto">
          <a:xfrm>
            <a:off x="2438400" y="2552700"/>
            <a:ext cx="3816812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06114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Military Institute of Science and Technology - Wikiwand"/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387" y="81264"/>
            <a:ext cx="700549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4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799" y="312738"/>
            <a:ext cx="5254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Indicators pH range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66" r="8430" b="7121"/>
          <a:stretch/>
        </p:blipFill>
        <p:spPr bwMode="auto">
          <a:xfrm>
            <a:off x="279879" y="1333500"/>
            <a:ext cx="855932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06114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Military Institute of Science and Technology - Wikiwand"/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387" y="81264"/>
            <a:ext cx="700549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4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799" y="312738"/>
            <a:ext cx="5254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pH Curve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3804" y="1181100"/>
            <a:ext cx="87053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Titration curves show </a:t>
            </a:r>
            <a:r>
              <a:rPr lang="en-US" b="1" dirty="0"/>
              <a:t>how the pH of the solution changes as a known chemical is added to the solution</a:t>
            </a:r>
            <a:r>
              <a:rPr lang="en-US" dirty="0"/>
              <a:t>, so any point along the curve gives you information on solution pH as the volume of the known chemical increases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47900"/>
            <a:ext cx="4572000" cy="3321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06114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Military Institute of Science and Technology - Wikiwand"/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387" y="81264"/>
            <a:ext cx="700549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4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799" y="312738"/>
            <a:ext cx="5254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pH Curve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24100"/>
            <a:ext cx="2843893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3804" y="1181100"/>
            <a:ext cx="87053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Titration curves show </a:t>
            </a:r>
            <a:r>
              <a:rPr lang="en-US" b="1" dirty="0"/>
              <a:t>how the pH of the solution changes as a known chemical is added to the solution</a:t>
            </a:r>
            <a:r>
              <a:rPr lang="en-US" dirty="0"/>
              <a:t>, so any point along the curve gives you information on solution pH as the volume of the known chemical increases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2436" y="5233600"/>
            <a:ext cx="53834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Base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936545" y="5214257"/>
            <a:ext cx="377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30"/>
          <a:stretch/>
        </p:blipFill>
        <p:spPr bwMode="auto">
          <a:xfrm>
            <a:off x="5888555" y="2215364"/>
            <a:ext cx="3047381" cy="326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60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06114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Military Institute of Science and Technology - Wikiwand"/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387" y="81264"/>
            <a:ext cx="700549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4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799" y="312738"/>
            <a:ext cx="5254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pH </a:t>
            </a:r>
            <a:r>
              <a:rPr lang="en-US" sz="2800" dirty="0" smtClean="0">
                <a:solidFill>
                  <a:srgbClr val="FF0000"/>
                </a:solidFill>
              </a:rPr>
              <a:t>Curve and suitable indictors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505"/>
          <a:stretch/>
        </p:blipFill>
        <p:spPr bwMode="auto">
          <a:xfrm>
            <a:off x="1371600" y="1333500"/>
            <a:ext cx="403104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4378" y="964168"/>
            <a:ext cx="378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 Strong acid and strong 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5000" y="1269394"/>
            <a:ext cx="3429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The vertical portion of the curve extends from pH 3 to pH 7. The pH ranges of methyl </a:t>
            </a:r>
            <a:r>
              <a:rPr lang="en-US" dirty="0" smtClean="0"/>
              <a:t>orange (3.1</a:t>
            </a:r>
            <a:r>
              <a:rPr lang="en-US" dirty="0"/>
              <a:t>– 4.4), and phenolphthalein (8.30 – 10.0) are fairly narrow and fall on the vertical </a:t>
            </a:r>
            <a:r>
              <a:rPr lang="en-US" dirty="0" smtClean="0"/>
              <a:t>curve.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b="1" dirty="0" smtClean="0"/>
              <a:t>Thus both methyl </a:t>
            </a:r>
            <a:r>
              <a:rPr lang="en-US" b="1" dirty="0"/>
              <a:t>orange </a:t>
            </a:r>
            <a:r>
              <a:rPr lang="en-US" b="1" dirty="0" smtClean="0"/>
              <a:t>and phenolphthalein </a:t>
            </a:r>
            <a:r>
              <a:rPr lang="en-US" b="1" dirty="0"/>
              <a:t>are suitable indicators </a:t>
            </a:r>
            <a:r>
              <a:rPr lang="en-US" dirty="0"/>
              <a:t>for strong acid/strong base </a:t>
            </a:r>
            <a:r>
              <a:rPr lang="en-US" dirty="0" smtClean="0"/>
              <a:t>titrations. Litmus </a:t>
            </a:r>
            <a:r>
              <a:rPr lang="en-US" dirty="0"/>
              <a:t>with an exceptionally wide pH range (4.5 – 8.3) is seldom used.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06114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Military Institute of Science and Technology - Wikiwand"/>
          <p:cNvPicPr>
            <a:picLocks noChangeAspect="1" noChangeArrowheads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387" y="81264"/>
            <a:ext cx="700549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4" descr="Explain the Importance of pH in everyday life [with Examples] - Teach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799" y="312738"/>
            <a:ext cx="52546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pH </a:t>
            </a:r>
            <a:r>
              <a:rPr lang="en-US" sz="2800" dirty="0" smtClean="0">
                <a:solidFill>
                  <a:srgbClr val="FF0000"/>
                </a:solidFill>
              </a:rPr>
              <a:t>Curve and suitable indictors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4378" y="964168"/>
            <a:ext cx="378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(a)Weak acid and strong base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15" r="8086"/>
          <a:stretch/>
        </p:blipFill>
        <p:spPr bwMode="auto">
          <a:xfrm>
            <a:off x="3657600" y="906114"/>
            <a:ext cx="4295971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53587" y="5068669"/>
            <a:ext cx="7232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Phenolphthalein is </a:t>
            </a:r>
            <a:r>
              <a:rPr lang="en-US" b="1" dirty="0" smtClean="0">
                <a:solidFill>
                  <a:srgbClr val="FF0000"/>
                </a:solidFill>
              </a:rPr>
              <a:t>a suitable </a:t>
            </a:r>
            <a:r>
              <a:rPr lang="en-US" b="1" dirty="0">
                <a:solidFill>
                  <a:srgbClr val="FF0000"/>
                </a:solidFill>
              </a:rPr>
              <a:t>indicator, while methyl orange is not.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30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1010</Words>
  <Application>Microsoft Office PowerPoint</Application>
  <PresentationFormat>On-screen Show (16:10)</PresentationFormat>
  <Paragraphs>77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82</cp:revision>
  <dcterms:created xsi:type="dcterms:W3CDTF">2006-08-16T00:00:00Z</dcterms:created>
  <dcterms:modified xsi:type="dcterms:W3CDTF">2022-06-14T03:28:49Z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DE99CD2989944732AB5F2332C4F6783F</vt:lpwstr>
  </property>
  <property fmtid="{D5CDD505-2E9C-101B-9397-08002B2CF9AE}" pid="3" name="KSOProductBuildVer">
    <vt:lpwstr>1033-11.2.0.11130</vt:lpwstr>
  </property>
</Properties>
</file>