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92" r:id="rId5"/>
    <p:sldId id="276" r:id="rId6"/>
    <p:sldId id="295" r:id="rId7"/>
    <p:sldId id="284" r:id="rId8"/>
    <p:sldId id="275" r:id="rId9"/>
    <p:sldId id="288" r:id="rId10"/>
    <p:sldId id="28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987" autoAdjust="0"/>
    <p:restoredTop sz="95634"/>
  </p:normalViewPr>
  <p:slideViewPr>
    <p:cSldViewPr snapToGrid="0" showGuides="1">
      <p:cViewPr varScale="1">
        <p:scale>
          <a:sx n="78" d="100"/>
          <a:sy n="78" d="100"/>
        </p:scale>
        <p:origin x="144"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10/22/2023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10/22/2023</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484497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838207" y="198656"/>
            <a:ext cx="3694463" cy="1630143"/>
          </a:xfrm>
        </p:spPr>
        <p:txBody>
          <a:bodyPr/>
          <a:lstStyle/>
          <a:p>
            <a:r>
              <a:rPr lang="en-US" altLang="zh-CN" dirty="0"/>
              <a:t>Columbia's Final Mission </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52204" y="3024615"/>
            <a:ext cx="3399728" cy="3286693"/>
          </a:xfrm>
        </p:spPr>
        <p:txBody>
          <a:bodyPr/>
          <a:lstStyle/>
          <a:p>
            <a:r>
              <a:rPr lang="en-US" sz="1500" dirty="0"/>
              <a:t>Presenters:</a:t>
            </a:r>
          </a:p>
          <a:p>
            <a:r>
              <a:rPr lang="en-US" sz="1500" dirty="0" err="1"/>
              <a:t>Aunindya</a:t>
            </a:r>
            <a:r>
              <a:rPr lang="en-US" sz="1500" dirty="0"/>
              <a:t> </a:t>
            </a:r>
            <a:r>
              <a:rPr lang="en-US" sz="1500" dirty="0" err="1"/>
              <a:t>Prosad</a:t>
            </a:r>
            <a:r>
              <a:rPr lang="en-US" sz="1500" dirty="0"/>
              <a:t> Saha    202114014</a:t>
            </a:r>
          </a:p>
          <a:p>
            <a:r>
              <a:rPr lang="en-US" sz="1500" dirty="0"/>
              <a:t>Anika </a:t>
            </a:r>
            <a:r>
              <a:rPr lang="en-US" sz="1500" dirty="0" err="1"/>
              <a:t>Tasnim</a:t>
            </a:r>
            <a:r>
              <a:rPr lang="en-US" sz="1500" dirty="0"/>
              <a:t>                 202214008</a:t>
            </a:r>
          </a:p>
          <a:p>
            <a:r>
              <a:rPr lang="en-US" sz="1500" dirty="0"/>
              <a:t>Maisha </a:t>
            </a:r>
            <a:r>
              <a:rPr lang="en-US" sz="1500" dirty="0" err="1"/>
              <a:t>Nanjeeba</a:t>
            </a:r>
            <a:r>
              <a:rPr lang="en-US" sz="1500" dirty="0"/>
              <a:t>            202214033</a:t>
            </a:r>
          </a:p>
          <a:p>
            <a:r>
              <a:rPr lang="en-US" sz="1500" dirty="0" err="1"/>
              <a:t>Mausin</a:t>
            </a:r>
            <a:r>
              <a:rPr lang="en-US" sz="1500" dirty="0"/>
              <a:t> Jannat </a:t>
            </a:r>
            <a:r>
              <a:rPr lang="en-US" sz="1500" dirty="0" err="1"/>
              <a:t>Mritteka</a:t>
            </a:r>
            <a:r>
              <a:rPr lang="en-US" sz="1500" dirty="0"/>
              <a:t>   202214034</a:t>
            </a:r>
          </a:p>
          <a:p>
            <a:r>
              <a:rPr lang="en-US" sz="1500" dirty="0"/>
              <a:t>Md. </a:t>
            </a:r>
            <a:r>
              <a:rPr lang="en-US" sz="1500" dirty="0" err="1"/>
              <a:t>Nahul</a:t>
            </a:r>
            <a:r>
              <a:rPr lang="en-US" sz="1500" dirty="0"/>
              <a:t> Rahman         202214049</a:t>
            </a:r>
          </a:p>
          <a:p>
            <a:r>
              <a:rPr lang="en-US" sz="1500" dirty="0" err="1"/>
              <a:t>Mst</a:t>
            </a:r>
            <a:r>
              <a:rPr lang="en-US" sz="1500" dirty="0"/>
              <a:t>. Nusrat Jahan           202214072</a:t>
            </a:r>
          </a:p>
          <a:p>
            <a:r>
              <a:rPr lang="en-US" sz="1500" dirty="0" err="1"/>
              <a:t>Sumaiya</a:t>
            </a:r>
            <a:r>
              <a:rPr lang="en-US" sz="1500" dirty="0"/>
              <a:t> </a:t>
            </a:r>
            <a:r>
              <a:rPr lang="en-US" sz="1500" dirty="0" err="1"/>
              <a:t>Yeasmin</a:t>
            </a:r>
            <a:r>
              <a:rPr lang="en-US" sz="1500" dirty="0"/>
              <a:t>            202214102</a:t>
            </a:r>
          </a:p>
          <a:p>
            <a:r>
              <a:rPr lang="en-US" sz="1500" dirty="0"/>
              <a:t>Suraiya </a:t>
            </a:r>
            <a:r>
              <a:rPr lang="en-US" sz="1500" dirty="0" err="1"/>
              <a:t>Mustari</a:t>
            </a:r>
            <a:r>
              <a:rPr lang="en-US" sz="1500" dirty="0"/>
              <a:t> </a:t>
            </a:r>
            <a:r>
              <a:rPr lang="en-US" sz="1500" dirty="0" err="1"/>
              <a:t>Labiba</a:t>
            </a:r>
            <a:r>
              <a:rPr lang="en-US" sz="1500" dirty="0"/>
              <a:t>    202214103</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11038068" y="263177"/>
            <a:ext cx="667719" cy="74400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4" name="Picture 3" descr="Columbia disaster | History &amp; Crew | Britannica">
            <a:extLst>
              <a:ext uri="{FF2B5EF4-FFF2-40B4-BE49-F238E27FC236}">
                <a16:creationId xmlns:a16="http://schemas.microsoft.com/office/drawing/2014/main" id="{019F3F5C-778B-5394-D776-83F447C23D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9160" y="1290712"/>
            <a:ext cx="6306627" cy="4932106"/>
          </a:xfrm>
          <a:prstGeom prst="rect">
            <a:avLst/>
          </a:prstGeom>
          <a:noFill/>
          <a:ln>
            <a:noFill/>
          </a:ln>
        </p:spPr>
      </p:pic>
      <p:sp>
        <p:nvSpPr>
          <p:cNvPr id="6" name="TextBox 5">
            <a:extLst>
              <a:ext uri="{FF2B5EF4-FFF2-40B4-BE49-F238E27FC236}">
                <a16:creationId xmlns:a16="http://schemas.microsoft.com/office/drawing/2014/main" id="{E442171F-8E9D-E295-C542-A1BF3DCC9B9B}"/>
              </a:ext>
            </a:extLst>
          </p:cNvPr>
          <p:cNvSpPr txBox="1"/>
          <p:nvPr/>
        </p:nvSpPr>
        <p:spPr>
          <a:xfrm>
            <a:off x="835679" y="1600199"/>
            <a:ext cx="2969405" cy="464575"/>
          </a:xfrm>
          <a:prstGeom prst="rect">
            <a:avLst/>
          </a:prstGeom>
          <a:noFill/>
        </p:spPr>
        <p:txBody>
          <a:bodyPr wrap="square">
            <a:spAutoFit/>
          </a:bodyPr>
          <a:lstStyle/>
          <a:p>
            <a:r>
              <a:rPr lang="en-US" sz="1200" dirty="0"/>
              <a:t>Leadership and Management [GELM-275]</a:t>
            </a:r>
          </a:p>
          <a:p>
            <a:r>
              <a:rPr lang="en-US" sz="1200" dirty="0"/>
              <a:t>Submitted To : </a:t>
            </a:r>
            <a:r>
              <a:rPr lang="sv-SE" sz="1200" b="0" i="0" dirty="0">
                <a:solidFill>
                  <a:srgbClr val="111827"/>
                </a:solidFill>
                <a:effectLst/>
                <a:latin typeface="Inter var"/>
              </a:rPr>
              <a:t>Maj Gen Md Anwarul Islam</a:t>
            </a:r>
          </a:p>
        </p:txBody>
      </p:sp>
      <p:pic>
        <p:nvPicPr>
          <p:cNvPr id="8" name="Picture 2" descr="Military Institute of Science and Technology - Wikipedia">
            <a:extLst>
              <a:ext uri="{FF2B5EF4-FFF2-40B4-BE49-F238E27FC236}">
                <a16:creationId xmlns:a16="http://schemas.microsoft.com/office/drawing/2014/main" id="{344E3349-25FD-1E6E-1C2B-AACB9E4A76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232" y="371288"/>
            <a:ext cx="583390" cy="52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4632" y="274955"/>
            <a:ext cx="3312116" cy="937619"/>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84631" y="1394590"/>
            <a:ext cx="5117161" cy="4409861"/>
          </a:xfrm>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On February 1, 2003, the Columbia Mission tragically lost all seven crew members.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NASA's maiden shuttle, the Columbia, conducted its final microgravity research mission.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STS-107 was launched from Kennedy Space Center on January 16, 2003, with a seven-member crew.</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mission aimed for research, Earth observation, technology development, medical studies, and education.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Initially planned for 16 days, the mission ended tragically as the Columbia disintegrated over Texas.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catastrophe led to an extensive NASA inquiry, as crew unaware due to assessment failure and concluding the space shuttle era.</a:t>
            </a:r>
          </a:p>
        </p:txBody>
      </p:sp>
      <p:pic>
        <p:nvPicPr>
          <p:cNvPr id="10" name="Picture 9" descr="Space Shuttle Columbia - Simple English Wikipedia, the free encyclopedia">
            <a:extLst>
              <a:ext uri="{FF2B5EF4-FFF2-40B4-BE49-F238E27FC236}">
                <a16:creationId xmlns:a16="http://schemas.microsoft.com/office/drawing/2014/main" id="{F78E1CC8-60D2-EB20-5832-0C9A806146A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9993" y="654312"/>
            <a:ext cx="4814176" cy="5437036"/>
          </a:xfrm>
          <a:prstGeom prst="rect">
            <a:avLst/>
          </a:prstGeom>
          <a:noFill/>
          <a:ln>
            <a:noFill/>
          </a:ln>
        </p:spPr>
      </p:pic>
      <p:pic>
        <p:nvPicPr>
          <p:cNvPr id="11" name="Picture 6" descr="Organization ">
            <a:extLst>
              <a:ext uri="{FF2B5EF4-FFF2-40B4-BE49-F238E27FC236}">
                <a16:creationId xmlns:a16="http://schemas.microsoft.com/office/drawing/2014/main" id="{30A5FEB9-1C89-CF41-F836-AF361FCDCE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7936" y="463614"/>
            <a:ext cx="589935" cy="589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544664" y="274955"/>
            <a:ext cx="4306290" cy="1481812"/>
          </a:xfrm>
        </p:spPr>
        <p:txBody>
          <a:bodyPr/>
          <a:lstStyle/>
          <a:p>
            <a:pPr marL="0" marR="0">
              <a:lnSpc>
                <a:spcPct val="107000"/>
              </a:lnSpc>
              <a:spcBef>
                <a:spcPts val="0"/>
              </a:spcBef>
              <a:spcAft>
                <a:spcPts val="800"/>
              </a:spcAft>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Scientific Reasons for Columbia Failure</a:t>
            </a:r>
          </a:p>
        </p:txBody>
      </p:sp>
      <p:sp>
        <p:nvSpPr>
          <p:cNvPr id="27" name="TextBox 26">
            <a:extLst>
              <a:ext uri="{FF2B5EF4-FFF2-40B4-BE49-F238E27FC236}">
                <a16:creationId xmlns:a16="http://schemas.microsoft.com/office/drawing/2014/main" id="{E488B98A-7116-1FED-EF13-7597A79CD6D2}"/>
              </a:ext>
            </a:extLst>
          </p:cNvPr>
          <p:cNvSpPr txBox="1"/>
          <p:nvPr/>
        </p:nvSpPr>
        <p:spPr>
          <a:xfrm>
            <a:off x="4850954" y="270050"/>
            <a:ext cx="7141599" cy="6310189"/>
          </a:xfrm>
          <a:prstGeom prst="rect">
            <a:avLst/>
          </a:prstGeom>
          <a:noFill/>
        </p:spPr>
        <p:txBody>
          <a:bodyPr wrap="square">
            <a:spAutoFit/>
          </a:bodyPr>
          <a:lstStyle/>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Foam debris strike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On January 16, 2003, a foam piece approximately 21x15x6-8 inches broke off the fuel tank, striking the orbiter's left wing's leading edge near RCC panels.</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Wing damage assessment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NASA initially viewed foam strike footage as safe. Despite efforts to gather data, damage to the wing's leading edge remained uncertain.</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Re-entry and breakup</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During re-entry on February 1, 2003, intense heat and aerodynamic stress damaged the left wing's RCC panels, causing structural failure and the orbiter's tragic loss.</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Investigation and findings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 Columbia Accident Investigation Board (CAIB) attributed critical damage to the left wing's leading edge, compromising thermal protection, to the launch foam strike.</a:t>
            </a:r>
          </a:p>
        </p:txBody>
      </p:sp>
      <p:pic>
        <p:nvPicPr>
          <p:cNvPr id="29" name="Picture 28" descr="The Foam Strike – Bringing Columbia Home">
            <a:extLst>
              <a:ext uri="{FF2B5EF4-FFF2-40B4-BE49-F238E27FC236}">
                <a16:creationId xmlns:a16="http://schemas.microsoft.com/office/drawing/2014/main" id="{1CA3C7ED-405C-4101-1643-BC5ACF139E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664" y="1756767"/>
            <a:ext cx="3371353" cy="4823472"/>
          </a:xfrm>
          <a:prstGeom prst="rect">
            <a:avLst/>
          </a:prstGeom>
          <a:noFill/>
          <a:ln>
            <a:noFill/>
          </a:ln>
        </p:spPr>
      </p:pic>
    </p:spTree>
    <p:extLst>
      <p:ext uri="{BB962C8B-B14F-4D97-AF65-F5344CB8AC3E}">
        <p14:creationId xmlns:p14="http://schemas.microsoft.com/office/powerpoint/2010/main" val="251972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737501" y="281823"/>
            <a:ext cx="6198584" cy="569153"/>
          </a:xfrm>
        </p:spPr>
        <p:txBody>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Leadership Failure of Columbia</a:t>
            </a:r>
            <a:endParaRPr lang="en-US" sz="3600" dirty="0"/>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737501" y="933759"/>
            <a:ext cx="2597272" cy="734978"/>
          </a:xfrm>
        </p:spPr>
        <p:txBody>
          <a:bodyPr/>
          <a:lstStyle/>
          <a:p>
            <a:r>
              <a:rPr lang="en-US" sz="2400" dirty="0"/>
              <a:t>Crisis Management</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a:xfrm>
            <a:off x="737501" y="1668737"/>
            <a:ext cx="2596366" cy="4783798"/>
          </a:xfrm>
        </p:spPr>
        <p:txBody>
          <a:bodyPr/>
          <a:lstStyle/>
          <a:p>
            <a:pPr lvl="0"/>
            <a:r>
              <a:rPr lang="en-US" sz="2000" dirty="0">
                <a:effectLst/>
                <a:latin typeface="Calibri" panose="020F0502020204030204" pitchFamily="34" charset="0"/>
                <a:ea typeface="Calibri" panose="020F0502020204030204" pitchFamily="34" charset="0"/>
                <a:cs typeface="Times New Roman" panose="02020603050405020304" pitchFamily="18" charset="0"/>
              </a:rPr>
              <a:t>Crisis management encompasses preparation, response, and recovery from crises. The Columbia disaster necessitated coordinated action from NASA and stakeholders demanding understanding, decisive action, and effective communication</a:t>
            </a:r>
            <a:endParaRPr lang="en-US" sz="2000" dirty="0"/>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a:xfrm>
            <a:off x="3548553" y="934276"/>
            <a:ext cx="2597272" cy="734978"/>
          </a:xfrm>
        </p:spPr>
        <p:txBody>
          <a:bodyPr/>
          <a:lstStyle/>
          <a:p>
            <a:r>
              <a:rPr lang="en-US" sz="2400" dirty="0"/>
              <a:t>Effective Communication</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a:xfrm>
            <a:off x="3547647" y="1653967"/>
            <a:ext cx="2588357" cy="4838908"/>
          </a:xfrm>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Columbia disaster emphasized the significance of effective communication. Clear channels and protocols are essential in high-risk situations, ensuring accurate and timely information sharing. The absence of such communication between NASA and the Columbia crew contributed to the tragedy.</a:t>
            </a:r>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a:xfrm>
            <a:off x="6359605" y="934276"/>
            <a:ext cx="2597272" cy="734978"/>
          </a:xfrm>
        </p:spPr>
        <p:txBody>
          <a:bodyPr/>
          <a:lstStyle/>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Risk Management</a:t>
            </a:r>
            <a:endParaRPr lang="en-US" sz="2400" dirty="0"/>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a:xfrm>
            <a:off x="6368519" y="1668737"/>
            <a:ext cx="2588358" cy="4824138"/>
          </a:xfrm>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NASA's failure to assess risks led to the catastrophe, stressing the need for effective risk management and a safety commitment. </a:t>
            </a:r>
            <a:r>
              <a:rPr lang="en-US" sz="1800" kern="100" dirty="0">
                <a:latin typeface="Calibri" panose="020F0502020204030204" pitchFamily="34" charset="0"/>
                <a:ea typeface="Calibri" panose="020F0502020204030204" pitchFamily="34" charset="0"/>
                <a:cs typeface="Times New Roman" panose="02020603050405020304" pitchFamily="18" charset="0"/>
              </a:rPr>
              <a:t>That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demands preparation, response, and recovery, as demonstrated in the Columbia disaster. Effective crisis management relies on situational understanding, decisive action, communication.</a:t>
            </a:r>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a:xfrm>
            <a:off x="9170657" y="934796"/>
            <a:ext cx="2597273" cy="734978"/>
          </a:xfrm>
        </p:spPr>
        <p:txBody>
          <a:bodyPr/>
          <a:lstStyle/>
          <a:p>
            <a:r>
              <a:rPr lang="en-US" sz="2400" dirty="0"/>
              <a:t>Effective Leadership</a:t>
            </a: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a:xfrm>
            <a:off x="9167941" y="1668737"/>
            <a:ext cx="2628497" cy="4783798"/>
          </a:xfrm>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communication, risk management, and safety commitment are vital. Leaders should admit and learn from mistakes, inspiring and guiding others toward common goals. NASA's leadership failed in addressing risks associated with the foam strike. Effective leadership entails risk-taking, tough decision-making, and accountability.</a:t>
            </a:r>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708993" y="934018"/>
            <a:ext cx="11058938" cy="735497"/>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Tree>
    <p:extLst>
      <p:ext uri="{BB962C8B-B14F-4D97-AF65-F5344CB8AC3E}">
        <p14:creationId xmlns:p14="http://schemas.microsoft.com/office/powerpoint/2010/main" val="262402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339274" y="320862"/>
            <a:ext cx="4409649" cy="1000740"/>
          </a:xfrm>
        </p:spPr>
        <p:txBody>
          <a:bodyPr/>
          <a:lstStyle/>
          <a:p>
            <a:r>
              <a:rPr lang="en-US" altLang="zh-CN" sz="4000" dirty="0"/>
              <a:t>Recommendations</a:t>
            </a:r>
            <a:endParaRPr lang="en-US" sz="4000"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Foster collaboration for decisions</a:t>
            </a:r>
            <a:endParaRPr lang="en-US" sz="2400" dirty="0"/>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Develop robust contingency plans</a:t>
            </a:r>
            <a:endParaRPr lang="en-US" sz="2400"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Address foam debris</a:t>
            </a:r>
            <a:endParaRPr lang="en-US" sz="2400"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sz="2400" dirty="0"/>
              <a:t>Analyze Real-time data</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Explore rescue and repairs</a:t>
            </a:r>
            <a:endParaRPr lang="en-US" sz="2400" dirty="0"/>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2" name="Freeform: Shape 1">
            <a:extLst>
              <a:ext uri="{FF2B5EF4-FFF2-40B4-BE49-F238E27FC236}">
                <a16:creationId xmlns:a16="http://schemas.microsoft.com/office/drawing/2014/main" id="{F4FE2167-5A2D-E37A-6E7C-5DC927A97EE5}"/>
              </a:ext>
              <a:ext uri="{C183D7F6-B498-43B3-948B-1728B52AA6E4}">
                <adec:decorative xmlns:adec="http://schemas.microsoft.com/office/drawing/2017/decorative" val="1"/>
              </a:ext>
            </a:extLst>
          </p:cNvPr>
          <p:cNvSpPr/>
          <p:nvPr/>
        </p:nvSpPr>
        <p:spPr>
          <a:xfrm>
            <a:off x="4180820" y="717694"/>
            <a:ext cx="1904890" cy="19292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4" name="TextBox 3">
            <a:extLst>
              <a:ext uri="{FF2B5EF4-FFF2-40B4-BE49-F238E27FC236}">
                <a16:creationId xmlns:a16="http://schemas.microsoft.com/office/drawing/2014/main" id="{0DD48DD1-EDC8-25FC-53E3-8AF64B44B8C5}"/>
              </a:ext>
            </a:extLst>
          </p:cNvPr>
          <p:cNvSpPr txBox="1"/>
          <p:nvPr/>
        </p:nvSpPr>
        <p:spPr>
          <a:xfrm>
            <a:off x="4144488" y="1133945"/>
            <a:ext cx="1977553" cy="1200329"/>
          </a:xfrm>
          <a:prstGeom prst="rect">
            <a:avLst/>
          </a:prstGeom>
          <a:noFill/>
        </p:spPr>
        <p:txBody>
          <a:bodyPr wrap="square">
            <a:spAutoFit/>
          </a:bodyPr>
          <a:lstStyle/>
          <a:p>
            <a:pPr algn="ctr"/>
            <a:r>
              <a:rPr lang="en-US" sz="2400" dirty="0">
                <a:effectLst/>
                <a:latin typeface="Calibri" panose="020F0502020204030204" pitchFamily="34" charset="0"/>
                <a:ea typeface="Calibri" panose="020F0502020204030204" pitchFamily="34" charset="0"/>
                <a:cs typeface="Times New Roman" panose="02020603050405020304" pitchFamily="18" charset="0"/>
              </a:rPr>
              <a:t>Promote a culture of safety</a:t>
            </a:r>
            <a:endParaRPr lang="en-US" sz="2400" dirty="0"/>
          </a:p>
        </p:txBody>
      </p:sp>
      <p:sp>
        <p:nvSpPr>
          <p:cNvPr id="6" name="TextBox 5">
            <a:extLst>
              <a:ext uri="{FF2B5EF4-FFF2-40B4-BE49-F238E27FC236}">
                <a16:creationId xmlns:a16="http://schemas.microsoft.com/office/drawing/2014/main" id="{DC6B26AE-687F-3691-692D-9BC48F381365}"/>
              </a:ext>
            </a:extLst>
          </p:cNvPr>
          <p:cNvSpPr txBox="1"/>
          <p:nvPr/>
        </p:nvSpPr>
        <p:spPr>
          <a:xfrm>
            <a:off x="5378123" y="2780192"/>
            <a:ext cx="1709688" cy="1200329"/>
          </a:xfrm>
          <a:prstGeom prst="rect">
            <a:avLst/>
          </a:prstGeom>
          <a:noFill/>
        </p:spPr>
        <p:txBody>
          <a:bodyPr wrap="square">
            <a:spAutoFit/>
          </a:bodyPr>
          <a:lstStyle/>
          <a:p>
            <a:pPr algn="ctr"/>
            <a:r>
              <a:rPr lang="en-US" sz="2400" dirty="0">
                <a:effectLst/>
                <a:latin typeface="Calibri" panose="020F0502020204030204" pitchFamily="34" charset="0"/>
                <a:ea typeface="Calibri" panose="020F0502020204030204" pitchFamily="34" charset="0"/>
                <a:cs typeface="Times New Roman" panose="02020603050405020304" pitchFamily="18" charset="0"/>
              </a:rPr>
              <a:t>Perform in-orbit inspections</a:t>
            </a:r>
            <a:endParaRPr lang="en-US" sz="2400" dirty="0"/>
          </a:p>
        </p:txBody>
      </p:sp>
      <p:sp>
        <p:nvSpPr>
          <p:cNvPr id="11" name="TextBox 10">
            <a:extLst>
              <a:ext uri="{FF2B5EF4-FFF2-40B4-BE49-F238E27FC236}">
                <a16:creationId xmlns:a16="http://schemas.microsoft.com/office/drawing/2014/main" id="{959D6C44-CA25-D902-872B-08E83A6CFB8F}"/>
              </a:ext>
            </a:extLst>
          </p:cNvPr>
          <p:cNvSpPr txBox="1"/>
          <p:nvPr/>
        </p:nvSpPr>
        <p:spPr>
          <a:xfrm>
            <a:off x="6467105" y="4506630"/>
            <a:ext cx="1709688" cy="1200329"/>
          </a:xfrm>
          <a:prstGeom prst="rect">
            <a:avLst/>
          </a:prstGeom>
          <a:noFill/>
        </p:spPr>
        <p:txBody>
          <a:bodyPr wrap="square">
            <a:spAutoFit/>
          </a:bodyPr>
          <a:lstStyle/>
          <a:p>
            <a:pPr algn="ctr"/>
            <a:r>
              <a:rPr lang="en-US" sz="2400" dirty="0">
                <a:effectLst/>
                <a:latin typeface="Calibri" panose="020F0502020204030204" pitchFamily="34" charset="0"/>
                <a:ea typeface="Calibri" panose="020F0502020204030204" pitchFamily="34" charset="0"/>
                <a:cs typeface="Times New Roman" panose="02020603050405020304" pitchFamily="18" charset="0"/>
              </a:rPr>
              <a:t>Deploy crew escape systems</a:t>
            </a:r>
            <a:endParaRPr lang="en-US" sz="2400" dirty="0"/>
          </a:p>
        </p:txBody>
      </p:sp>
      <p:sp>
        <p:nvSpPr>
          <p:cNvPr id="13" name="TextBox 12">
            <a:extLst>
              <a:ext uri="{FF2B5EF4-FFF2-40B4-BE49-F238E27FC236}">
                <a16:creationId xmlns:a16="http://schemas.microsoft.com/office/drawing/2014/main" id="{2F85EB62-1FC0-09BF-38A2-83EDB4FD341A}"/>
              </a:ext>
            </a:extLst>
          </p:cNvPr>
          <p:cNvSpPr txBox="1"/>
          <p:nvPr/>
        </p:nvSpPr>
        <p:spPr>
          <a:xfrm>
            <a:off x="4144488" y="4610937"/>
            <a:ext cx="2099163" cy="830997"/>
          </a:xfrm>
          <a:prstGeom prst="rect">
            <a:avLst/>
          </a:prstGeom>
          <a:noFill/>
        </p:spPr>
        <p:txBody>
          <a:bodyPr wrap="square">
            <a:spAutoFit/>
          </a:bodyPr>
          <a:lstStyle/>
          <a:p>
            <a:pPr algn="ctr"/>
            <a:r>
              <a:rPr lang="en-US" sz="2400" dirty="0">
                <a:latin typeface="Calibri" panose="020F0502020204030204" pitchFamily="34" charset="0"/>
                <a:ea typeface="Calibri" panose="020F0502020204030204" pitchFamily="34" charset="0"/>
                <a:cs typeface="Times New Roman" panose="02020603050405020304" pitchFamily="18" charset="0"/>
              </a:rPr>
              <a:t>A</a:t>
            </a:r>
            <a:r>
              <a:rPr lang="en-US" sz="2400" dirty="0">
                <a:effectLst/>
                <a:latin typeface="Calibri" panose="020F0502020204030204" pitchFamily="34" charset="0"/>
                <a:ea typeface="Calibri" panose="020F0502020204030204" pitchFamily="34" charset="0"/>
                <a:cs typeface="Times New Roman" panose="02020603050405020304" pitchFamily="18" charset="0"/>
              </a:rPr>
              <a:t>dapt </a:t>
            </a:r>
            <a:r>
              <a:rPr lang="en-US" sz="2400" dirty="0">
                <a:latin typeface="Calibri" panose="020F0502020204030204" pitchFamily="34" charset="0"/>
                <a:ea typeface="Calibri" panose="020F0502020204030204" pitchFamily="34" charset="0"/>
                <a:cs typeface="Times New Roman" panose="02020603050405020304" pitchFamily="18" charset="0"/>
              </a:rPr>
              <a:t>O</a:t>
            </a:r>
            <a:r>
              <a:rPr lang="en-US" sz="2400" dirty="0">
                <a:effectLst/>
                <a:latin typeface="Calibri" panose="020F0502020204030204" pitchFamily="34" charset="0"/>
                <a:ea typeface="Calibri" panose="020F0502020204030204" pitchFamily="34" charset="0"/>
                <a:cs typeface="Times New Roman" panose="02020603050405020304" pitchFamily="18" charset="0"/>
              </a:rPr>
              <a:t>rganization</a:t>
            </a:r>
            <a:endParaRPr lang="en-US" sz="2400" dirty="0"/>
          </a:p>
        </p:txBody>
      </p:sp>
      <p:pic>
        <p:nvPicPr>
          <p:cNvPr id="17" name="Picture 16" descr="Columbia disaster that scuttled the space shuttle">
            <a:extLst>
              <a:ext uri="{FF2B5EF4-FFF2-40B4-BE49-F238E27FC236}">
                <a16:creationId xmlns:a16="http://schemas.microsoft.com/office/drawing/2014/main" id="{63A94B71-9346-8433-9888-861F3AF4AC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845" y="1321602"/>
            <a:ext cx="3681967" cy="4548960"/>
          </a:xfrm>
          <a:prstGeom prst="rect">
            <a:avLst/>
          </a:prstGeom>
          <a:noFill/>
          <a:ln>
            <a:noFill/>
          </a:ln>
        </p:spPr>
      </p:pic>
      <p:sp>
        <p:nvSpPr>
          <p:cNvPr id="20" name="Freeform: Shape 19">
            <a:extLst>
              <a:ext uri="{FF2B5EF4-FFF2-40B4-BE49-F238E27FC236}">
                <a16:creationId xmlns:a16="http://schemas.microsoft.com/office/drawing/2014/main" id="{E440671C-3738-83A3-D204-8F490609B170}"/>
              </a:ext>
              <a:ext uri="{C183D7F6-B498-43B3-948B-1728B52AA6E4}">
                <adec:decorative xmlns:adec="http://schemas.microsoft.com/office/drawing/2017/decorative" val="1"/>
              </a:ext>
            </a:extLst>
          </p:cNvPr>
          <p:cNvSpPr/>
          <p:nvPr/>
        </p:nvSpPr>
        <p:spPr>
          <a:xfrm>
            <a:off x="4217151" y="4108400"/>
            <a:ext cx="1904890" cy="19292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pic>
        <p:nvPicPr>
          <p:cNvPr id="23" name="Picture 22">
            <a:extLst>
              <a:ext uri="{FF2B5EF4-FFF2-40B4-BE49-F238E27FC236}">
                <a16:creationId xmlns:a16="http://schemas.microsoft.com/office/drawing/2014/main" id="{6B35C101-2343-E21E-D3EE-650D7B3A135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1758" y="2868991"/>
            <a:ext cx="1222418" cy="1022730"/>
          </a:xfrm>
          <a:prstGeom prst="rect">
            <a:avLst/>
          </a:prstGeom>
          <a:noFill/>
          <a:ln>
            <a:noFill/>
          </a:ln>
        </p:spPr>
      </p:pic>
    </p:spTree>
    <p:extLst>
      <p:ext uri="{BB962C8B-B14F-4D97-AF65-F5344CB8AC3E}">
        <p14:creationId xmlns:p14="http://schemas.microsoft.com/office/powerpoint/2010/main" val="277553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17426" y="1425097"/>
            <a:ext cx="4670799" cy="755632"/>
          </a:xfrm>
        </p:spPr>
        <p:txBody>
          <a:bodyPr/>
          <a:lstStyle/>
          <a:p>
            <a:r>
              <a:rPr lang="en-US" altLang="zh-CN" dirty="0"/>
              <a:t>Conclusion</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6" y="2401330"/>
            <a:ext cx="3371750" cy="3581027"/>
          </a:xfrm>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Columbia tragedy offers vital leadership insights.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Strong leadership needs communication, risk control, and safety commitment.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Learning from errors and pursuing constant improvement is crucial.</a:t>
            </a:r>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7" name="Picture 6" descr="Columbia Disaster: What happened, what NASA learned | Space">
            <a:extLst>
              <a:ext uri="{FF2B5EF4-FFF2-40B4-BE49-F238E27FC236}">
                <a16:creationId xmlns:a16="http://schemas.microsoft.com/office/drawing/2014/main" id="{825660E0-0527-0F97-DE4D-4459908BC99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9176" y="1270648"/>
            <a:ext cx="7675596" cy="4316703"/>
          </a:xfrm>
          <a:prstGeom prst="rect">
            <a:avLst/>
          </a:prstGeom>
          <a:noFill/>
          <a:ln>
            <a:noFill/>
          </a:ln>
        </p:spPr>
      </p:pic>
    </p:spTree>
    <p:extLst>
      <p:ext uri="{BB962C8B-B14F-4D97-AF65-F5344CB8AC3E}">
        <p14:creationId xmlns:p14="http://schemas.microsoft.com/office/powerpoint/2010/main" val="415753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Do you have any questions?</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58</TotalTime>
  <Words>568</Words>
  <Application>Microsoft Office PowerPoint</Application>
  <PresentationFormat>Widescreen</PresentationFormat>
  <Paragraphs>57</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等线</vt:lpstr>
      <vt:lpstr>Abadi</vt:lpstr>
      <vt:lpstr>Arial</vt:lpstr>
      <vt:lpstr>Calibri</vt:lpstr>
      <vt:lpstr>Inter var</vt:lpstr>
      <vt:lpstr>Posterama Text Black</vt:lpstr>
      <vt:lpstr>Posterama Text SemiBold</vt:lpstr>
      <vt:lpstr>Custom​​</vt:lpstr>
      <vt:lpstr>Columbia's Final Mission </vt:lpstr>
      <vt:lpstr>Introduction</vt:lpstr>
      <vt:lpstr>Scientific Reasons for Columbia Failure</vt:lpstr>
      <vt:lpstr>Leadership Failure of Columbia</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MD NAHUL RAHMAN</dc:creator>
  <cp:lastModifiedBy>MD NAHUL RAHMAN</cp:lastModifiedBy>
  <cp:revision>4</cp:revision>
  <dcterms:created xsi:type="dcterms:W3CDTF">2023-10-22T14:06:54Z</dcterms:created>
  <dcterms:modified xsi:type="dcterms:W3CDTF">2023-10-22T15:05:53Z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