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88" r:id="rId4"/>
    <p:sldId id="316" r:id="rId5"/>
    <p:sldId id="487" r:id="rId6"/>
    <p:sldId id="465" r:id="rId7"/>
    <p:sldId id="466" r:id="rId8"/>
    <p:sldId id="275" r:id="rId9"/>
    <p:sldId id="452" r:id="rId10"/>
    <p:sldId id="480" r:id="rId11"/>
    <p:sldId id="489" r:id="rId12"/>
    <p:sldId id="481" r:id="rId13"/>
    <p:sldId id="482" r:id="rId14"/>
    <p:sldId id="483" r:id="rId15"/>
    <p:sldId id="278" r:id="rId16"/>
    <p:sldId id="279" r:id="rId17"/>
    <p:sldId id="281" r:id="rId18"/>
    <p:sldId id="472" r:id="rId19"/>
    <p:sldId id="490" r:id="rId20"/>
    <p:sldId id="473" r:id="rId21"/>
    <p:sldId id="474" r:id="rId22"/>
    <p:sldId id="475" r:id="rId23"/>
    <p:sldId id="476" r:id="rId24"/>
    <p:sldId id="486" r:id="rId25"/>
    <p:sldId id="264" r:id="rId26"/>
    <p:sldId id="262" r:id="rId27"/>
    <p:sldId id="261" r:id="rId28"/>
    <p:sldId id="453" r:id="rId29"/>
    <p:sldId id="263" r:id="rId30"/>
    <p:sldId id="485" r:id="rId31"/>
    <p:sldId id="484" r:id="rId32"/>
    <p:sldId id="283" r:id="rId33"/>
    <p:sldId id="260" r:id="rId34"/>
    <p:sldId id="491" r:id="rId35"/>
    <p:sldId id="310" r:id="rId36"/>
    <p:sldId id="314" r:id="rId37"/>
    <p:sldId id="302" r:id="rId38"/>
    <p:sldId id="477" r:id="rId39"/>
    <p:sldId id="478" r:id="rId40"/>
    <p:sldId id="479" r:id="rId41"/>
    <p:sldId id="417" r:id="rId42"/>
    <p:sldId id="419" r:id="rId43"/>
    <p:sldId id="420" r:id="rId44"/>
    <p:sldId id="421" r:id="rId45"/>
    <p:sldId id="424" r:id="rId46"/>
    <p:sldId id="423" r:id="rId47"/>
    <p:sldId id="425" r:id="rId48"/>
    <p:sldId id="42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6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0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7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67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4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5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5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05DA-ADBF-45DA-A391-1DB01DDE7F20}" type="datetimeFigureOut">
              <a:rPr lang="en-GB" smtClean="0"/>
              <a:pPr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CAD-7F80-4664-B63B-6D294FC51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6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SUBSTITUTION REACTION</a:t>
            </a:r>
          </a:p>
        </p:txBody>
      </p:sp>
    </p:spTree>
    <p:extLst>
      <p:ext uri="{BB962C8B-B14F-4D97-AF65-F5344CB8AC3E}">
        <p14:creationId xmlns:p14="http://schemas.microsoft.com/office/powerpoint/2010/main" val="312249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3810000"/>
          </a:xfrm>
        </p:spPr>
        <p:txBody>
          <a:bodyPr/>
          <a:lstStyle/>
          <a:p>
            <a:pPr>
              <a:buNone/>
            </a:pPr>
            <a:r>
              <a:rPr lang="en-US" dirty="0"/>
              <a:t>In the </a:t>
            </a:r>
            <a:r>
              <a:rPr lang="en-US" b="1" dirty="0"/>
              <a:t>S</a:t>
            </a:r>
            <a:r>
              <a:rPr lang="en-US" b="1" baseline="-25000" dirty="0"/>
              <a:t>N</a:t>
            </a:r>
            <a:r>
              <a:rPr lang="en-US" b="1" dirty="0"/>
              <a:t>2</a:t>
            </a:r>
            <a:r>
              <a:rPr lang="en-US" dirty="0"/>
              <a:t> reaction, </a:t>
            </a:r>
            <a:r>
              <a:rPr lang="en-US" b="1" dirty="0"/>
              <a:t>S </a:t>
            </a:r>
            <a:r>
              <a:rPr lang="en-US" dirty="0"/>
              <a:t>stands for substitution,  </a:t>
            </a:r>
          </a:p>
          <a:p>
            <a:pPr>
              <a:buNone/>
            </a:pPr>
            <a:r>
              <a:rPr lang="en-US" b="1" dirty="0"/>
              <a:t>N</a:t>
            </a:r>
            <a:r>
              <a:rPr lang="en-US" dirty="0"/>
              <a:t> for </a:t>
            </a:r>
            <a:r>
              <a:rPr lang="en-US" dirty="0" err="1"/>
              <a:t>nucleophilic</a:t>
            </a:r>
            <a:r>
              <a:rPr lang="en-US" dirty="0"/>
              <a:t>, and the </a:t>
            </a:r>
            <a:r>
              <a:rPr lang="en-US" b="1" dirty="0"/>
              <a:t>2</a:t>
            </a:r>
            <a:r>
              <a:rPr lang="en-US" dirty="0"/>
              <a:t> is for bimolecular, </a:t>
            </a:r>
          </a:p>
          <a:p>
            <a:pPr>
              <a:buNone/>
            </a:pPr>
            <a:r>
              <a:rPr lang="en-US" dirty="0"/>
              <a:t>because the initial stage of the reaction involves </a:t>
            </a:r>
          </a:p>
          <a:p>
            <a:pPr>
              <a:buNone/>
            </a:pPr>
            <a:r>
              <a:rPr lang="en-US" dirty="0"/>
              <a:t>two species, – the </a:t>
            </a:r>
            <a:r>
              <a:rPr lang="en-US" dirty="0" err="1"/>
              <a:t>haloethane</a:t>
            </a:r>
            <a:r>
              <a:rPr lang="en-US" dirty="0"/>
              <a:t> and the Nu</a:t>
            </a:r>
            <a:r>
              <a:rPr lang="en-US" baseline="30000" dirty="0"/>
              <a:t>-</a:t>
            </a:r>
            <a:r>
              <a:rPr lang="en-US" dirty="0"/>
              <a:t> 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66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N</a:t>
            </a:r>
            <a:r>
              <a:rPr lang="en-US" dirty="0"/>
              <a:t>2 Reaction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56435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365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</a:t>
            </a:r>
            <a:r>
              <a:rPr lang="en-US" baseline="-25000" dirty="0"/>
              <a:t>N</a:t>
            </a:r>
            <a:r>
              <a:rPr lang="en-US" dirty="0"/>
              <a:t>2 reaction, the nucleophile, being an electron-rich species, must attack the electrophilic carbon from the </a:t>
            </a:r>
            <a:r>
              <a:rPr lang="en-US" i="1" dirty="0"/>
              <a:t>back side</a:t>
            </a:r>
            <a:r>
              <a:rPr lang="en-US" dirty="0"/>
              <a:t> relative to the location of the leaving group.  Approach from the front side simply doesn't work: the leaving group  - which is also an electron-rich group - blocks the way. 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image01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66540"/>
            <a:ext cx="8763000" cy="263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100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1"/>
            <a:ext cx="86868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result of this backside attack is the inversion of the molecule; i.e. the molecule is turned inside out. At the transition state, the electrophilic carbon and the three 'R' substituents all lie on the same plane.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image01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38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767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Nucleophilic</a:t>
            </a:r>
            <a:r>
              <a:rPr lang="en-GB" dirty="0"/>
              <a:t> attack on primary </a:t>
            </a:r>
            <a:r>
              <a:rPr lang="en-GB" dirty="0" err="1"/>
              <a:t>halogenoalkane</a:t>
            </a:r>
            <a:r>
              <a:rPr lang="en-GB" dirty="0"/>
              <a:t> </a:t>
            </a:r>
          </a:p>
        </p:txBody>
      </p:sp>
      <p:pic>
        <p:nvPicPr>
          <p:cNvPr id="4" name="Picture 3" descr="https://www.chemguide.co.uk/mechanisms/nucsub/sn2geneq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95600"/>
            <a:ext cx="845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9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Nu</a:t>
            </a:r>
            <a:r>
              <a:rPr lang="en-US" baseline="30000" dirty="0"/>
              <a:t>-</a:t>
            </a:r>
            <a:r>
              <a:rPr lang="en-US" dirty="0"/>
              <a:t> ion approaches the  (+) carbon from the </a:t>
            </a:r>
          </a:p>
          <a:p>
            <a:pPr>
              <a:buNone/>
            </a:pPr>
            <a:r>
              <a:rPr lang="en-US" dirty="0"/>
              <a:t>side, away from the bromine atom. The large </a:t>
            </a:r>
          </a:p>
          <a:p>
            <a:pPr>
              <a:buNone/>
            </a:pPr>
            <a:r>
              <a:rPr lang="en-US" dirty="0"/>
              <a:t>bromine atom hinders attack from its side and, </a:t>
            </a:r>
          </a:p>
          <a:p>
            <a:pPr>
              <a:buNone/>
            </a:pPr>
            <a:r>
              <a:rPr lang="en-US" dirty="0"/>
              <a:t>being (-), would repel the incoming Nu</a:t>
            </a:r>
            <a:r>
              <a:rPr lang="en-US" baseline="30000" dirty="0"/>
              <a:t>-</a:t>
            </a:r>
            <a:r>
              <a:rPr lang="en-US" dirty="0"/>
              <a:t> anyway.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Nu</a:t>
            </a:r>
            <a:r>
              <a:rPr lang="en-US" baseline="30000" dirty="0"/>
              <a:t>-</a:t>
            </a:r>
            <a:r>
              <a:rPr lang="en-US" dirty="0"/>
              <a:t> is half attached to the carbon, and the C-Br </a:t>
            </a:r>
          </a:p>
          <a:p>
            <a:pPr>
              <a:buNone/>
            </a:pPr>
            <a:r>
              <a:rPr lang="en-US" dirty="0"/>
              <a:t>bond is half way to being broken. This is called </a:t>
            </a:r>
          </a:p>
          <a:p>
            <a:pPr>
              <a:buNone/>
            </a:pPr>
            <a:r>
              <a:rPr lang="en-US" dirty="0"/>
              <a:t>a </a:t>
            </a:r>
            <a:r>
              <a:rPr lang="en-US" b="1" i="1" dirty="0"/>
              <a:t>transition state</a:t>
            </a:r>
            <a:r>
              <a:rPr lang="en-US" dirty="0"/>
              <a:t>. It isn't an intermediate. It can't </a:t>
            </a:r>
          </a:p>
          <a:p>
            <a:pPr>
              <a:buNone/>
            </a:pPr>
            <a:r>
              <a:rPr lang="en-US" dirty="0"/>
              <a:t>be isolated – even for a very short time. It's just the </a:t>
            </a:r>
          </a:p>
          <a:p>
            <a:pPr>
              <a:buNone/>
            </a:pPr>
            <a:r>
              <a:rPr lang="en-US" dirty="0"/>
              <a:t>mid-point of a smooth attack by one group and the </a:t>
            </a:r>
          </a:p>
          <a:p>
            <a:pPr>
              <a:buNone/>
            </a:pPr>
            <a:r>
              <a:rPr lang="en-US" dirty="0"/>
              <a:t>departure of another.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nucleophilic</a:t>
            </a:r>
            <a:r>
              <a:rPr lang="en-US" b="1" dirty="0"/>
              <a:t> substitution reaction - an S</a:t>
            </a:r>
            <a:r>
              <a:rPr lang="en-US" b="1" baseline="-25000" dirty="0"/>
              <a:t>N</a:t>
            </a:r>
            <a:r>
              <a:rPr lang="en-US" b="1" dirty="0"/>
              <a:t>1 reaction</a:t>
            </a:r>
            <a:br>
              <a:rPr lang="en-US" dirty="0"/>
            </a:b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124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the </a:t>
            </a:r>
            <a:r>
              <a:rPr lang="en-US" b="1" dirty="0"/>
              <a:t>S</a:t>
            </a:r>
            <a:r>
              <a:rPr lang="en-US" b="1" baseline="-25000" dirty="0"/>
              <a:t>N</a:t>
            </a:r>
            <a:r>
              <a:rPr lang="en-US" b="1" dirty="0"/>
              <a:t>1 reaction,</a:t>
            </a:r>
            <a:r>
              <a:rPr lang="en-US" dirty="0"/>
              <a:t> "S</a:t>
            </a:r>
            <a:r>
              <a:rPr lang="en-US" baseline="-25000" dirty="0"/>
              <a:t>N</a:t>
            </a:r>
            <a:r>
              <a:rPr lang="en-US" dirty="0"/>
              <a:t>" stands for </a:t>
            </a:r>
            <a:r>
              <a:rPr lang="en-US" dirty="0" err="1"/>
              <a:t>nucleophilic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substitution and the "1" represents the fact that </a:t>
            </a:r>
          </a:p>
          <a:p>
            <a:pPr>
              <a:buNone/>
            </a:pPr>
            <a:r>
              <a:rPr lang="en-US" dirty="0"/>
              <a:t>the  rate-determining step is </a:t>
            </a:r>
            <a:r>
              <a:rPr lang="en-US" dirty="0" err="1"/>
              <a:t>unimolecular</a:t>
            </a:r>
            <a:r>
              <a:rPr lang="en-US" dirty="0"/>
              <a:t> that is </a:t>
            </a:r>
          </a:p>
          <a:p>
            <a:pPr>
              <a:buNone/>
            </a:pPr>
            <a:r>
              <a:rPr lang="en-US" dirty="0"/>
              <a:t>only one species involved.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The reaction involves a carbocation intermediate </a:t>
            </a:r>
          </a:p>
          <a:p>
            <a:pPr algn="just">
              <a:buNone/>
            </a:pPr>
            <a:r>
              <a:rPr lang="en-US" dirty="0"/>
              <a:t>and is commonly seen in reactions of secondary </a:t>
            </a:r>
          </a:p>
          <a:p>
            <a:pPr algn="just">
              <a:buNone/>
            </a:pPr>
            <a:r>
              <a:rPr lang="en-US" dirty="0"/>
              <a:t>or tertiary alkyl halides under strongly basic </a:t>
            </a:r>
          </a:p>
          <a:p>
            <a:pPr algn="just">
              <a:buNone/>
            </a:pPr>
            <a:r>
              <a:rPr lang="en-US" dirty="0"/>
              <a:t>conditions, or, under strongly acidic conditions, </a:t>
            </a:r>
          </a:p>
          <a:p>
            <a:pPr algn="just">
              <a:buNone/>
            </a:pPr>
            <a:r>
              <a:rPr lang="en-US" dirty="0"/>
              <a:t>with secondary or tertiary alcohols.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3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87630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 </a:t>
            </a:r>
            <a:r>
              <a:rPr lang="en-US" dirty="0"/>
              <a:t>A substitution reaction is a type of chemical reaction where an atom or functional group of a molecule is replaced by another atom or functional group.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16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S</a:t>
            </a:r>
            <a:r>
              <a:rPr lang="en-US" b="1" baseline="-25000" dirty="0"/>
              <a:t>N</a:t>
            </a:r>
            <a:r>
              <a:rPr lang="en-US" b="1" dirty="0"/>
              <a:t>1 mechanism</a:t>
            </a:r>
            <a:br>
              <a:rPr lang="en-GB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0988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'</a:t>
            </a:r>
            <a:r>
              <a:rPr lang="en-US" b="1" dirty="0"/>
              <a:t>S</a:t>
            </a:r>
            <a:r>
              <a:rPr lang="en-US" b="1" baseline="-25000" dirty="0"/>
              <a:t>N</a:t>
            </a:r>
            <a:r>
              <a:rPr lang="en-US" b="1" dirty="0"/>
              <a:t>1'</a:t>
            </a:r>
            <a:r>
              <a:rPr lang="en-US" dirty="0"/>
              <a:t> mechanism the reaction happens in two stages. In this mechanism the C-X bond breaks </a:t>
            </a:r>
            <a:r>
              <a:rPr lang="en-US" i="1" dirty="0"/>
              <a:t>first</a:t>
            </a:r>
            <a:r>
              <a:rPr lang="en-US" dirty="0"/>
              <a:t>, before the nucleophile approaches: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image02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3429000"/>
            <a:ext cx="4648199" cy="238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244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results in the formation of a carbocation: because the central carbon has only three bonds, it bears a formal charge of +1. In the second step of this two-step reaction, the nucleophile attacks the carbocation to form a new bond </a:t>
            </a:r>
            <a:endParaRPr lang="en-GB" dirty="0"/>
          </a:p>
        </p:txBody>
      </p:sp>
      <p:pic>
        <p:nvPicPr>
          <p:cNvPr id="4" name="Picture 3" descr="image02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766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658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S</a:t>
            </a:r>
            <a:r>
              <a:rPr lang="en-US" baseline="-25000" dirty="0"/>
              <a:t>N</a:t>
            </a:r>
            <a:r>
              <a:rPr lang="en-US" dirty="0"/>
              <a:t>1 reaction shown above, the leaving group dissociates completely from the carbon before the nucleophile begins its attack. 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the leaving group is no longer in the molecule, the nucleophile is free to attack from either side of the carbocation electrophile. 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13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00400"/>
            <a:ext cx="8610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Nucleophilic</a:t>
            </a:r>
            <a:r>
              <a:rPr lang="en-US" dirty="0"/>
              <a:t> substitution in tertiary </a:t>
            </a:r>
            <a:r>
              <a:rPr lang="en-US" dirty="0" err="1"/>
              <a:t>halogenoalkanes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04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1"/>
            <a:ext cx="8305800" cy="3200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tertiary </a:t>
            </a:r>
            <a:r>
              <a:rPr lang="en-US" dirty="0" err="1"/>
              <a:t>halogenoalkane</a:t>
            </a:r>
            <a:r>
              <a:rPr lang="en-US" dirty="0"/>
              <a:t> has three alkyl groups </a:t>
            </a:r>
          </a:p>
          <a:p>
            <a:pPr>
              <a:buNone/>
            </a:pPr>
            <a:r>
              <a:rPr lang="en-US" dirty="0"/>
              <a:t>attached to the carbon with the halogen on it. </a:t>
            </a:r>
          </a:p>
          <a:p>
            <a:pPr>
              <a:buNone/>
            </a:pPr>
            <a:r>
              <a:rPr lang="en-US" dirty="0"/>
              <a:t>These alkyl groups can be the same or different. </a:t>
            </a:r>
          </a:p>
          <a:p>
            <a:pPr>
              <a:buNone/>
            </a:pPr>
            <a:r>
              <a:rPr lang="en-US" dirty="0"/>
              <a:t>(CH</a:t>
            </a:r>
            <a:r>
              <a:rPr lang="en-US" baseline="-25000" dirty="0"/>
              <a:t>3</a:t>
            </a:r>
            <a:r>
              <a:rPr lang="en-US" dirty="0"/>
              <a:t>)</a:t>
            </a:r>
            <a:r>
              <a:rPr lang="en-US" baseline="-25000" dirty="0"/>
              <a:t>3</a:t>
            </a:r>
            <a:r>
              <a:rPr lang="en-US" dirty="0"/>
              <a:t>CBr - 2-bromo-2-methylpropane is taken as </a:t>
            </a:r>
          </a:p>
          <a:p>
            <a:pPr>
              <a:buNone/>
            </a:pPr>
            <a:r>
              <a:rPr lang="en-US" dirty="0"/>
              <a:t>example.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https://www.chemguide.co.uk/mechanisms/nucsub/terthalide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953000"/>
            <a:ext cx="236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1401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6106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this reaction at first, the </a:t>
            </a:r>
            <a:r>
              <a:rPr lang="en-US" dirty="0" err="1"/>
              <a:t>halogenoalkane</a:t>
            </a:r>
            <a:r>
              <a:rPr lang="en-US" dirty="0"/>
              <a:t> </a:t>
            </a:r>
            <a:r>
              <a:rPr lang="en-US" dirty="0" err="1"/>
              <a:t>ionises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to give a carbocation and a bromide ion.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https://www.chemguide.co.uk/mechanisms/nucsub/sn1slow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956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103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228601"/>
            <a:ext cx="8763001" cy="1828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Once the carbocation is formed, it react with a nucleophile </a:t>
            </a:r>
          </a:p>
          <a:p>
            <a:pPr>
              <a:buNone/>
            </a:pPr>
            <a:r>
              <a:rPr lang="en-US" sz="2800" dirty="0"/>
              <a:t>Nu</a:t>
            </a:r>
            <a:r>
              <a:rPr lang="en-US" sz="2800" baseline="30000" dirty="0"/>
              <a:t>-</a:t>
            </a:r>
            <a:r>
              <a:rPr lang="en-US" sz="2800" dirty="0"/>
              <a:t>.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https://www.chemguide.co.uk/mechanisms/nucsub/sn1fast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76600"/>
            <a:ext cx="594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2503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8229600" cy="220980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Why don't tertiary </a:t>
            </a:r>
            <a:r>
              <a:rPr lang="en-US" b="1" i="1" dirty="0" err="1"/>
              <a:t>halogenoalkanes</a:t>
            </a:r>
            <a:r>
              <a:rPr lang="en-US" b="1" i="1" dirty="0"/>
              <a:t> use the S</a:t>
            </a:r>
            <a:r>
              <a:rPr lang="en-US" b="1" i="1" baseline="-25000" dirty="0"/>
              <a:t>N</a:t>
            </a:r>
            <a:r>
              <a:rPr lang="en-US" b="1" i="1" dirty="0"/>
              <a:t>2 mechanism?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916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2667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when a nucleophile attacks a primary </a:t>
            </a:r>
            <a:r>
              <a:rPr lang="en-US" dirty="0" err="1"/>
              <a:t>halogenoalkane</a:t>
            </a:r>
            <a:r>
              <a:rPr lang="en-US" dirty="0"/>
              <a:t>, it</a:t>
            </a:r>
          </a:p>
          <a:p>
            <a:pPr>
              <a:buNone/>
            </a:pPr>
            <a:r>
              <a:rPr lang="en-US" dirty="0"/>
              <a:t>approaches the  + carbon atom from the side away from </a:t>
            </a:r>
          </a:p>
          <a:p>
            <a:pPr>
              <a:buNone/>
            </a:pPr>
            <a:r>
              <a:rPr lang="en-US" dirty="0"/>
              <a:t>the halogen atom. With a tertiary </a:t>
            </a:r>
            <a:r>
              <a:rPr lang="en-US" dirty="0" err="1"/>
              <a:t>halogenoalkane</a:t>
            </a:r>
            <a:r>
              <a:rPr lang="en-US" dirty="0"/>
              <a:t>, this </a:t>
            </a:r>
          </a:p>
          <a:p>
            <a:pPr>
              <a:buNone/>
            </a:pPr>
            <a:r>
              <a:rPr lang="en-US" dirty="0"/>
              <a:t>is impossible. The back of the molecule is completely </a:t>
            </a:r>
          </a:p>
          <a:p>
            <a:pPr>
              <a:buNone/>
            </a:pPr>
            <a:r>
              <a:rPr lang="en-US" dirty="0"/>
              <a:t>cluttered with CH</a:t>
            </a:r>
            <a:r>
              <a:rPr lang="en-US" baseline="-25000" dirty="0"/>
              <a:t>3</a:t>
            </a:r>
            <a:r>
              <a:rPr lang="en-US" dirty="0"/>
              <a:t> groups.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https://www.chemguide.co.uk/mechanisms/nucsub/clutter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95600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5771347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Arial" pitchFamily="34" charset="0"/>
              </a:rPr>
              <a:t>Since any other approach is prevented by the bromine atom, the reaction has to go by an alternative mechanism.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5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Examples: </a:t>
            </a:r>
            <a:r>
              <a:rPr lang="en-US" dirty="0"/>
              <a:t>CH</a:t>
            </a:r>
            <a:r>
              <a:rPr lang="en-US" baseline="-25000" dirty="0"/>
              <a:t>3</a:t>
            </a:r>
            <a:r>
              <a:rPr lang="en-US" dirty="0"/>
              <a:t>Cl reacted with a </a:t>
            </a:r>
            <a:r>
              <a:rPr lang="en-US" dirty="0" err="1"/>
              <a:t>hydroxy</a:t>
            </a:r>
            <a:r>
              <a:rPr lang="en-US" dirty="0"/>
              <a:t> ion (OH</a:t>
            </a:r>
            <a:r>
              <a:rPr lang="en-US" baseline="30000" dirty="0"/>
              <a:t>-</a:t>
            </a:r>
            <a:r>
              <a:rPr lang="en-US" dirty="0"/>
              <a:t>) will produce CH</a:t>
            </a:r>
            <a:r>
              <a:rPr lang="en-US" baseline="-25000" dirty="0"/>
              <a:t>3</a:t>
            </a:r>
            <a:r>
              <a:rPr lang="en-US" dirty="0"/>
              <a:t>OH and chlorine. This substitution reaction replaces the chlorine atom on the original molecule with the </a:t>
            </a:r>
            <a:r>
              <a:rPr lang="en-US" dirty="0" err="1"/>
              <a:t>hydroxy</a:t>
            </a:r>
            <a:r>
              <a:rPr lang="en-US" dirty="0"/>
              <a:t> ion.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ea typeface="Times New Roman"/>
                <a:cs typeface="Times New Roman"/>
              </a:rPr>
              <a:t>CH</a:t>
            </a:r>
            <a:r>
              <a:rPr lang="en-US" b="1" baseline="-25000" dirty="0">
                <a:ea typeface="Times New Roman"/>
                <a:cs typeface="Times New Roman"/>
              </a:rPr>
              <a:t>3</a:t>
            </a:r>
            <a:r>
              <a:rPr lang="en-US" b="1" dirty="0">
                <a:ea typeface="Times New Roman"/>
                <a:cs typeface="Times New Roman"/>
              </a:rPr>
              <a:t>Cl + (−OH) —→ CH</a:t>
            </a:r>
            <a:r>
              <a:rPr lang="en-US" b="1" baseline="-25000" dirty="0">
                <a:ea typeface="Times New Roman"/>
                <a:cs typeface="Times New Roman"/>
              </a:rPr>
              <a:t>3</a:t>
            </a:r>
            <a:r>
              <a:rPr lang="en-US" b="1" dirty="0">
                <a:ea typeface="Times New Roman"/>
                <a:cs typeface="Times New Roman"/>
              </a:rPr>
              <a:t>OH(methanol) + </a:t>
            </a:r>
            <a:r>
              <a:rPr lang="en-US" b="1" dirty="0" err="1">
                <a:ea typeface="Times New Roman"/>
                <a:cs typeface="Times New Roman"/>
              </a:rPr>
              <a:t>Cl</a:t>
            </a:r>
            <a:r>
              <a:rPr lang="en-US" b="1" dirty="0">
                <a:ea typeface="Times New Roman"/>
                <a:cs typeface="Times New Roman"/>
              </a:rPr>
              <a:t>-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24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</a:t>
            </a:r>
            <a:r>
              <a:rPr lang="en-US" baseline="-25000" dirty="0"/>
              <a:t>N</a:t>
            </a:r>
            <a:r>
              <a:rPr lang="en-US" dirty="0"/>
              <a:t>1 mechanism tends to dominate when the central carbon atom is surrounded by bulky groups because such groups </a:t>
            </a:r>
            <a:r>
              <a:rPr lang="en-US" dirty="0" err="1"/>
              <a:t>sterically</a:t>
            </a:r>
            <a:r>
              <a:rPr lang="en-US" dirty="0"/>
              <a:t> hinder the S</a:t>
            </a:r>
            <a:r>
              <a:rPr lang="en-US" baseline="-25000" dirty="0"/>
              <a:t>N</a:t>
            </a:r>
            <a:r>
              <a:rPr lang="en-US" dirty="0"/>
              <a:t>2 reaction. The resultant carbocation is also stabilized by both inductive effect and </a:t>
            </a:r>
            <a:r>
              <a:rPr lang="en-US" dirty="0" err="1"/>
              <a:t>hyperconjugation</a:t>
            </a:r>
            <a:r>
              <a:rPr lang="en-US" dirty="0"/>
              <a:t> from attached alkyl groups.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939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8229600" cy="220980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Why don't primary </a:t>
            </a:r>
            <a:r>
              <a:rPr lang="en-US" b="1" i="1" dirty="0" err="1"/>
              <a:t>halogenoalkanes</a:t>
            </a:r>
            <a:r>
              <a:rPr lang="en-US" b="1" i="1" dirty="0"/>
              <a:t> use the S</a:t>
            </a:r>
            <a:r>
              <a:rPr lang="en-US" b="1" i="1" baseline="-25000" dirty="0"/>
              <a:t>N</a:t>
            </a:r>
            <a:r>
              <a:rPr lang="en-US" b="1" i="1" dirty="0"/>
              <a:t>1 mechanism?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14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2285999"/>
          </a:xfrm>
        </p:spPr>
        <p:txBody>
          <a:bodyPr/>
          <a:lstStyle/>
          <a:p>
            <a:pPr>
              <a:buNone/>
            </a:pPr>
            <a:r>
              <a:rPr lang="en-US" dirty="0"/>
              <a:t>If a primary </a:t>
            </a:r>
            <a:r>
              <a:rPr lang="en-US" dirty="0" err="1"/>
              <a:t>halogenoalkane</a:t>
            </a:r>
            <a:r>
              <a:rPr lang="en-US" dirty="0"/>
              <a:t> did use this </a:t>
            </a:r>
          </a:p>
          <a:p>
            <a:pPr>
              <a:buNone/>
            </a:pPr>
            <a:r>
              <a:rPr lang="en-US" dirty="0"/>
              <a:t>mechanism, the first step would be, for example: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tps://www.chemguide.co.uk/mechanisms/nucsub/sn1primslow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958936"/>
            <a:ext cx="632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3962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A primary carbocation would be formed, and </a:t>
            </a:r>
          </a:p>
          <a:p>
            <a:pPr algn="just">
              <a:buNone/>
            </a:pPr>
            <a:r>
              <a:rPr lang="en-US" dirty="0"/>
              <a:t>this is much more energetically unstable than </a:t>
            </a:r>
          </a:p>
          <a:p>
            <a:pPr algn="just">
              <a:buNone/>
            </a:pPr>
            <a:r>
              <a:rPr lang="en-US" dirty="0"/>
              <a:t>the tertiary one formed from tertiary </a:t>
            </a:r>
          </a:p>
          <a:p>
            <a:pPr algn="just">
              <a:buNone/>
            </a:pPr>
            <a:r>
              <a:rPr lang="en-US" dirty="0" err="1"/>
              <a:t>halogenoalkanes</a:t>
            </a:r>
            <a:r>
              <a:rPr lang="en-US" dirty="0"/>
              <a:t> - and therefore much more </a:t>
            </a:r>
          </a:p>
          <a:p>
            <a:pPr algn="just">
              <a:buNone/>
            </a:pPr>
            <a:r>
              <a:rPr lang="en-US" dirty="0"/>
              <a:t>difficult to produce.</a:t>
            </a:r>
          </a:p>
        </p:txBody>
      </p:sp>
    </p:spTree>
    <p:extLst>
      <p:ext uri="{BB962C8B-B14F-4D97-AF65-F5344CB8AC3E}">
        <p14:creationId xmlns:p14="http://schemas.microsoft.com/office/powerpoint/2010/main" val="654924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This instability means that there will be a very </a:t>
            </a:r>
          </a:p>
          <a:p>
            <a:pPr algn="just">
              <a:buNone/>
            </a:pPr>
            <a:r>
              <a:rPr lang="en-US" dirty="0"/>
              <a:t>high activation energy for the reaction involving </a:t>
            </a:r>
          </a:p>
          <a:p>
            <a:pPr algn="just">
              <a:buNone/>
            </a:pPr>
            <a:r>
              <a:rPr lang="en-US" dirty="0"/>
              <a:t>a primary </a:t>
            </a:r>
            <a:r>
              <a:rPr lang="en-US" dirty="0" err="1"/>
              <a:t>halogenoalkane</a:t>
            </a:r>
            <a:r>
              <a:rPr lang="en-US" dirty="0"/>
              <a:t>. The activation energy</a:t>
            </a:r>
          </a:p>
          <a:p>
            <a:pPr algn="just">
              <a:buNone/>
            </a:pPr>
            <a:r>
              <a:rPr lang="en-US" dirty="0"/>
              <a:t>is much less if it undergoes an S</a:t>
            </a:r>
            <a:r>
              <a:rPr lang="en-US" baseline="-25000" dirty="0"/>
              <a:t>N</a:t>
            </a:r>
            <a:r>
              <a:rPr lang="en-US" dirty="0"/>
              <a:t>2 reaction - and</a:t>
            </a:r>
          </a:p>
          <a:p>
            <a:pPr algn="just">
              <a:buNone/>
            </a:pPr>
            <a:r>
              <a:rPr lang="en-US" dirty="0"/>
              <a:t>so that's what it does instead.</a:t>
            </a:r>
          </a:p>
          <a:p>
            <a:pPr algn="just">
              <a:buNone/>
            </a:pPr>
            <a:endParaRPr lang="en-GB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55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Electrophilic substitution</a:t>
            </a:r>
            <a:br>
              <a:rPr lang="en-GB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92424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Electrophile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electrophile is a electron loving species, it itself is positively charged and wants to stabilize itself by making a sigma bond with the electron rich carbon </a:t>
            </a:r>
            <a:r>
              <a:rPr lang="en-US" dirty="0" err="1"/>
              <a:t>centre</a:t>
            </a:r>
            <a:r>
              <a:rPr lang="en-US" dirty="0"/>
              <a:t>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Electrophiles are involved in electrophilic substitution reactions and particularly in electrophilic aromatic substitutions.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766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Electrophilic substitution reaction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62200"/>
            <a:ext cx="8915400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Electrophilic substitution reactions</a:t>
            </a:r>
            <a:r>
              <a:rPr lang="en-US" dirty="0"/>
              <a:t> are chemical reactions in which an electrophile displaces a functional group in a compound, which is typically, but not always, a hydrogen atom. The Electrophilic reactions occur mostly with the aromatic compounds.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445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Electrophilic aromatic substitution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Electrophilic aromatic substitution</a:t>
            </a:r>
            <a:r>
              <a:rPr lang="en-US" dirty="0"/>
              <a:t> is an organic reaction in which an atom that is attached to an aromatic system (usually hydrogen) is replaced by an electrophile. The </a:t>
            </a:r>
            <a:r>
              <a:rPr lang="en-US" dirty="0" err="1"/>
              <a:t>arene</a:t>
            </a:r>
            <a:r>
              <a:rPr lang="en-US" dirty="0"/>
              <a:t> system contains an electron rich </a:t>
            </a:r>
            <a:r>
              <a:rPr lang="en-US" b="1" dirty="0"/>
              <a:t>C=C</a:t>
            </a:r>
            <a:r>
              <a:rPr lang="en-US" dirty="0"/>
              <a:t> system which react with electrophiles via a substitution pathway (to preserve </a:t>
            </a:r>
            <a:r>
              <a:rPr lang="en-US" dirty="0" err="1"/>
              <a:t>aromaticity</a:t>
            </a:r>
            <a:r>
              <a:rPr lang="en-US" dirty="0"/>
              <a:t>) what is known as </a:t>
            </a:r>
            <a:r>
              <a:rPr lang="en-US" b="1" dirty="0"/>
              <a:t>electrophilic aromatic substitution (</a:t>
            </a:r>
            <a:r>
              <a:rPr lang="en-US" b="1" dirty="0" err="1"/>
              <a:t>EArS</a:t>
            </a:r>
            <a:r>
              <a:rPr lang="en-US" b="1" dirty="0"/>
              <a:t>)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678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ectrophilic aromatic substitut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691" y="4343400"/>
            <a:ext cx="548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Electrophilic aromatic substitution reactions</a:t>
            </a:r>
            <a:r>
              <a:rPr lang="en-US" dirty="0"/>
              <a:t> are characteristic of aromatic compounds, and are important ways of introducing functional groups onto benzene rings. 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7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Substitution Reaction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1. </a:t>
            </a:r>
            <a:r>
              <a:rPr lang="en-US" dirty="0" err="1"/>
              <a:t>Nucleophilic</a:t>
            </a:r>
            <a:r>
              <a:rPr lang="en-US" dirty="0"/>
              <a:t> substitution</a:t>
            </a:r>
            <a:endParaRPr lang="en-GB" sz="2000" dirty="0"/>
          </a:p>
          <a:p>
            <a:pPr marL="0" lvl="0" indent="0">
              <a:buNone/>
            </a:pPr>
            <a:r>
              <a:rPr lang="en-US" dirty="0"/>
              <a:t>2. Electrophilic substitution</a:t>
            </a:r>
            <a:endParaRPr lang="en-GB" sz="2400" dirty="0"/>
          </a:p>
          <a:p>
            <a:pPr marL="0" lvl="0" indent="0">
              <a:buNone/>
            </a:pPr>
            <a:r>
              <a:rPr lang="en-US" dirty="0"/>
              <a:t>3. Radical substitution</a:t>
            </a:r>
            <a:endParaRPr lang="en-GB" sz="2400" dirty="0"/>
          </a:p>
          <a:p>
            <a:pPr marL="0" lvl="0" indent="0">
              <a:buNone/>
            </a:pPr>
            <a:r>
              <a:rPr lang="en-US" dirty="0"/>
              <a:t>4. Organometallic substitution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794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1200"/>
            <a:ext cx="8686800" cy="2362200"/>
          </a:xfrm>
        </p:spPr>
        <p:txBody>
          <a:bodyPr>
            <a:normAutofit/>
          </a:bodyPr>
          <a:lstStyle/>
          <a:p>
            <a:r>
              <a:rPr lang="en-GB" b="1" dirty="0"/>
              <a:t>Specific aromatic substitution reaction</a:t>
            </a:r>
          </a:p>
        </p:txBody>
      </p:sp>
    </p:spTree>
    <p:extLst>
      <p:ext uri="{BB962C8B-B14F-4D97-AF65-F5344CB8AC3E}">
        <p14:creationId xmlns:p14="http://schemas.microsoft.com/office/powerpoint/2010/main" val="1030691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Friedel</a:t>
            </a:r>
            <a:r>
              <a:rPr lang="en-US" b="1" dirty="0"/>
              <a:t>-Crafts Alkylation of Benzene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Stepwise Mechanism is as follows: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s://dj1hlxw0wr920.cloudfront.net/userfiles/wyzfiles/31e5b125-8a68-4bcd-a1c6-3dfda44fa7f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3720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2296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The alkyl chloride reacts with the Lewis acid (AlCl</a:t>
            </a:r>
            <a:r>
              <a:rPr lang="en-US" baseline="-25000" dirty="0"/>
              <a:t>3</a:t>
            </a:r>
            <a:r>
              <a:rPr lang="en-US" dirty="0"/>
              <a:t>) to form a complex that makes the alkyl group more electrophilic.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s://dj1hlxw0wr920.cloudfront.net/userfiles/wyzfiles/b75e6589-8de7-4cae-b659-dcc455f4af9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165157"/>
            <a:ext cx="6781800" cy="247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0986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The electrophilic alkyl complex reacts with the pi-electrons of the </a:t>
            </a:r>
            <a:r>
              <a:rPr lang="en-US" dirty="0" err="1"/>
              <a:t>nucleophilic</a:t>
            </a:r>
            <a:r>
              <a:rPr lang="en-US" dirty="0"/>
              <a:t> C=C of the </a:t>
            </a:r>
            <a:r>
              <a:rPr lang="en-US" dirty="0" err="1"/>
              <a:t>arene</a:t>
            </a:r>
            <a:r>
              <a:rPr lang="en-US" dirty="0"/>
              <a:t>, displacing aluminum tetrachloride. This step destroys the </a:t>
            </a:r>
            <a:r>
              <a:rPr lang="en-US" dirty="0" err="1"/>
              <a:t>aromaticity</a:t>
            </a:r>
            <a:r>
              <a:rPr lang="en-US" dirty="0"/>
              <a:t> of the benzene ring and the </a:t>
            </a:r>
            <a:r>
              <a:rPr lang="en-US" dirty="0" err="1"/>
              <a:t>cyclohexadienyl</a:t>
            </a:r>
            <a:r>
              <a:rPr lang="en-US" dirty="0"/>
              <a:t> intermediate is formed.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s://dj1hlxw0wr920.cloudfront.net/userfiles/wyzfiles/a1f0f242-11f1-4664-bd9e-6dfb0d819eb6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191000"/>
            <a:ext cx="792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4449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213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Removal of the proton from the carbon bearing the alkyl group and reforms the C=C and the aromatic system.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s://dj1hlxw0wr920.cloudfront.net/userfiles/wyzfiles/04f9321f-111d-4c26-8864-62378cf7f49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2284"/>
            <a:ext cx="7543800" cy="297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2062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Friedel</a:t>
            </a:r>
            <a:r>
              <a:rPr lang="en-US" b="1" dirty="0"/>
              <a:t>-Crafts Acylation of Benzene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229600" cy="1554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Stepwise Mechanism is as follows: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s://dj1hlxw0wr920.cloudfront.net/userfiles/wyzfiles/28bfe2f8-760a-475a-96ae-87791aa30f9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655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149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The acyl chloride reacts with the Lewis acid (AlCl</a:t>
            </a:r>
            <a:r>
              <a:rPr lang="en-US" baseline="-25000" dirty="0"/>
              <a:t>3</a:t>
            </a:r>
            <a:r>
              <a:rPr lang="en-US" dirty="0"/>
              <a:t>) to form a complex that makes the alkyl group more electrophilic.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s://dj1hlxw0wr920.cloudfront.net/userfiles/wyzfiles/6e34fead-d29e-44a8-875e-379341fa3ad9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72764"/>
            <a:ext cx="7696200" cy="279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554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The electrophilic acyl complex reacts with the pi-electrons of the </a:t>
            </a:r>
            <a:r>
              <a:rPr lang="en-US" dirty="0" err="1"/>
              <a:t>nucleophilic</a:t>
            </a:r>
            <a:r>
              <a:rPr lang="en-US" dirty="0"/>
              <a:t> C=C of the </a:t>
            </a:r>
            <a:r>
              <a:rPr lang="en-US" dirty="0" err="1"/>
              <a:t>arene</a:t>
            </a:r>
            <a:r>
              <a:rPr lang="en-US" dirty="0"/>
              <a:t>, displacing aluminum tetrachloride. This step destroys the </a:t>
            </a:r>
            <a:r>
              <a:rPr lang="en-US" dirty="0" err="1"/>
              <a:t>aromaticity</a:t>
            </a:r>
            <a:r>
              <a:rPr lang="en-US" dirty="0"/>
              <a:t> of the benzene ring and affords the </a:t>
            </a:r>
            <a:r>
              <a:rPr lang="en-US" dirty="0" err="1"/>
              <a:t>cyclohexadienyl</a:t>
            </a:r>
            <a:r>
              <a:rPr lang="en-US" dirty="0"/>
              <a:t> intermediate.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s://dj1hlxw0wr920.cloudfront.net/userfiles/wyzfiles/7020cc0a-5339-49c5-a210-e09da3e56c9c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33800"/>
            <a:ext cx="838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2105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Removal of the proton from the carbon bearing the acyl group and reforms the C=C and the aromatic system.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s://dj1hlxw0wr920.cloudfront.net/userfiles/wyzfiles/b0113434-09bb-46a8-86ce-45a3b920a36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8534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897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Nucleophiles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3528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nucleophile</a:t>
            </a:r>
            <a:r>
              <a:rPr lang="en-US" dirty="0"/>
              <a:t> is a species (an ion or a molecule) which is strongly attracted to a region of positive charge in something else.</a:t>
            </a:r>
          </a:p>
          <a:p>
            <a:pPr marL="0" indent="0">
              <a:buNone/>
            </a:pPr>
            <a:r>
              <a:rPr lang="en-US" dirty="0" err="1"/>
              <a:t>Nucleophiles</a:t>
            </a:r>
            <a:r>
              <a:rPr lang="en-US" dirty="0"/>
              <a:t> are either fully negative ions, or else have a strongly  - charge somewhere on a molecule. Common </a:t>
            </a:r>
            <a:r>
              <a:rPr lang="en-US" dirty="0" err="1"/>
              <a:t>nucleophiles</a:t>
            </a:r>
            <a:r>
              <a:rPr lang="en-US" dirty="0"/>
              <a:t> are hydroxide ions, cyanide ions, water and ammonia.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tps://www.chemguide.co.uk/mechanisms/nucsub/nucleophiles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953000"/>
            <a:ext cx="541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843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Definition of </a:t>
            </a:r>
            <a:r>
              <a:rPr lang="en-US" dirty="0" err="1"/>
              <a:t>Nucleophilic</a:t>
            </a:r>
            <a:r>
              <a:rPr lang="en-US" dirty="0"/>
              <a:t> substitution reaction</a:t>
            </a:r>
            <a:br>
              <a:rPr lang="en-US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49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/>
              <a:t>Nucleophilic</a:t>
            </a:r>
            <a:r>
              <a:rPr lang="en-US" b="1" dirty="0"/>
              <a:t> substitution</a:t>
            </a:r>
            <a:r>
              <a:rPr lang="en-US" dirty="0"/>
              <a:t> is a reactions in which</a:t>
            </a:r>
          </a:p>
          <a:p>
            <a:pPr>
              <a:buNone/>
            </a:pPr>
            <a:r>
              <a:rPr lang="en-US" dirty="0"/>
              <a:t>an Electron rich nucleophile bonds with the</a:t>
            </a:r>
          </a:p>
          <a:p>
            <a:pPr>
              <a:buNone/>
            </a:pPr>
            <a:r>
              <a:rPr lang="en-US" dirty="0"/>
              <a:t>positively charged atom or a group of atoms to </a:t>
            </a:r>
          </a:p>
          <a:p>
            <a:pPr>
              <a:buNone/>
            </a:pPr>
            <a:r>
              <a:rPr lang="en-US" dirty="0"/>
              <a:t>replace a leaving group.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positive or partially positive atom is referred</a:t>
            </a:r>
          </a:p>
          <a:p>
            <a:pPr>
              <a:buNone/>
            </a:pPr>
            <a:r>
              <a:rPr lang="en-US" dirty="0"/>
              <a:t>to as an electrophile.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Nucleophilic</a:t>
            </a:r>
            <a:r>
              <a:rPr lang="en-GB" dirty="0"/>
              <a:t> substitution reactions are of two types namely:</a:t>
            </a:r>
          </a:p>
          <a:p>
            <a:pPr marL="514350" indent="-514350">
              <a:buAutoNum type="arabicPeriod"/>
            </a:pPr>
            <a:r>
              <a:rPr lang="en-GB" dirty="0"/>
              <a:t>S</a:t>
            </a:r>
            <a:r>
              <a:rPr lang="en-GB" baseline="-25000" dirty="0"/>
              <a:t>N</a:t>
            </a:r>
            <a:r>
              <a:rPr lang="en-GB" dirty="0"/>
              <a:t>1 reaction</a:t>
            </a:r>
          </a:p>
          <a:p>
            <a:pPr marL="514350" indent="-514350">
              <a:buAutoNum type="arabicPeriod"/>
            </a:pPr>
            <a:r>
              <a:rPr lang="en-GB" dirty="0"/>
              <a:t>S</a:t>
            </a:r>
            <a:r>
              <a:rPr lang="en-GB" baseline="-25000" dirty="0"/>
              <a:t>N</a:t>
            </a:r>
            <a:r>
              <a:rPr lang="en-GB" dirty="0"/>
              <a:t>2 reaction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305800" cy="2133600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nucleophilic</a:t>
            </a:r>
            <a:r>
              <a:rPr lang="en-US" b="1" dirty="0"/>
              <a:t> substitution reaction - an S</a:t>
            </a:r>
            <a:r>
              <a:rPr lang="en-US" b="1" baseline="-25000" dirty="0"/>
              <a:t>N</a:t>
            </a:r>
            <a:r>
              <a:rPr lang="en-US" b="1" dirty="0"/>
              <a:t>2 reaction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31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773</Words>
  <Application>Microsoft Office PowerPoint</Application>
  <PresentationFormat>On-screen Show (4:3)</PresentationFormat>
  <Paragraphs>114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SUBSTITUTION REACTION</vt:lpstr>
      <vt:lpstr>Definition </vt:lpstr>
      <vt:lpstr>PowerPoint Presentation</vt:lpstr>
      <vt:lpstr>Types of Substitution Reaction</vt:lpstr>
      <vt:lpstr>Nucleophiles </vt:lpstr>
      <vt:lpstr>Definition of Nucleophilic substitution reaction </vt:lpstr>
      <vt:lpstr>PowerPoint Presentation</vt:lpstr>
      <vt:lpstr>PowerPoint Presentation</vt:lpstr>
      <vt:lpstr>The nucleophilic substitution reaction - an SN2 reaction </vt:lpstr>
      <vt:lpstr>PowerPoint Presentation</vt:lpstr>
      <vt:lpstr>SN2 Reaction Mechanism</vt:lpstr>
      <vt:lpstr>PowerPoint Presentation</vt:lpstr>
      <vt:lpstr>PowerPoint Presentation</vt:lpstr>
      <vt:lpstr>EXAMPLE</vt:lpstr>
      <vt:lpstr>PowerPoint Presentation</vt:lpstr>
      <vt:lpstr>PowerPoint Presentation</vt:lpstr>
      <vt:lpstr>The nucleophilic substitution reaction - an SN1 reaction </vt:lpstr>
      <vt:lpstr>PowerPoint Presentation</vt:lpstr>
      <vt:lpstr>PowerPoint Presentation</vt:lpstr>
      <vt:lpstr>The SN1 mechanism 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Why don't tertiary halogenoalkanes use the SN2 mechanism? </vt:lpstr>
      <vt:lpstr>PowerPoint Presentation</vt:lpstr>
      <vt:lpstr>PowerPoint Presentation</vt:lpstr>
      <vt:lpstr>Why don't primary halogenoalkanes use the SN1 mechanism? </vt:lpstr>
      <vt:lpstr>PowerPoint Presentation</vt:lpstr>
      <vt:lpstr>PowerPoint Presentation</vt:lpstr>
      <vt:lpstr>PowerPoint Presentation</vt:lpstr>
      <vt:lpstr>Electrophilic substitution </vt:lpstr>
      <vt:lpstr>Electrophile</vt:lpstr>
      <vt:lpstr>Electrophilic substitution reaction </vt:lpstr>
      <vt:lpstr>Electrophilic aromatic substitution </vt:lpstr>
      <vt:lpstr>PowerPoint Presentation</vt:lpstr>
      <vt:lpstr>Specific aromatic substitution reaction</vt:lpstr>
      <vt:lpstr>Friedel-Crafts Alkylation of Benzene </vt:lpstr>
      <vt:lpstr>PowerPoint Presentation</vt:lpstr>
      <vt:lpstr>PowerPoint Presentation</vt:lpstr>
      <vt:lpstr>PowerPoint Presentation</vt:lpstr>
      <vt:lpstr>Friedel-Crafts Acylation of Benzene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SUBSTITUTION REACTION</dc:title>
  <dc:creator>Lita</dc:creator>
  <cp:lastModifiedBy>PC FiX</cp:lastModifiedBy>
  <cp:revision>219</cp:revision>
  <dcterms:created xsi:type="dcterms:W3CDTF">2018-04-22T14:21:11Z</dcterms:created>
  <dcterms:modified xsi:type="dcterms:W3CDTF">2021-07-26T14:47:22Z</dcterms:modified>
</cp:coreProperties>
</file>