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8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66" r:id="rId14"/>
    <p:sldId id="259" r:id="rId15"/>
    <p:sldId id="260" r:id="rId16"/>
    <p:sldId id="261" r:id="rId17"/>
    <p:sldId id="262" r:id="rId18"/>
    <p:sldId id="263" r:id="rId19"/>
    <p:sldId id="265" r:id="rId20"/>
    <p:sldId id="273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F8E3-92EE-4E64-813E-69E829CD19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DE0A-8043-4C31-8480-902832B5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DE0A-8043-4C31-8480-902832B5B7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3F10111-9E47-4DC4-9737-D89F0C7E636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810A-703B-4406-9DE2-8B1C970CC81F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4410-E3CC-4062-B8BC-AD9BCE4C6FB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A92-1BEB-41B1-A0A0-6E5EB3CD09C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A2C-70AE-48A2-AFE1-1C25C350B7CA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8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031-98B6-402B-B78D-BB5A607ED0F0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F0DD-F87D-4822-90EE-67A3EDC9F4E7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1C30-3C4C-429F-9162-3FEDAAC640CA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14B-B6E3-4530-898E-C394844D33B1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514272-29FA-4235-92FB-E335DBC0EFFC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BD8F-9B61-4C4D-8D60-8AD634F5F2F6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F449A60-45BD-4B1E-95D7-5FCC9976C13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D6D7EC-6BDF-4B22-9BB0-103CEB4B6D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  <a:endParaRPr lang="en-US"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MINIMUM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4261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  <a:endParaRPr lang="en-US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6938" y="2570834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9314" y="2855846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mid)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938" y="321801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mid+1, 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9314" y="3551138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min(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48" y="2242729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1533" y="396425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5279" y="4246430"/>
            <a:ext cx="137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A[p]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C70-A206-4577-A25A-2C87846C581F}" type="datetime1">
              <a:rPr lang="en-US" smtClean="0"/>
              <a:t>9/9/2022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FIND MIN (TIME COMPLEXITY)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33644" y="179989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3302" y="2444299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5678" y="2729311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A,p,mid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3302" y="309148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678" y="3424603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min(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712" y="211619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179989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there are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array indexed from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256521"/>
            <a:ext cx="529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p,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9625" y="179989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9169642" y="1999945"/>
            <a:ext cx="21899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2698577"/>
            <a:ext cx="6050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p,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53767" y="272931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10605701" y="2929366"/>
            <a:ext cx="748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53767" y="308763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0650" y="342460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3"/>
            <a:endCxn id="23" idx="1"/>
          </p:cNvCxnSpPr>
          <p:nvPr/>
        </p:nvCxnSpPr>
        <p:spPr>
          <a:xfrm flipV="1">
            <a:off x="10873012" y="3287692"/>
            <a:ext cx="480755" cy="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10220980" y="3624658"/>
            <a:ext cx="1139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7280" y="3146740"/>
            <a:ext cx="6324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mid+1, 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" y="3597982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constant time to be returned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63879" y="4374733"/>
                <a:ext cx="3884268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79" y="4374733"/>
                <a:ext cx="3884268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63879" y="5327878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79" y="5327878"/>
                <a:ext cx="3241080" cy="976614"/>
              </a:xfrm>
              <a:prstGeom prst="rect">
                <a:avLst/>
              </a:prstGeom>
              <a:blipFill rotWithShape="0"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980712" y="38438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23302" y="4043932"/>
            <a:ext cx="1441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A[p]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998092"/>
            <a:ext cx="617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p=q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constant time is required to return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A[p]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04520" y="404393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864850" y="4243987"/>
            <a:ext cx="1139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93D1-07A4-4B4F-9788-E7DC4282BA1E}" type="datetime1">
              <a:rPr lang="en-US" smtClean="0"/>
              <a:t>9/9/2022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18" grpId="0"/>
      <p:bldP spid="23" grpId="0"/>
      <p:bldP spid="26" grpId="0"/>
      <p:bldP spid="31" grpId="0"/>
      <p:bldP spid="32" grpId="0"/>
      <p:bldP spid="29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FIND MIN (TIME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1735765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35765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0" y="2623403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982889"/>
            <a:ext cx="311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2[2T(n/4) + c]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382999"/>
            <a:ext cx="3253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816500"/>
            <a:ext cx="388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c]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227118"/>
            <a:ext cx="379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4566869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4933356"/>
            <a:ext cx="5091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0675" y="1806468"/>
            <a:ext cx="2964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+c2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25447" y="179088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40702" y="236019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575410" y="1871368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92183" y="23719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51208" y="280815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51208" y="3173189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0702" y="3573299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92416" y="3999148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2415" y="4430429"/>
            <a:ext cx="2344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92415" y="4778473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2nc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01281" y="443042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[T(1) = c]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2415" y="5178583"/>
            <a:ext cx="174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O(n)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63-D965-4032-A6FA-CB74F3E83FA9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97280" y="5298559"/>
                <a:ext cx="3129575" cy="64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T(n) = 2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T(n/2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0" i="0" baseline="30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1−2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298559"/>
                <a:ext cx="3129575" cy="645882"/>
              </a:xfrm>
              <a:prstGeom prst="rect">
                <a:avLst/>
              </a:prstGeom>
              <a:blipFill rotWithShape="0">
                <a:blip r:embed="rId3"/>
                <a:stretch>
                  <a:fillRect l="-194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084937" y="5474191"/>
                <a:ext cx="3225563" cy="541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+…+ar</a:t>
                </a:r>
                <a:r>
                  <a:rPr lang="en-US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="1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37" y="5474191"/>
                <a:ext cx="3225563" cy="541302"/>
              </a:xfrm>
              <a:prstGeom prst="rect">
                <a:avLst/>
              </a:prstGeom>
              <a:blipFill rotWithShape="0">
                <a:blip r:embed="rId4"/>
                <a:stretch>
                  <a:fillRect l="-1512" r="-756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097280" y="5877036"/>
            <a:ext cx="3038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4937" y="5884565"/>
            <a:ext cx="284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[Geometric progression]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8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PROBLEM-2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928782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array of integer of size n (either input/user defined)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2390447"/>
            <a:ext cx="98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bring the last element of the array in sorted position so that: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8603" y="2918862"/>
            <a:ext cx="840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at left are smaller/equal (in any order)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8603" y="3380527"/>
            <a:ext cx="767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at right are greater (in any order)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8603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8055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7507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6959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6411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5863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5315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4767" y="4281717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47304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5599" y="43466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6876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0047" y="43261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1513" y="43261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7043" y="43466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8342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15802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5254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34706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4158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3610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63062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72514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81966" y="52801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57071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5366" y="5349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537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16643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29814" y="53288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6810" y="5349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8109" y="5339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1966" y="4281717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58770" y="433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44158" y="5280150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41280" y="53288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3671" y="4103802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loop is allowed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6310" y="4627022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recursion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6309" y="5168081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temporary array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E02-3BA2-4809-9F98-B8D4CA56F779}" type="datetime1">
              <a:rPr lang="en-US" smtClean="0"/>
              <a:t>9/9/2022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 animBg="1"/>
      <p:bldP spid="18" grpId="0"/>
      <p:bldP spid="42" grpId="0" animBg="1"/>
      <p:bldP spid="37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98452" y="1984545"/>
            <a:ext cx="465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candidate’s age is less than Pivot’s 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3549" y="2359386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mash and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7280" y="1879099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characters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84812" y="2184600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(The center of attraction)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4812" y="2553349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4812" y="292209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4812" y="332172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Ghotok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68818" y="3321729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(Points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mash)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4812" y="3721839"/>
            <a:ext cx="2400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Ghotok’s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4456" y="372183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(Points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Shorbonash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11565" y="275340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Ghotok’s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98452" y="324751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Ghotok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every case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8452" y="3741630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Bring Pivot at sorted position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3B24-3D32-4A6C-B985-E5E756E6B997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(Partitioning)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533804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3256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2708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2160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1612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1064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90516" y="264068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99968" y="2640686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72505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0800" y="2705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3971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1370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4541" y="3085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2836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6007" y="30852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8627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91798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0093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3264" y="30954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32523" y="2155667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32077" y="2155666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4478" y="18404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02800" y="178574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31642" y="2640685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28781" y="2640684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2077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13992" y="1905344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7982" y="2161196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91993" y="181826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9490" y="2640684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5248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58154" y="2155666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28431" y="178574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33330" y="1897260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19289" y="2137504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89566" y="176758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41681" y="1892234"/>
            <a:ext cx="366992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86904" y="2167691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57181" y="1797768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78102" y="1901625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71807" y="2640684"/>
            <a:ext cx="509452" cy="50945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6714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256" y="2638073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37575" y="2673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64070" y="26380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37507" y="2163077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09908" y="182088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87280" y="1887050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36872" y="2161196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07149" y="179127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58922" y="1895379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79245" y="2633459"/>
            <a:ext cx="509452" cy="50945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72244" y="2705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3305" y="2632838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3543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9871" y="3273588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7024" y="2643099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54701" y="2672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3014" y="263283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662349" y="2692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15707" y="2161941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88108" y="181974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575721" y="1894647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084919" y="2632838"/>
            <a:ext cx="509452" cy="5094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48171" y="2695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359018" y="2149998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29295" y="1780075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616978" y="1884181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37895" y="2137504"/>
            <a:ext cx="0" cy="44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8172" y="176758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85039" y="1872642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21718" y="1872642"/>
            <a:ext cx="458663" cy="7069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080854" y="2632093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158525" y="26912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92335" y="264068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198241" y="2685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4850" y="363638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26084" y="3204807"/>
            <a:ext cx="4075703" cy="3204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628212" y="3105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25171" y="31095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35301" y="3987809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58781" y="438791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67722" y="475071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73210" y="50996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424850" y="546055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wap(a[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24850" y="586066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FD7E-BDB4-4B62-A8D9-784DBA82D166}" type="datetime1">
              <a:rPr lang="en-US" smtClean="0"/>
              <a:t>9/9/2022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6" grpId="0" animBg="1"/>
      <p:bldP spid="38" grpId="0" animBg="1"/>
      <p:bldP spid="12" grpId="0"/>
      <p:bldP spid="42" grpId="0" animBg="1"/>
      <p:bldP spid="45" grpId="0"/>
      <p:bldP spid="46" grpId="0" animBg="1"/>
      <p:bldP spid="13" grpId="0"/>
      <p:bldP spid="49" grpId="0"/>
      <p:bldP spid="50" grpId="0" animBg="1"/>
      <p:bldP spid="55" grpId="0"/>
      <p:bldP spid="56" grpId="0" animBg="1"/>
      <p:bldP spid="58" grpId="0"/>
      <p:bldP spid="59" grpId="0" animBg="1"/>
      <p:bldP spid="60" grpId="0" animBg="1"/>
      <p:bldP spid="15" grpId="0"/>
      <p:bldP spid="62" grpId="0" animBg="1"/>
      <p:bldP spid="61" grpId="0"/>
      <p:bldP spid="64" grpId="0" animBg="1"/>
      <p:bldP spid="71" grpId="0"/>
      <p:bldP spid="72" grpId="0" animBg="1"/>
      <p:bldP spid="74" grpId="0"/>
      <p:bldP spid="75" grpId="0" animBg="1"/>
      <p:bldP spid="77" grpId="0" animBg="1"/>
      <p:bldP spid="16" grpId="0"/>
      <p:bldP spid="79" grpId="0" animBg="1"/>
      <p:bldP spid="14" grpId="0"/>
      <p:bldP spid="80" grpId="0"/>
      <p:bldP spid="81" grpId="0" animBg="1"/>
      <p:bldP spid="82" grpId="0"/>
      <p:bldP spid="83" grpId="0" animBg="1"/>
      <p:bldP spid="84" grpId="0"/>
      <p:bldP spid="86" grpId="0"/>
      <p:bldP spid="87" grpId="0" animBg="1"/>
      <p:bldP spid="88" grpId="0" animBg="1"/>
      <p:bldP spid="65" grpId="0"/>
      <p:bldP spid="90" grpId="0"/>
      <p:bldP spid="91" grpId="0" animBg="1"/>
      <p:bldP spid="93" grpId="0"/>
      <p:bldP spid="94" grpId="0" animBg="1"/>
      <p:bldP spid="95" grpId="0" animBg="1"/>
      <p:bldP spid="97" grpId="0" animBg="1"/>
      <p:bldP spid="98" grpId="0"/>
      <p:bldP spid="99" grpId="0" animBg="1"/>
      <p:bldP spid="100" grpId="0"/>
      <p:bldP spid="102" grpId="0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(Recursive Calls)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146375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5827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5279" y="2435826"/>
            <a:ext cx="509452" cy="50945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4731" y="2435826"/>
            <a:ext cx="509452" cy="5094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4183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93635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03087" y="2435826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2539" y="2435826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85076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83371" y="2500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6542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4648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7819" y="2480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9285" y="2480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4815" y="25007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6114" y="24904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944759" y="1994695"/>
            <a:ext cx="0" cy="4411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17160" y="163713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0783" y="29008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37742" y="290465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40240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449692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959144" y="362594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031681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29976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43147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06584" y="413540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774740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0284192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793644" y="362594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1303096" y="362594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0375633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3928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387099" y="3680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75372" y="3690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428299" y="409478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0524" y="4080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63242" y="4136374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4" idx="1"/>
            <a:endCxn id="113" idx="0"/>
          </p:cNvCxnSpPr>
          <p:nvPr/>
        </p:nvCxnSpPr>
        <p:spPr>
          <a:xfrm flipH="1">
            <a:off x="5704418" y="2690552"/>
            <a:ext cx="441957" cy="935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</p:cNvCxnSpPr>
          <p:nvPr/>
        </p:nvCxnSpPr>
        <p:spPr>
          <a:xfrm>
            <a:off x="10221991" y="2690552"/>
            <a:ext cx="564894" cy="935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910553" y="4335456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19484" y="1893763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14463" y="225656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24914" y="2607984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948394" y="3008094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57335" y="3370893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62823" y="3719799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14463" y="408073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wap(a[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14463" y="448084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93667" y="4694947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481233" y="507600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490899" y="5476115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0B6-EBD6-4E61-9040-D0D4EDCD01EE}" type="datetime1">
              <a:rPr lang="en-US" smtClean="0"/>
              <a:t>9/9/2022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9" grpId="0"/>
      <p:bldP spid="141" grpId="0"/>
      <p:bldP spid="1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(Base Cases)</a:t>
            </a:r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297201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06653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316105" y="232840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280" y="4374291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680394" y="4801311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67960" y="5182369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77625" y="5636299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88642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86937" y="2847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108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96912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03099" y="4801311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39" idx="3"/>
            <a:endCxn id="59" idx="1"/>
          </p:cNvCxnSpPr>
          <p:nvPr/>
        </p:nvCxnSpPr>
        <p:spPr>
          <a:xfrm>
            <a:off x="3891256" y="5001366"/>
            <a:ext cx="14118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45066" y="519584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0, 1)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61396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70848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52837" y="34450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51132" y="3455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52837" y="3899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51132" y="3909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4" name="Straight Arrow Connector 23"/>
          <p:cNvCxnSpPr>
            <a:stCxn id="112" idx="1"/>
          </p:cNvCxnSpPr>
          <p:nvPr/>
        </p:nvCxnSpPr>
        <p:spPr>
          <a:xfrm flipH="1">
            <a:off x="4770848" y="2583129"/>
            <a:ext cx="526353" cy="80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25557" y="3368363"/>
            <a:ext cx="1724297" cy="57392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14" idx="3"/>
            <a:endCxn id="27" idx="0"/>
          </p:cNvCxnSpPr>
          <p:nvPr/>
        </p:nvCxnSpPr>
        <p:spPr>
          <a:xfrm>
            <a:off x="6825557" y="2583129"/>
            <a:ext cx="862149" cy="785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45066" y="5582479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3,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9218" y="193447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0140" y="1929359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141085" y="5428086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141084" y="5856374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980620" y="344980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call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87329" y="4811574"/>
            <a:ext cx="657552" cy="40011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21727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12195" y="2323013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02743" y="2323441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88642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86937" y="23933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00108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11527" y="52361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43795" y="56362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18510" y="2552351"/>
            <a:ext cx="82105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r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FC2-624E-432B-A1BA-D66484BC0FE7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55" grpId="0"/>
      <p:bldP spid="56" grpId="0"/>
      <p:bldP spid="57" grpId="0"/>
      <p:bldP spid="59" grpId="0"/>
      <p:bldP spid="64" grpId="0"/>
      <p:bldP spid="65" grpId="0" animBg="1"/>
      <p:bldP spid="66" grpId="0" animBg="1"/>
      <p:bldP spid="67" grpId="0"/>
      <p:bldP spid="68" grpId="0"/>
      <p:bldP spid="69" grpId="0"/>
      <p:bldP spid="70" grpId="0"/>
      <p:bldP spid="27" grpId="0" animBg="1"/>
      <p:bldP spid="78" grpId="0"/>
      <p:bldP spid="79" grpId="0"/>
      <p:bldP spid="80" grpId="0"/>
      <p:bldP spid="84" grpId="0" animBg="1"/>
      <p:bldP spid="87" grpId="0" animBg="1"/>
      <p:bldP spid="88" grpId="0" animBg="1"/>
      <p:bldP spid="89" grpId="0" animBg="1"/>
      <p:bldP spid="115" grpId="0"/>
      <p:bldP spid="116" grpId="0"/>
      <p:bldP spid="117" grpId="0"/>
      <p:bldP spid="90" grpId="0"/>
      <p:bldP spid="91" grpId="0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(Base Cases)</a:t>
            </a:r>
            <a:endParaRPr lang="en-US" b="1" dirty="0"/>
          </a:p>
        </p:txBody>
      </p:sp>
      <p:sp>
        <p:nvSpPr>
          <p:cNvPr id="112" name="Rectangle 111"/>
          <p:cNvSpPr/>
          <p:nvPr/>
        </p:nvSpPr>
        <p:spPr>
          <a:xfrm>
            <a:off x="5297201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06653" y="232840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316105" y="232840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280" y="4374291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680394" y="4801311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67960" y="5182369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77625" y="5636299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88642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86937" y="2847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108" y="28373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96912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03099" y="4801311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39" idx="3"/>
            <a:endCxn id="59" idx="1"/>
          </p:cNvCxnSpPr>
          <p:nvPr/>
        </p:nvCxnSpPr>
        <p:spPr>
          <a:xfrm>
            <a:off x="3891256" y="5001366"/>
            <a:ext cx="14118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45066" y="519584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0, 0)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24871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5155" y="3455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05155" y="3909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5066" y="5582479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2,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9218" y="193447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0140" y="1929359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141085" y="5428086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141084" y="5856374"/>
            <a:ext cx="11633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87329" y="4811574"/>
            <a:ext cx="657552" cy="40011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21727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02743" y="2323441"/>
            <a:ext cx="509452" cy="50945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88642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886937" y="23933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00108" y="2383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11527" y="52361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43795" y="56362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18510" y="2552351"/>
            <a:ext cx="82105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09424" y="2323441"/>
            <a:ext cx="509452" cy="5094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327262" y="232344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904526" y="23413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5535" y="23606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5" name="Straight Arrow Connector 4"/>
          <p:cNvCxnSpPr>
            <a:stCxn id="88" idx="3"/>
            <a:endCxn id="66" idx="0"/>
          </p:cNvCxnSpPr>
          <p:nvPr/>
        </p:nvCxnSpPr>
        <p:spPr>
          <a:xfrm>
            <a:off x="6836714" y="2578167"/>
            <a:ext cx="1042883" cy="812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58805" y="3194305"/>
            <a:ext cx="1457652" cy="105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1396" y="3390338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52837" y="34450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52837" y="3899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12" idx="1"/>
            <a:endCxn id="65" idx="0"/>
          </p:cNvCxnSpPr>
          <p:nvPr/>
        </p:nvCxnSpPr>
        <p:spPr>
          <a:xfrm flipH="1">
            <a:off x="4516122" y="2583129"/>
            <a:ext cx="781079" cy="807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90382" y="4147326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they need to be divided further?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13014" y="4143304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C6C-6761-498E-A615-A0965B66A57D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55" grpId="0"/>
      <p:bldP spid="56" grpId="0"/>
      <p:bldP spid="57" grpId="0"/>
      <p:bldP spid="59" grpId="0"/>
      <p:bldP spid="64" grpId="0"/>
      <p:bldP spid="66" grpId="0" animBg="1"/>
      <p:bldP spid="68" grpId="0"/>
      <p:bldP spid="70" grpId="0"/>
      <p:bldP spid="78" grpId="0"/>
      <p:bldP spid="79" grpId="0"/>
      <p:bldP spid="80" grpId="0"/>
      <p:bldP spid="84" grpId="0" animBg="1"/>
      <p:bldP spid="87" grpId="0" animBg="1"/>
      <p:bldP spid="89" grpId="0" animBg="1"/>
      <p:bldP spid="115" grpId="0"/>
      <p:bldP spid="116" grpId="0"/>
      <p:bldP spid="117" grpId="0"/>
      <p:bldP spid="90" grpId="0"/>
      <p:bldP spid="91" grpId="0"/>
      <p:bldP spid="92" grpId="0" animBg="1"/>
      <p:bldP spid="42" grpId="0" animBg="1"/>
      <p:bldP spid="88" grpId="0" animBg="1"/>
      <p:bldP spid="43" grpId="0"/>
      <p:bldP spid="44" grpId="0"/>
      <p:bldP spid="7" grpId="0" animBg="1"/>
      <p:bldP spid="65" grpId="0" animBg="1"/>
      <p:bldP spid="67" grpId="0"/>
      <p:bldP spid="6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ALGORITHM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0327" y="1901988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306" y="226478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5757" y="2616209"/>
            <a:ext cx="163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= p to r-1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9237" y="301631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a[j] &lt; a[r]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8178" y="337911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swap(a[j], 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3666" y="37280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5306" y="408895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wap(a[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a[r])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5306" y="448906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2896" y="1901988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1652" y="2816264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9218" y="3197322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8884" y="3597432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4089" y="23887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p &lt;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DDE-6771-4D78-8670-D317C7078D1D}" type="datetime1">
              <a:rPr lang="en-US" smtClean="0"/>
              <a:t>9/9/2022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880075"/>
            <a:ext cx="497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type of algorithm design paradigm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2280185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steps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8" y="2680295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into sub problems that are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main 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8" y="3455246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sub problems by solving them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8" y="4222117"/>
            <a:ext cx="494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conquered sub problems to build the solution of original problem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0356" y="2415375"/>
            <a:ext cx="529839" cy="5298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277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05004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7992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597072" y="3358044"/>
            <a:ext cx="430706" cy="4307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44386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23150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62532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01914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49128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88510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27892" y="4133585"/>
            <a:ext cx="295396" cy="295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0" idx="2"/>
            <a:endCxn id="12" idx="0"/>
          </p:cNvCxnSpPr>
          <p:nvPr/>
        </p:nvCxnSpPr>
        <p:spPr>
          <a:xfrm flipH="1">
            <a:off x="7578125" y="2680295"/>
            <a:ext cx="1352231" cy="6777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30" idx="0"/>
          </p:cNvCxnSpPr>
          <p:nvPr/>
        </p:nvCxnSpPr>
        <p:spPr>
          <a:xfrm flipH="1">
            <a:off x="9195275" y="2945214"/>
            <a:ext cx="1" cy="4128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31" idx="0"/>
          </p:cNvCxnSpPr>
          <p:nvPr/>
        </p:nvCxnSpPr>
        <p:spPr>
          <a:xfrm>
            <a:off x="9460195" y="2680295"/>
            <a:ext cx="1352230" cy="6777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5" idx="0"/>
          </p:cNvCxnSpPr>
          <p:nvPr/>
        </p:nvCxnSpPr>
        <p:spPr>
          <a:xfrm flipH="1">
            <a:off x="7052702" y="3725675"/>
            <a:ext cx="373145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4"/>
            <a:endCxn id="32" idx="0"/>
          </p:cNvCxnSpPr>
          <p:nvPr/>
        </p:nvCxnSpPr>
        <p:spPr>
          <a:xfrm>
            <a:off x="7578125" y="3788750"/>
            <a:ext cx="13959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5"/>
            <a:endCxn id="33" idx="0"/>
          </p:cNvCxnSpPr>
          <p:nvPr/>
        </p:nvCxnSpPr>
        <p:spPr>
          <a:xfrm>
            <a:off x="7730403" y="3725675"/>
            <a:ext cx="401063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3"/>
            <a:endCxn id="34" idx="0"/>
          </p:cNvCxnSpPr>
          <p:nvPr/>
        </p:nvCxnSpPr>
        <p:spPr>
          <a:xfrm flipH="1">
            <a:off x="8670848" y="3725675"/>
            <a:ext cx="372149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4"/>
            <a:endCxn id="35" idx="0"/>
          </p:cNvCxnSpPr>
          <p:nvPr/>
        </p:nvCxnSpPr>
        <p:spPr>
          <a:xfrm>
            <a:off x="9195275" y="3788750"/>
            <a:ext cx="14955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5"/>
            <a:endCxn id="36" idx="0"/>
          </p:cNvCxnSpPr>
          <p:nvPr/>
        </p:nvCxnSpPr>
        <p:spPr>
          <a:xfrm>
            <a:off x="9347553" y="3725675"/>
            <a:ext cx="402059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3"/>
            <a:endCxn id="37" idx="0"/>
          </p:cNvCxnSpPr>
          <p:nvPr/>
        </p:nvCxnSpPr>
        <p:spPr>
          <a:xfrm flipH="1">
            <a:off x="10296826" y="3725675"/>
            <a:ext cx="363321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4"/>
            <a:endCxn id="38" idx="0"/>
          </p:cNvCxnSpPr>
          <p:nvPr/>
        </p:nvCxnSpPr>
        <p:spPr>
          <a:xfrm>
            <a:off x="10812425" y="3788750"/>
            <a:ext cx="23783" cy="344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5"/>
            <a:endCxn id="39" idx="0"/>
          </p:cNvCxnSpPr>
          <p:nvPr/>
        </p:nvCxnSpPr>
        <p:spPr>
          <a:xfrm>
            <a:off x="10964703" y="3725675"/>
            <a:ext cx="410887" cy="407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7280" y="4988988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case of the recursions are of constant size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930355" y="2421204"/>
            <a:ext cx="529839" cy="52983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65969" y="3358044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03579" y="413733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04395" y="413733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48890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0793" y="413358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983768" y="4133585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61632" y="335804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979922" y="3352215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523150" y="4134787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21247" y="4135696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62532" y="4134787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9506" y="4132676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01914" y="4132676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04878" y="4131767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84502" y="335163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97072" y="3351634"/>
            <a:ext cx="430706" cy="43070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57599" y="4130944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153364" y="4130944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87396" y="413358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692746" y="4131219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235772" y="4137335"/>
            <a:ext cx="295396" cy="29539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230422" y="4130944"/>
            <a:ext cx="295396" cy="2953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599122" y="3351634"/>
            <a:ext cx="430706" cy="43070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930354" y="2420280"/>
            <a:ext cx="529839" cy="52983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436-78DE-467C-BB0A-3CCD80F57D49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2" grpId="0" animBg="1"/>
      <p:bldP spid="1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4" grpId="0"/>
      <p:bldP spid="40" grpId="0" animBg="1"/>
      <p:bldP spid="52" grpId="0" animBg="1"/>
      <p:bldP spid="54" grpId="0" animBg="1"/>
      <p:bldP spid="56" grpId="0" animBg="1"/>
      <p:bldP spid="58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 ALGORITHM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53102" y="4212286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(a[ ], p, r)</a:t>
            </a:r>
            <a:endParaRPr lang="en-US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2555" y="4905338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 (a, p,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0121" y="5286396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p, i-1)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9787" y="5686506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(a, i+1,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3067" y="45784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p &lt;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8278" y="5288801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5365" y="568650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5365" y="49053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103" y="1810133"/>
            <a:ext cx="8070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scenario: The array is sorted (wither ascending or descending)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3103" y="2210243"/>
            <a:ext cx="829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array with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is sorted in ascending order then at the next call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3165" y="2587494"/>
            <a:ext cx="570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recursive call will proceed with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elements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3165" y="2970463"/>
            <a:ext cx="564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recursive call will proceed with no element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164" y="3350044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right call will be solved in constant time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13" idx="3"/>
            <a:endCxn id="19" idx="1"/>
          </p:cNvCxnSpPr>
          <p:nvPr/>
        </p:nvCxnSpPr>
        <p:spPr>
          <a:xfrm>
            <a:off x="4293417" y="5105393"/>
            <a:ext cx="891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7" idx="1"/>
          </p:cNvCxnSpPr>
          <p:nvPr/>
        </p:nvCxnSpPr>
        <p:spPr>
          <a:xfrm>
            <a:off x="4223275" y="5486451"/>
            <a:ext cx="965003" cy="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8" idx="1"/>
          </p:cNvCxnSpPr>
          <p:nvPr/>
        </p:nvCxnSpPr>
        <p:spPr>
          <a:xfrm>
            <a:off x="4248971" y="5886561"/>
            <a:ext cx="936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3102" y="3704405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always scans from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686230" y="4709892"/>
                <a:ext cx="381130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30" y="4709892"/>
                <a:ext cx="3811300" cy="710194"/>
              </a:xfrm>
              <a:prstGeom prst="rect">
                <a:avLst/>
              </a:prstGeom>
              <a:blipFill rotWithShape="0"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89412" y="5553498"/>
            <a:ext cx="128753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5D70-9B4F-4D35-A7AC-F501E424A032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2" grpId="0"/>
      <p:bldP spid="33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SOLVING RECURRENCE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MASTER  THEOREM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METHODS OF SOLVING RECURRENCE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14B-B6E3-4530-898E-C394844D33B1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103" y="1810133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expansion/ Substitution method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103" y="2210243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103" y="26103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ITERATIVE  EXPANSION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2035431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431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3" y="2943989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3384824"/>
            <a:ext cx="42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2[2T(n/4) + c(n/2)] 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825660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+ 2cn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4205185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c(n/4)] + 2cn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587038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323" y="4890816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5602078"/>
            <a:ext cx="255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591713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6678" y="2070629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51450" y="205504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705" y="2624359"/>
            <a:ext cx="228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352035" y="2138496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18186" y="2636115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7211" y="3072312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7211" y="343735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6705" y="3837460"/>
            <a:ext cx="472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6678" y="4259480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6677" y="4690761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6677" y="503880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cn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54229" y="506958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[T(1) = c]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6677" y="5438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O(nlog</a:t>
            </a:r>
            <a:r>
              <a:rPr lang="en-US" sz="1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4EF0-6E2D-4E7C-84E7-340842D6584D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MASTER  THEOREM</a:t>
            </a:r>
            <a:endParaRPr lang="en-US" sz="4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4EF0-6E2D-4E7C-84E7-340842D6584D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3103" y="1810133"/>
            <a:ext cx="563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Given a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sz="2000" b="1" i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recursive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530" y="2210243"/>
            <a:ext cx="9487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At each recursive call the algorithm divides the problem of size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 to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sub problems 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1) of size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&gt;1)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6530" y="2964296"/>
            <a:ext cx="948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the time required to divide and combine a problem of size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6529" y="3379216"/>
            <a:ext cx="948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Now if the required time for solving a problem of size n is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then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1984" y="3825493"/>
            <a:ext cx="268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3103" y="4225603"/>
            <a:ext cx="985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Master Theorem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can be achieved with the following asymptotic bounds:</a:t>
            </a:r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6529" y="4640523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288" y="4625713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36529" y="5072343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4288" y="5057533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36529" y="5486910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4288" y="5472100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9221" y="4840578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9" grpId="0"/>
      <p:bldP spid="41" grpId="0"/>
      <p:bldP spid="42" grpId="0"/>
      <p:bldP spid="45" grpId="0"/>
      <p:bldP spid="57" grpId="0"/>
      <p:bldP spid="58" grpId="0"/>
      <p:bldP spid="59" grpId="0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4T(n/2) + 8n + 5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4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2843" y="3798132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8n + 5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6668" y="3798132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(4)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0811" y="4767982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O(n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7280" y="3382344"/>
                <a:ext cx="4052841" cy="405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b="1" u="sng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T(n) = 9T(n/3) + 5n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u="sng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+ 8logn</a:t>
                </a:r>
                <a:endParaRPr lang="en-US" sz="2000" b="1" i="1" u="sng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82344"/>
                <a:ext cx="4052841" cy="405817"/>
              </a:xfrm>
              <a:prstGeom prst="rect">
                <a:avLst/>
              </a:prstGeom>
              <a:blipFill rotWithShape="0">
                <a:blip r:embed="rId2"/>
                <a:stretch>
                  <a:fillRect l="-1353" t="-9091" r="-9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9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3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2843" y="3798132"/>
                <a:ext cx="2784865" cy="404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(n) = 5n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+ 8logn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843" y="3798132"/>
                <a:ext cx="2784865" cy="404534"/>
              </a:xfrm>
              <a:prstGeom prst="rect">
                <a:avLst/>
              </a:prstGeom>
              <a:blipFill rotWithShape="0">
                <a:blip r:embed="rId3"/>
                <a:stretch>
                  <a:fillRect l="-1969" t="-7576" r="-10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688125" y="3831487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3/2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(9)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8125" y="4767888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O(n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7T(n/4) + 3n</a:t>
            </a:r>
            <a:r>
              <a:rPr lang="en-US" sz="2000" b="1" u="sng" baseline="30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u="sng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+ 4n + 5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7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4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0771" y="3793708"/>
            <a:ext cx="2784865" cy="40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+ 4n + 5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125" y="3831487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(7)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8125" y="4357504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(7)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506" y="5167998"/>
            <a:ext cx="290816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O(n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1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3382344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b="1" u="sng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endParaRPr lang="en-US" sz="20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813135"/>
            <a:ext cx="352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5039" y="179832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224495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&gt;&gt;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5039" y="22301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59522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O(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)) then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5039" y="2644712"/>
            <a:ext cx="303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O(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*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4248" y="2074974"/>
            <a:ext cx="2616422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sz="3200" b="1" i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baseline="30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053" y="379813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= 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066" y="379813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2843" y="3798132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125" y="3831487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O(f(n)) = 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6053" y="4274733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sz="14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(2)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6053" y="4767982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8125" y="4767888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O(g(n)) = n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4318" y="5274917"/>
            <a:ext cx="3746538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(n) = O(nlog</a:t>
            </a:r>
            <a:r>
              <a:rPr lang="en-US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n)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9824" y="3382344"/>
            <a:ext cx="157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(Merge Sort)</a:t>
            </a:r>
            <a:endParaRPr lang="en-US" sz="2000" b="1" i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B38-7164-46E0-A586-D647EA3C2C9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29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97280" y="1880075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Write an Divide and Conquer algorithm for finding the sum of an array and calculate the worst case time complexity using both Iterative expansion method and Master theorem.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733260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Write an Binary Search algorithm for finding the index of an element and calculate the worst case time complexity using both iterative expansion method and Master theorem.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3586445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Solve the following recurrences using Master theorem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8962" y="3986555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20T(n/4) + 3n</a:t>
            </a:r>
            <a:r>
              <a:rPr lang="en-US" sz="20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+ 4n + 5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8962" y="4422950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9T(n/3) + 5n</a:t>
            </a:r>
            <a:r>
              <a:rPr lang="en-US" sz="20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+ 7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88962" y="486922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6T(n/3) + 3n</a:t>
            </a:r>
            <a:r>
              <a:rPr lang="en-US" sz="20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+ 7n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8962" y="5315504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T(n) = 8T(n/3) + 5n</a:t>
            </a:r>
            <a:r>
              <a:rPr lang="en-US" sz="2000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7n</a:t>
            </a:r>
            <a:r>
              <a:rPr lang="en-US" sz="20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6901" y="207662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6725" y="2116790"/>
            <a:ext cx="2204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problem of size 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2296" y="314367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2512" y="3143678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92296" y="4381394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2512" y="4381394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66901" y="5562850"/>
            <a:ext cx="2734654" cy="49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1"/>
            <a:endCxn id="11" idx="0"/>
          </p:cNvCxnSpPr>
          <p:nvPr/>
        </p:nvCxnSpPr>
        <p:spPr>
          <a:xfrm flipH="1">
            <a:off x="3459623" y="2324456"/>
            <a:ext cx="907278" cy="8192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3" idx="0"/>
          </p:cNvCxnSpPr>
          <p:nvPr/>
        </p:nvCxnSpPr>
        <p:spPr>
          <a:xfrm>
            <a:off x="7101555" y="2324456"/>
            <a:ext cx="1048284" cy="8192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5" idx="0"/>
          </p:cNvCxnSpPr>
          <p:nvPr/>
        </p:nvCxnSpPr>
        <p:spPr>
          <a:xfrm>
            <a:off x="3459623" y="3639334"/>
            <a:ext cx="0" cy="74206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6" idx="0"/>
          </p:cNvCxnSpPr>
          <p:nvPr/>
        </p:nvCxnSpPr>
        <p:spPr>
          <a:xfrm>
            <a:off x="8149839" y="3639334"/>
            <a:ext cx="0" cy="74206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7" idx="1"/>
          </p:cNvCxnSpPr>
          <p:nvPr/>
        </p:nvCxnSpPr>
        <p:spPr>
          <a:xfrm>
            <a:off x="3459623" y="4877050"/>
            <a:ext cx="907278" cy="93362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7" idx="3"/>
          </p:cNvCxnSpPr>
          <p:nvPr/>
        </p:nvCxnSpPr>
        <p:spPr>
          <a:xfrm flipH="1">
            <a:off x="7101555" y="4877050"/>
            <a:ext cx="1048284" cy="93362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47890" y="3198322"/>
            <a:ext cx="282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 problem of size n/2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2512" y="3179462"/>
            <a:ext cx="282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 problem of size n/2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7890" y="4429167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sub problem 1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1929" y="4429167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sub problem 1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66901" y="5612270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main problem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3020" y="236703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2101" y="378147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7034" y="5212129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F99A-9A0F-4768-8E50-63D966CF804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56B5-F4F1-417A-947B-95537189184A}" type="datetime1">
              <a:rPr lang="en-US" smtClean="0"/>
              <a:t>9/9/2022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>
            <a:stCxn id="5" idx="2"/>
            <a:endCxn id="40" idx="0"/>
          </p:cNvCxnSpPr>
          <p:nvPr/>
        </p:nvCxnSpPr>
        <p:spPr>
          <a:xfrm flipH="1">
            <a:off x="7318251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2"/>
            <a:endCxn id="41" idx="0"/>
          </p:cNvCxnSpPr>
          <p:nvPr/>
        </p:nvCxnSpPr>
        <p:spPr>
          <a:xfrm flipH="1">
            <a:off x="7827703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" idx="2"/>
            <a:endCxn id="42" idx="0"/>
          </p:cNvCxnSpPr>
          <p:nvPr/>
        </p:nvCxnSpPr>
        <p:spPr>
          <a:xfrm flipH="1">
            <a:off x="8337155" y="2864721"/>
            <a:ext cx="316989" cy="3908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2"/>
            <a:endCxn id="43" idx="0"/>
          </p:cNvCxnSpPr>
          <p:nvPr/>
        </p:nvCxnSpPr>
        <p:spPr>
          <a:xfrm flipH="1">
            <a:off x="8846607" y="2861040"/>
            <a:ext cx="313693" cy="3945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" idx="2"/>
            <a:endCxn id="49" idx="0"/>
          </p:cNvCxnSpPr>
          <p:nvPr/>
        </p:nvCxnSpPr>
        <p:spPr>
          <a:xfrm>
            <a:off x="9673048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2"/>
            <a:endCxn id="50" idx="0"/>
          </p:cNvCxnSpPr>
          <p:nvPr/>
        </p:nvCxnSpPr>
        <p:spPr>
          <a:xfrm>
            <a:off x="10182500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2"/>
            <a:endCxn id="51" idx="0"/>
          </p:cNvCxnSpPr>
          <p:nvPr/>
        </p:nvCxnSpPr>
        <p:spPr>
          <a:xfrm>
            <a:off x="10691952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2" idx="2"/>
            <a:endCxn id="52" idx="0"/>
          </p:cNvCxnSpPr>
          <p:nvPr/>
        </p:nvCxnSpPr>
        <p:spPr>
          <a:xfrm>
            <a:off x="11201404" y="2864721"/>
            <a:ext cx="204551" cy="371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868629" y="2799787"/>
            <a:ext cx="4957362" cy="51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PROBLEM-1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88141"/>
            <a:ext cx="485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array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indexed from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0514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89966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9418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557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18322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7774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226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46678" y="235526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9215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5499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8787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1958" y="23996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3424" y="23996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09763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0253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53877" y="2355269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030681" y="2409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79" y="2151865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2504545"/>
            <a:ext cx="499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sub array is indexed from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5075" y="2881172"/>
            <a:ext cx="5644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sub array is indexed from (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+ 1) to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7279" y="3264831"/>
            <a:ext cx="564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elements in left sub array is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right sub array is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9945" y="40649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?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3678" y="407417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  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?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8608" y="4064929"/>
            <a:ext cx="1369286" cy="40011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– p + 1</a:t>
            </a:r>
            <a:endParaRPr lang="en-US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34044" y="4073999"/>
            <a:ext cx="966931" cy="40011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– mid</a:t>
            </a:r>
            <a:endParaRPr lang="en-US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68629" y="240993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7279" y="4624909"/>
            <a:ext cx="453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both left and right sub arrays into two arrays (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both of the arrays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63525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72977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82429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591881" y="325557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91881" y="3255571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622873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132325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641777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151229" y="32365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151229" y="3236573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983339" y="291850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8051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889966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99418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907963" y="234987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418322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27774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37226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946678" y="23515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66191" y="4360071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 to n1-1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71795" y="4360071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i="1" dirty="0" err="1" smtClean="0">
                <a:latin typeface="Consolas" panose="020B0609020204030204" pitchFamily="49" charset="0"/>
              </a:rPr>
              <a:t>Arr</a:t>
            </a:r>
            <a:r>
              <a:rPr lang="en-US" i="1" dirty="0" smtClean="0">
                <a:latin typeface="Consolas" panose="020B0609020204030204" pitchFamily="49" charset="0"/>
              </a:rPr>
              <a:t>[</a:t>
            </a:r>
            <a:r>
              <a:rPr lang="en-US" i="1" dirty="0" err="1" smtClean="0">
                <a:latin typeface="Consolas" panose="020B0609020204030204" pitchFamily="49" charset="0"/>
              </a:rPr>
              <a:t>p+i</a:t>
            </a:r>
            <a:r>
              <a:rPr lang="en-US" i="1" dirty="0" smtClean="0">
                <a:latin typeface="Consolas" panose="020B0609020204030204" pitchFamily="49" charset="0"/>
              </a:rPr>
              <a:t>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0221" y="4605392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 to n2-1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31021" y="4629830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i="1" dirty="0" err="1" smtClean="0">
                <a:latin typeface="Consolas" panose="020B0609020204030204" pitchFamily="49" charset="0"/>
              </a:rPr>
              <a:t>Arr</a:t>
            </a:r>
            <a:r>
              <a:rPr lang="en-US" i="1" dirty="0" smtClean="0">
                <a:latin typeface="Consolas" panose="020B0609020204030204" pitchFamily="49" charset="0"/>
              </a:rPr>
              <a:t>[mid+1+i]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7279" y="5660185"/>
            <a:ext cx="452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both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sorted then sort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906993" y="3804775"/>
            <a:ext cx="255198" cy="587394"/>
            <a:chOff x="7165638" y="3786344"/>
            <a:chExt cx="255198" cy="587394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7420051" y="3786344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165638" y="3973628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V="1">
            <a:off x="9717537" y="3770275"/>
            <a:ext cx="0" cy="4920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463124" y="3957559"/>
            <a:ext cx="2551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56541" y="513869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14167" y="51470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7205245" y="1699181"/>
            <a:ext cx="312906" cy="642323"/>
            <a:chOff x="7205245" y="1699181"/>
            <a:chExt cx="312906" cy="642323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7502352" y="1888577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205245" y="1699181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066191" y="5380893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p to q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9707474" y="333784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463102" y="24351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976273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74568" y="24351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987739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571687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076422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66750" y="2424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085055" y="2414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8657552" y="3811321"/>
            <a:ext cx="255198" cy="587394"/>
            <a:chOff x="8916197" y="3792890"/>
            <a:chExt cx="255198" cy="587394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598770" y="3794241"/>
            <a:ext cx="255198" cy="587394"/>
            <a:chOff x="7857415" y="3775810"/>
            <a:chExt cx="255198" cy="587394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8111828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857415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119669" y="3794241"/>
            <a:ext cx="255198" cy="587394"/>
            <a:chOff x="8378314" y="3775810"/>
            <a:chExt cx="255198" cy="587394"/>
          </a:xfrm>
        </p:grpSpPr>
        <p:cxnSp>
          <p:nvCxnSpPr>
            <p:cNvPr id="146" name="Straight Arrow Connector 145"/>
            <p:cNvCxnSpPr/>
            <p:nvPr/>
          </p:nvCxnSpPr>
          <p:spPr>
            <a:xfrm flipV="1">
              <a:off x="8632727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8378314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131024" y="3767283"/>
            <a:ext cx="255198" cy="587394"/>
            <a:chOff x="9970121" y="3767087"/>
            <a:chExt cx="255198" cy="587394"/>
          </a:xfrm>
        </p:grpSpPr>
        <p:cxnSp>
          <p:nvCxnSpPr>
            <p:cNvPr id="150" name="Straight Arrow Connector 149"/>
            <p:cNvCxnSpPr/>
            <p:nvPr/>
          </p:nvCxnSpPr>
          <p:spPr>
            <a:xfrm flipV="1">
              <a:off x="10224534" y="3767087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9970121" y="3954371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0649797" y="3760171"/>
            <a:ext cx="255198" cy="587394"/>
            <a:chOff x="10488894" y="3759975"/>
            <a:chExt cx="255198" cy="587394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10743307" y="3759975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0488894" y="3947259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1143843" y="3776892"/>
            <a:ext cx="255198" cy="587394"/>
            <a:chOff x="10982940" y="3776696"/>
            <a:chExt cx="255198" cy="587394"/>
          </a:xfrm>
        </p:grpSpPr>
        <p:cxnSp>
          <p:nvCxnSpPr>
            <p:cNvPr id="154" name="Straight Arrow Connector 153"/>
            <p:cNvCxnSpPr/>
            <p:nvPr/>
          </p:nvCxnSpPr>
          <p:spPr>
            <a:xfrm flipV="1">
              <a:off x="11237353" y="3776696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0982940" y="3963980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1475969" y="1694497"/>
            <a:ext cx="312906" cy="642323"/>
            <a:chOff x="8081207" y="953919"/>
            <a:chExt cx="312906" cy="642323"/>
          </a:xfrm>
        </p:grpSpPr>
        <p:cxnSp>
          <p:nvCxnSpPr>
            <p:cNvPr id="156" name="Straight Arrow Connector 155"/>
            <p:cNvCxnSpPr/>
            <p:nvPr/>
          </p:nvCxnSpPr>
          <p:spPr>
            <a:xfrm>
              <a:off x="8378314" y="1143315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081207" y="95391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47585" y="1680047"/>
            <a:ext cx="312906" cy="642323"/>
            <a:chOff x="7847585" y="1680047"/>
            <a:chExt cx="312906" cy="642323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8144692" y="1869443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7847585" y="1680047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8363173" y="1678802"/>
            <a:ext cx="312906" cy="642323"/>
            <a:chOff x="8363173" y="1678802"/>
            <a:chExt cx="312906" cy="64232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866028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836317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870839" y="1680445"/>
            <a:ext cx="312906" cy="642323"/>
            <a:chOff x="8870839" y="1680445"/>
            <a:chExt cx="312906" cy="64232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9167946" y="1869841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870839" y="168044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430947" y="1678802"/>
            <a:ext cx="312906" cy="642323"/>
            <a:chOff x="9430947" y="1678802"/>
            <a:chExt cx="312906" cy="64232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9728054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9430947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917163" y="1678802"/>
            <a:ext cx="312906" cy="642323"/>
            <a:chOff x="9917163" y="1678802"/>
            <a:chExt cx="312906" cy="642323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1021427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991716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413846" y="1661956"/>
            <a:ext cx="312906" cy="642323"/>
            <a:chOff x="10413846" y="1661956"/>
            <a:chExt cx="312906" cy="642323"/>
          </a:xfrm>
        </p:grpSpPr>
        <p:cxnSp>
          <p:nvCxnSpPr>
            <p:cNvPr id="168" name="Straight Arrow Connector 167"/>
            <p:cNvCxnSpPr/>
            <p:nvPr/>
          </p:nvCxnSpPr>
          <p:spPr>
            <a:xfrm>
              <a:off x="10710953" y="1851352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0413846" y="1661956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1017764" y="1687494"/>
            <a:ext cx="312906" cy="642323"/>
            <a:chOff x="11017764" y="1687494"/>
            <a:chExt cx="312906" cy="642323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11314871" y="1876890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1017764" y="168749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9523186" y="37650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715421" y="37047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676992" y="3292551"/>
            <a:ext cx="37366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721146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238535" y="1787779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02352" y="19448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7178720" y="337297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001343" y="3781223"/>
            <a:ext cx="560545" cy="55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61798" y="37308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129795" y="3314342"/>
            <a:ext cx="404460" cy="41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3013" y="33307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38652" y="175861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0220393" y="3346671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063786" y="3776453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8334837" y="17688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0180118" y="3311187"/>
            <a:ext cx="412026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225881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682352" y="3374991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7645458" y="3333489"/>
            <a:ext cx="39585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06184" y="3320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7589415" y="3801401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763459" y="177743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37925" y="198361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8197879" y="336427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027356" y="380012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9504937" y="1768822"/>
            <a:ext cx="429290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8152296" y="3315476"/>
            <a:ext cx="397675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204479" y="33307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5" name="Oval 214"/>
          <p:cNvSpPr/>
          <p:nvPr/>
        </p:nvSpPr>
        <p:spPr>
          <a:xfrm>
            <a:off x="8701046" y="335606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8659774" y="3304466"/>
            <a:ext cx="389223" cy="42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717650" y="3320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703778" y="3798739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003623" y="369893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410633" y="1951662"/>
            <a:ext cx="4393" cy="112826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9891240" y="177053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8973809" y="3927608"/>
            <a:ext cx="255198" cy="587394"/>
            <a:chOff x="8916197" y="3792890"/>
            <a:chExt cx="255198" cy="587394"/>
          </a:xfrm>
        </p:grpSpPr>
        <p:cxnSp>
          <p:nvCxnSpPr>
            <p:cNvPr id="218" name="Straight Arrow Connector 217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2" name="Oval 221"/>
          <p:cNvSpPr/>
          <p:nvPr/>
        </p:nvSpPr>
        <p:spPr>
          <a:xfrm>
            <a:off x="10715064" y="3336715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687847" y="3301346"/>
            <a:ext cx="413230" cy="40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16209" y="33022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45085" y="37650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0403379" y="176882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1229026" y="3336104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209536" y="3292008"/>
            <a:ext cx="378663" cy="41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234514" y="3292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1177611" y="378050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1540230" y="367074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939233" y="1784390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28374" y="19514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429988" y="568262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if (R[j]&lt;L[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693388" y="566018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R[j++]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420583" y="59900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615652" y="598693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L[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0ED0-9CE9-402D-AE28-989B1B128ED2}" type="datetime1">
              <a:rPr lang="en-US" smtClean="0"/>
              <a:t>9/9/2022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4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663856" y="287919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083749" y="325701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1654713" y="323733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/>
          <p:cNvGrpSpPr/>
          <p:nvPr/>
        </p:nvGrpSpPr>
        <p:grpSpPr>
          <a:xfrm>
            <a:off x="11512819" y="3924993"/>
            <a:ext cx="255198" cy="587394"/>
            <a:chOff x="10662647" y="5504713"/>
            <a:chExt cx="255198" cy="587394"/>
          </a:xfrm>
        </p:grpSpPr>
        <p:cxnSp>
          <p:nvCxnSpPr>
            <p:cNvPr id="148" name="Straight Arrow Connector 147"/>
            <p:cNvCxnSpPr/>
            <p:nvPr/>
          </p:nvCxnSpPr>
          <p:spPr>
            <a:xfrm flipV="1">
              <a:off x="10917060" y="5504713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662647" y="5691997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11620872" y="32852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074890" y="331043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050221" y="487615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L[n1]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622592" y="491358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R[n2] </a:t>
            </a:r>
            <a:r>
              <a:rPr lang="en-US" i="1" dirty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4" grpId="0"/>
      <p:bldP spid="26" grpId="0"/>
      <p:bldP spid="30" grpId="0"/>
      <p:bldP spid="32" grpId="0"/>
      <p:bldP spid="33" grpId="0"/>
      <p:bldP spid="34" grpId="0"/>
      <p:bldP spid="35" grpId="0" animBg="1"/>
      <p:bldP spid="36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0" grpId="0"/>
      <p:bldP spid="103" grpId="0"/>
      <p:bldP spid="104" grpId="0"/>
      <p:bldP spid="105" grpId="0"/>
      <p:bldP spid="106" grpId="0"/>
      <p:bldP spid="120" grpId="0"/>
      <p:bldP spid="121" grpId="0"/>
      <p:bldP spid="122" grpId="0"/>
      <p:bldP spid="126" grpId="0"/>
      <p:bldP spid="129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76" grpId="0" animBg="1"/>
      <p:bldP spid="98" grpId="0"/>
      <p:bldP spid="192" grpId="0" animBg="1"/>
      <p:bldP spid="57" grpId="0"/>
      <p:bldP spid="195" grpId="0" animBg="1"/>
      <p:bldP spid="22" grpId="0"/>
      <p:bldP spid="196" grpId="0" animBg="1"/>
      <p:bldP spid="198" grpId="0" animBg="1"/>
      <p:bldP spid="95" grpId="0"/>
      <p:bldP spid="199" grpId="0" animBg="1"/>
      <p:bldP spid="44" grpId="0"/>
      <p:bldP spid="200" grpId="0" animBg="1"/>
      <p:bldP spid="201" grpId="0" animBg="1"/>
      <p:bldP spid="202" grpId="0" animBg="1"/>
      <p:bldP spid="203" grpId="0" animBg="1"/>
      <p:bldP spid="205" grpId="0" animBg="1"/>
      <p:bldP spid="58" grpId="0"/>
      <p:bldP spid="206" grpId="0" animBg="1"/>
      <p:bldP spid="207" grpId="0" animBg="1"/>
      <p:bldP spid="45" grpId="0"/>
      <p:bldP spid="208" grpId="0" animBg="1"/>
      <p:bldP spid="210" grpId="0" animBg="1"/>
      <p:bldP spid="25" grpId="0"/>
      <p:bldP spid="211" grpId="0" animBg="1"/>
      <p:bldP spid="212" grpId="0" animBg="1"/>
      <p:bldP spid="213" grpId="0" animBg="1"/>
      <p:bldP spid="214" grpId="0" animBg="1"/>
      <p:bldP spid="46" grpId="0"/>
      <p:bldP spid="215" grpId="0" animBg="1"/>
      <p:bldP spid="216" grpId="0" animBg="1"/>
      <p:bldP spid="48" grpId="0"/>
      <p:bldP spid="220" grpId="0" animBg="1"/>
      <p:bldP spid="97" grpId="0"/>
      <p:bldP spid="221" grpId="0" animBg="1"/>
      <p:bldP spid="222" grpId="0" animBg="1"/>
      <p:bldP spid="223" grpId="0" animBg="1"/>
      <p:bldP spid="59" grpId="0"/>
      <p:bldP spid="224" grpId="0" animBg="1"/>
      <p:bldP spid="225" grpId="0" animBg="1"/>
      <p:bldP spid="226" grpId="0" animBg="1"/>
      <p:bldP spid="227" grpId="0" animBg="1"/>
      <p:bldP spid="60" grpId="0"/>
      <p:bldP spid="229" grpId="0" animBg="1"/>
      <p:bldP spid="99" grpId="0"/>
      <p:bldP spid="230" grpId="0" animBg="1"/>
      <p:bldP spid="23" grpId="0"/>
      <p:bldP spid="232" grpId="0"/>
      <p:bldP spid="235" grpId="0"/>
      <p:bldP spid="236" grpId="0"/>
      <p:bldP spid="237" grpId="0"/>
      <p:bldP spid="56" grpId="0"/>
      <p:bldP spid="204" grpId="0" animBg="1"/>
      <p:bldP spid="238" grpId="0" animBg="1"/>
      <p:bldP spid="239" grpId="0"/>
      <p:bldP spid="240" grpId="0"/>
      <p:bldP spid="241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  SORT (MERGING)</a:t>
            </a:r>
            <a:endParaRPr lang="en-US" b="1" dirty="0"/>
          </a:p>
        </p:txBody>
      </p:sp>
      <p:cxnSp>
        <p:nvCxnSpPr>
          <p:cNvPr id="4" name="Straight Arrow Connector 3"/>
          <p:cNvCxnSpPr>
            <a:stCxn id="13" idx="2"/>
            <a:endCxn id="31" idx="0"/>
          </p:cNvCxnSpPr>
          <p:nvPr/>
        </p:nvCxnSpPr>
        <p:spPr>
          <a:xfrm flipH="1">
            <a:off x="1222787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4" idx="2"/>
            <a:endCxn id="32" idx="0"/>
          </p:cNvCxnSpPr>
          <p:nvPr/>
        </p:nvCxnSpPr>
        <p:spPr>
          <a:xfrm flipH="1">
            <a:off x="1732239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5" idx="2"/>
            <a:endCxn id="33" idx="0"/>
          </p:cNvCxnSpPr>
          <p:nvPr/>
        </p:nvCxnSpPr>
        <p:spPr>
          <a:xfrm flipH="1">
            <a:off x="2241691" y="3121096"/>
            <a:ext cx="304488" cy="389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34" idx="0"/>
          </p:cNvCxnSpPr>
          <p:nvPr/>
        </p:nvCxnSpPr>
        <p:spPr>
          <a:xfrm flipH="1">
            <a:off x="2751143" y="3117415"/>
            <a:ext cx="301192" cy="3935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36" idx="0"/>
          </p:cNvCxnSpPr>
          <p:nvPr/>
        </p:nvCxnSpPr>
        <p:spPr>
          <a:xfrm>
            <a:off x="3565083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37" idx="0"/>
          </p:cNvCxnSpPr>
          <p:nvPr/>
        </p:nvCxnSpPr>
        <p:spPr>
          <a:xfrm>
            <a:off x="4074535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2"/>
            <a:endCxn id="38" idx="0"/>
          </p:cNvCxnSpPr>
          <p:nvPr/>
        </p:nvCxnSpPr>
        <p:spPr>
          <a:xfrm>
            <a:off x="4583987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2"/>
            <a:endCxn id="39" idx="0"/>
          </p:cNvCxnSpPr>
          <p:nvPr/>
        </p:nvCxnSpPr>
        <p:spPr>
          <a:xfrm>
            <a:off x="5093439" y="3121096"/>
            <a:ext cx="207011" cy="3885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0664" y="3056162"/>
            <a:ext cx="4957362" cy="51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72549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2001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91453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9760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0357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9809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29261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38713" y="261164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11250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534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0822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3993" y="2656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459" y="2656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1798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2288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45912" y="261164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22716" y="2666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664" y="266631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8061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77513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6965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6417" y="351097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96417" y="351097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17368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26820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36272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45724" y="350961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45724" y="3509614"/>
            <a:ext cx="509452" cy="50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6301" y="353866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2907" y="31672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7254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2001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91453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99998" y="260624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10357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19809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29261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38713" y="260796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06324" y="2700610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 to n1-1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8173" y="2999265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i="1" dirty="0" err="1" smtClean="0">
                <a:latin typeface="Consolas" panose="020B0609020204030204" pitchFamily="49" charset="0"/>
              </a:rPr>
              <a:t>Arr</a:t>
            </a:r>
            <a:r>
              <a:rPr lang="en-US" i="1" dirty="0" smtClean="0">
                <a:latin typeface="Consolas" panose="020B0609020204030204" pitchFamily="49" charset="0"/>
              </a:rPr>
              <a:t>[</a:t>
            </a:r>
            <a:r>
              <a:rPr lang="en-US" i="1" dirty="0" err="1" smtClean="0">
                <a:latin typeface="Consolas" panose="020B0609020204030204" pitchFamily="49" charset="0"/>
              </a:rPr>
              <a:t>p+i</a:t>
            </a:r>
            <a:r>
              <a:rPr lang="en-US" i="1" dirty="0" smtClean="0">
                <a:latin typeface="Consolas" panose="020B0609020204030204" pitchFamily="49" charset="0"/>
              </a:rPr>
              <a:t>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4909" y="3289617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 to n2-1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68173" y="3611022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i="1" dirty="0" err="1" smtClean="0">
                <a:latin typeface="Consolas" panose="020B0609020204030204" pitchFamily="49" charset="0"/>
              </a:rPr>
              <a:t>Arr</a:t>
            </a:r>
            <a:r>
              <a:rPr lang="en-US" i="1" dirty="0" smtClean="0">
                <a:latin typeface="Consolas" panose="020B0609020204030204" pitchFamily="49" charset="0"/>
              </a:rPr>
              <a:t>[mid+1+i]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11529" y="4060178"/>
            <a:ext cx="255198" cy="587394"/>
            <a:chOff x="7165638" y="3786344"/>
            <a:chExt cx="255198" cy="58739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7420051" y="3786344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165638" y="3973628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639775" y="4033212"/>
            <a:ext cx="0" cy="4920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21999" y="4203634"/>
            <a:ext cx="2551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9267" y="431075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6893" y="431908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0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7280" y="1955556"/>
            <a:ext cx="312906" cy="642323"/>
            <a:chOff x="7205245" y="1699181"/>
            <a:chExt cx="312906" cy="64232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7502352" y="1888577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205245" y="1699181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94909" y="4607745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p to q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01969" y="3610887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355137" y="26915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68308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66603" y="26915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79774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3722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8457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8785" y="26812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77090" y="26710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62088" y="4066724"/>
            <a:ext cx="255198" cy="587394"/>
            <a:chOff x="8916197" y="3792890"/>
            <a:chExt cx="255198" cy="58739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03306" y="4049644"/>
            <a:ext cx="255198" cy="587394"/>
            <a:chOff x="7857415" y="3775810"/>
            <a:chExt cx="255198" cy="587394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8111828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857415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24205" y="4049644"/>
            <a:ext cx="255198" cy="587394"/>
            <a:chOff x="8378314" y="3775810"/>
            <a:chExt cx="255198" cy="587394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8632727" y="377581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378314" y="396309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25519" y="4040324"/>
            <a:ext cx="255198" cy="587394"/>
            <a:chOff x="9970121" y="3767087"/>
            <a:chExt cx="255198" cy="587394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10224534" y="3767087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970121" y="3954371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44292" y="4033212"/>
            <a:ext cx="255198" cy="587394"/>
            <a:chOff x="10488894" y="3759975"/>
            <a:chExt cx="255198" cy="587394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10743307" y="3759975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488894" y="3947259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038338" y="4049933"/>
            <a:ext cx="255198" cy="587394"/>
            <a:chOff x="10982940" y="3776696"/>
            <a:chExt cx="255198" cy="587394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11237353" y="3776696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982940" y="3963980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39620" y="1936422"/>
            <a:ext cx="312906" cy="642323"/>
            <a:chOff x="7847585" y="1680047"/>
            <a:chExt cx="312906" cy="642323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8144692" y="1869443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847585" y="1680047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55208" y="1935177"/>
            <a:ext cx="312906" cy="642323"/>
            <a:chOff x="8363173" y="1678802"/>
            <a:chExt cx="312906" cy="642323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866028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36317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62874" y="1936820"/>
            <a:ext cx="312906" cy="642323"/>
            <a:chOff x="8870839" y="1680445"/>
            <a:chExt cx="312906" cy="642323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9167946" y="1869841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870839" y="168044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322982" y="1935177"/>
            <a:ext cx="312906" cy="642323"/>
            <a:chOff x="9430947" y="1678802"/>
            <a:chExt cx="312906" cy="642323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9728054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430947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09198" y="1935177"/>
            <a:ext cx="312906" cy="642323"/>
            <a:chOff x="9917163" y="1678802"/>
            <a:chExt cx="312906" cy="642323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0214270" y="1868198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917163" y="1678802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305881" y="1918331"/>
            <a:ext cx="312906" cy="642323"/>
            <a:chOff x="10413846" y="1661956"/>
            <a:chExt cx="312906" cy="642323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0710953" y="1851352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413846" y="1661956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909799" y="1943869"/>
            <a:ext cx="312906" cy="642323"/>
            <a:chOff x="11017764" y="1687494"/>
            <a:chExt cx="312906" cy="642323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11314871" y="1876890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1017764" y="1687494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236399" y="401303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609916" y="3977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571487" y="3565592"/>
            <a:ext cx="37366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615641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0570" y="204415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394387" y="22012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83256" y="362838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05879" y="4036626"/>
            <a:ext cx="560545" cy="55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66334" y="39862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034331" y="3569745"/>
            <a:ext cx="404460" cy="41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097549" y="35861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730687" y="201498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114888" y="361971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21685" y="4046728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226872" y="202519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74613" y="3584228"/>
            <a:ext cx="412026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120376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586888" y="3630394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549994" y="3588892"/>
            <a:ext cx="395854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10720" y="35759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493951" y="4056804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55494" y="203380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29960" y="223998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102415" y="3619679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931892" y="4055528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396972" y="2025197"/>
            <a:ext cx="429290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056832" y="3570879"/>
            <a:ext cx="397675" cy="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109015" y="35861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8" name="Oval 147"/>
          <p:cNvSpPr/>
          <p:nvPr/>
        </p:nvSpPr>
        <p:spPr>
          <a:xfrm>
            <a:off x="2605582" y="3611472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64310" y="3559869"/>
            <a:ext cx="389223" cy="42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622186" y="35759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608314" y="405414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918372" y="39625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302668" y="2208037"/>
            <a:ext cx="4393" cy="119133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783275" y="2026912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2862035" y="4319086"/>
            <a:ext cx="255198" cy="587394"/>
            <a:chOff x="8916197" y="3792890"/>
            <a:chExt cx="255198" cy="587394"/>
          </a:xfrm>
        </p:grpSpPr>
        <p:cxnSp>
          <p:nvCxnSpPr>
            <p:cNvPr id="156" name="Straight Arrow Connector 155"/>
            <p:cNvCxnSpPr/>
            <p:nvPr/>
          </p:nvCxnSpPr>
          <p:spPr>
            <a:xfrm flipV="1">
              <a:off x="9170610" y="3792890"/>
              <a:ext cx="0" cy="4920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916197" y="3980174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4609559" y="3609756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582342" y="3574387"/>
            <a:ext cx="413230" cy="40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10704" y="357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539580" y="4038063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295414" y="2025197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123521" y="3609145"/>
            <a:ext cx="323881" cy="323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104031" y="3565049"/>
            <a:ext cx="378663" cy="41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129009" y="3565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072106" y="405354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434762" y="394373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31268" y="2040765"/>
            <a:ext cx="560545" cy="55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920409" y="22078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16646" y="493023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if (R[j]&lt;L[</a:t>
            </a:r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13314" y="529359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R[j++]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774543" y="5560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431245" y="5911114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[k]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← L[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++]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151689" y="171629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</a:t>
            </a:r>
            <a:r>
              <a:rPr lang="en-US" sz="2000" b="1" i="1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p, q)</a:t>
            </a:r>
            <a:endParaRPr lang="en-US" b="1" i="1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57906" y="2029661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id </a:t>
            </a:r>
            <a:r>
              <a:rPr lang="en-US" i="1" dirty="0" smtClean="0">
                <a:latin typeface="Consolas" panose="020B0609020204030204" pitchFamily="49" charset="0"/>
              </a:rPr>
              <a:t>← (</a:t>
            </a:r>
            <a:r>
              <a:rPr lang="en-US" i="1" dirty="0" err="1" smtClean="0">
                <a:latin typeface="Consolas" panose="020B0609020204030204" pitchFamily="49" charset="0"/>
              </a:rPr>
              <a:t>p+q</a:t>
            </a:r>
            <a:r>
              <a:rPr lang="en-US" i="1" dirty="0" smtClean="0">
                <a:latin typeface="Consolas" panose="020B0609020204030204" pitchFamily="49" charset="0"/>
              </a:rPr>
              <a:t>)/2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80867" y="1950536"/>
            <a:ext cx="312906" cy="642323"/>
            <a:chOff x="8081207" y="953919"/>
            <a:chExt cx="312906" cy="642323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378314" y="1143315"/>
              <a:ext cx="0" cy="45292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081207" y="95391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33282" y="4272525"/>
            <a:ext cx="255198" cy="587394"/>
            <a:chOff x="10662647" y="5504713"/>
            <a:chExt cx="255198" cy="587394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10917060" y="5504713"/>
              <a:ext cx="0" cy="4920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662647" y="5691997"/>
              <a:ext cx="2551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8610839" y="204456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n1 </a:t>
            </a:r>
            <a:r>
              <a:rPr lang="en-US" i="1" dirty="0" smtClean="0">
                <a:latin typeface="Consolas" panose="020B0609020204030204" pitchFamily="49" charset="0"/>
              </a:rPr>
              <a:t>← mid-p+1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22707" y="204296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n2 </a:t>
            </a:r>
            <a:r>
              <a:rPr lang="en-US" i="1" dirty="0" smtClean="0">
                <a:latin typeface="Consolas" panose="020B0609020204030204" pitchFamily="49" charset="0"/>
              </a:rPr>
              <a:t>← q-mid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99125" y="2381746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reate arrays L[0 to n1] and R[0 to n2]</a:t>
            </a:r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C33-733D-4CAE-B54F-03E182AA6BAE}" type="datetime1">
              <a:rPr lang="en-US" smtClean="0"/>
              <a:t>9/9/2022</a:t>
            </a:fld>
            <a:endParaRPr lang="en-US"/>
          </a:p>
        </p:txBody>
      </p: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85" name="Slide Number Placeholder 1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5</a:t>
            </a:fld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553829" y="3513727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003591" y="3510518"/>
            <a:ext cx="315418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969794" y="353866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18988" y="354134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45384" y="399275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L[n1]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470140" y="3985649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R[n2] </a:t>
            </a:r>
            <a:r>
              <a:rPr lang="en-US" i="1" dirty="0" smtClean="0">
                <a:latin typeface="Consolas" panose="020B0609020204030204" pitchFamily="49" charset="0"/>
              </a:rPr>
              <a:t>←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9" grpId="0"/>
      <p:bldP spid="60" grpId="0"/>
      <p:bldP spid="61" grpId="0"/>
      <p:bldP spid="65" grpId="0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120" grpId="0" animBg="1"/>
      <p:bldP spid="121" grpId="0"/>
      <p:bldP spid="122" grpId="0" animBg="1"/>
      <p:bldP spid="123" grpId="0"/>
      <p:bldP spid="124" grpId="0" animBg="1"/>
      <p:bldP spid="125" grpId="0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39" grpId="0"/>
      <p:bldP spid="140" grpId="0" animBg="1"/>
      <p:bldP spid="141" grpId="0" animBg="1"/>
      <p:bldP spid="142" grpId="0"/>
      <p:bldP spid="143" grpId="0" animBg="1"/>
      <p:bldP spid="144" grpId="0" animBg="1"/>
      <p:bldP spid="145" grpId="0" animBg="1"/>
      <p:bldP spid="146" grpId="0" animBg="1"/>
      <p:bldP spid="147" grpId="0"/>
      <p:bldP spid="148" grpId="0" animBg="1"/>
      <p:bldP spid="149" grpId="0" animBg="1"/>
      <p:bldP spid="150" grpId="0"/>
      <p:bldP spid="151" grpId="0" animBg="1"/>
      <p:bldP spid="152" grpId="0"/>
      <p:bldP spid="154" grpId="0" animBg="1"/>
      <p:bldP spid="158" grpId="0" animBg="1"/>
      <p:bldP spid="159" grpId="0" animBg="1"/>
      <p:bldP spid="160" grpId="0"/>
      <p:bldP spid="161" grpId="0" animBg="1"/>
      <p:bldP spid="162" grpId="0" animBg="1"/>
      <p:bldP spid="163" grpId="0" animBg="1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95" grpId="0" animBg="1"/>
      <p:bldP spid="197" grpId="0" animBg="1"/>
      <p:bldP spid="196" grpId="0"/>
      <p:bldP spid="198" grpId="0"/>
      <p:bldP spid="199" grpId="0"/>
      <p:bldP spid="2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258" y="1817752"/>
            <a:ext cx="2232422" cy="1687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>
            <a:stCxn id="67" idx="3"/>
          </p:cNvCxnSpPr>
          <p:nvPr/>
        </p:nvCxnSpPr>
        <p:spPr>
          <a:xfrm>
            <a:off x="4699965" y="3489657"/>
            <a:ext cx="413550" cy="8355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82" idx="1"/>
          </p:cNvCxnSpPr>
          <p:nvPr/>
        </p:nvCxnSpPr>
        <p:spPr>
          <a:xfrm flipH="1">
            <a:off x="8770721" y="3429014"/>
            <a:ext cx="406252" cy="894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9" idx="1"/>
          </p:cNvCxnSpPr>
          <p:nvPr/>
        </p:nvCxnSpPr>
        <p:spPr>
          <a:xfrm flipH="1">
            <a:off x="3699490" y="2269121"/>
            <a:ext cx="982461" cy="9641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3" idx="1"/>
          </p:cNvCxnSpPr>
          <p:nvPr/>
        </p:nvCxnSpPr>
        <p:spPr>
          <a:xfrm flipH="1">
            <a:off x="2279260" y="3489657"/>
            <a:ext cx="382897" cy="8756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6" idx="1"/>
            <a:endCxn id="113" idx="0"/>
          </p:cNvCxnSpPr>
          <p:nvPr/>
        </p:nvCxnSpPr>
        <p:spPr>
          <a:xfrm flipH="1">
            <a:off x="1537646" y="4626258"/>
            <a:ext cx="228161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7" idx="3"/>
            <a:endCxn id="114" idx="0"/>
          </p:cNvCxnSpPr>
          <p:nvPr/>
        </p:nvCxnSpPr>
        <p:spPr>
          <a:xfrm>
            <a:off x="2784711" y="4626258"/>
            <a:ext cx="305042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5" idx="1"/>
            <a:endCxn id="122" idx="0"/>
          </p:cNvCxnSpPr>
          <p:nvPr/>
        </p:nvCxnSpPr>
        <p:spPr>
          <a:xfrm flipH="1">
            <a:off x="4387288" y="4611449"/>
            <a:ext cx="213253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6" idx="3"/>
            <a:endCxn id="123" idx="0"/>
          </p:cNvCxnSpPr>
          <p:nvPr/>
        </p:nvCxnSpPr>
        <p:spPr>
          <a:xfrm>
            <a:off x="5619445" y="4611449"/>
            <a:ext cx="319950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6" idx="1"/>
            <a:endCxn id="130" idx="0"/>
          </p:cNvCxnSpPr>
          <p:nvPr/>
        </p:nvCxnSpPr>
        <p:spPr>
          <a:xfrm flipH="1">
            <a:off x="8046770" y="4620950"/>
            <a:ext cx="228173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7" idx="3"/>
            <a:endCxn id="131" idx="0"/>
          </p:cNvCxnSpPr>
          <p:nvPr/>
        </p:nvCxnSpPr>
        <p:spPr>
          <a:xfrm>
            <a:off x="9293847" y="4620950"/>
            <a:ext cx="305030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  <a:endCxn id="138" idx="0"/>
          </p:cNvCxnSpPr>
          <p:nvPr/>
        </p:nvCxnSpPr>
        <p:spPr>
          <a:xfrm>
            <a:off x="10705329" y="3429014"/>
            <a:ext cx="530250" cy="9484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5" idx="3"/>
            <a:endCxn id="83" idx="0"/>
          </p:cNvCxnSpPr>
          <p:nvPr/>
        </p:nvCxnSpPr>
        <p:spPr>
          <a:xfrm>
            <a:off x="8248115" y="2269121"/>
            <a:ext cx="1693036" cy="9051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  SORT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68195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140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0855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0307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9759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2921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866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23220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1515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2792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5963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2959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4258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429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1804" y="1863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81951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1403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0855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10307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19759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29211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38663" y="255962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94199" y="18919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62157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71609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81061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90513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62998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6169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4464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635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78684" y="31056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75635" y="30962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62157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71609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681061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90513" y="3796891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76973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86425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195877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780434" y="3233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78729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80173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76973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686425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195877" y="3736272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684692" y="3043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06826" y="30938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65807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75259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866648" y="44304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9819" y="44202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90870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65807" y="494306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75259" y="4943063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71945" y="49915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00541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109993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93944" y="44156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7115" y="4405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00541" y="491487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109993" y="491487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282920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35027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28293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32562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684669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274943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784395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878404" y="44251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378143" y="44354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792044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344151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275138" y="494735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784590" y="494735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980853" y="43774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993389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62495" y="425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725932" y="422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739429" y="42661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18987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82266" y="42457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34136" y="162837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(A,0,6)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61037" y="28169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(A,0,3)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62478" y="396830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(A,0,1)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9066" y="5403047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(A,0,0)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38855" y="54304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(A,1,1)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93626" y="541696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(A,2,2)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95806" y="541785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(A,3,3)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82050" y="540171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(A,4,4)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577822" y="538308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(A,5,5)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132847" y="400169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(A,6,6)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870541" y="5654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580301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415352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501395" y="5633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063279" y="56170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26416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92656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88835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47817" y="5638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50049" y="56261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834143" y="56302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468356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279082" y="5778815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383761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831649" y="5787589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39587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936256" y="230761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merge(A,0,6)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60385" y="4929471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merge(A,0,1)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353071" y="50016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21615" y="399614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(A,2,3)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656825" y="4015575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(A,4,5)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137039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33403" y="5846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689437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789229" y="5836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013569" y="494324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merge(A,2,3)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718274" y="49432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86156" y="49554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18429" y="342390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merge(A,0,3)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761166" y="38397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69882" y="38426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774407" y="38382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261471" y="3849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881376" y="278174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(A,4,6)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796843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892885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341805" y="5781240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448711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701511" y="486617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merge(A,4,5)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347625" y="49994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853614" y="50083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978318" y="437753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1085413" y="44261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496011" y="366395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merge(A,4,6)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9290667" y="37785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755214" y="37757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0261714" y="37757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786426" y="259292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286518" y="2592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789229" y="26004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301576" y="2592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808133" y="26142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315990" y="2606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785072" y="26488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90258" y="181775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26996" y="2312463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7085" y="255194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A,p,mid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24950" y="2835447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14344" y="3096337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A,p,q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40696" y="209039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EA67-5585-4229-8E11-950A460F43E6}" type="datetime1">
              <a:rPr lang="en-US" smtClean="0"/>
              <a:t>9/9/2022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30" grpId="0"/>
      <p:bldP spid="31" grpId="0"/>
      <p:bldP spid="32" grpId="0"/>
      <p:bldP spid="33" grpId="0"/>
      <p:bldP spid="35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2" grpId="0"/>
      <p:bldP spid="63" grpId="0" animBg="1"/>
      <p:bldP spid="64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 animBg="1"/>
      <p:bldP spid="94" grpId="0"/>
      <p:bldP spid="95" grpId="0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04" grpId="0"/>
      <p:bldP spid="105" grpId="0" animBg="1"/>
      <p:bldP spid="106" grpId="0" animBg="1"/>
      <p:bldP spid="107" grpId="0"/>
      <p:bldP spid="108" grpId="0"/>
      <p:bldP spid="109" grpId="0" animBg="1"/>
      <p:bldP spid="110" grpId="0" animBg="1"/>
      <p:bldP spid="113" grpId="0" animBg="1"/>
      <p:bldP spid="114" grpId="0" animBg="1"/>
      <p:bldP spid="117" grpId="0"/>
      <p:bldP spid="122" grpId="0" animBg="1"/>
      <p:bldP spid="123" grpId="0" animBg="1"/>
      <p:bldP spid="126" grpId="0" animBg="1"/>
      <p:bldP spid="127" grpId="0" animBg="1"/>
      <p:bldP spid="128" grpId="0"/>
      <p:bldP spid="129" grpId="0"/>
      <p:bldP spid="130" grpId="0" animBg="1"/>
      <p:bldP spid="131" grpId="0" animBg="1"/>
      <p:bldP spid="134" grpId="0" animBg="1"/>
      <p:bldP spid="135" grpId="0" animBg="1"/>
      <p:bldP spid="138" grpId="0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2" grpId="0" animBg="1"/>
      <p:bldP spid="115" grpId="0"/>
      <p:bldP spid="183" grpId="0" animBg="1"/>
      <p:bldP spid="116" grpId="0"/>
      <p:bldP spid="184" grpId="0"/>
      <p:bldP spid="185" grpId="0"/>
      <p:bldP spid="187" grpId="0"/>
      <p:bldP spid="192" grpId="0"/>
      <p:bldP spid="193" grpId="0"/>
      <p:bldP spid="194" grpId="0" animBg="1"/>
      <p:bldP spid="124" grpId="0"/>
      <p:bldP spid="195" grpId="0" animBg="1"/>
      <p:bldP spid="125" grpId="0"/>
      <p:bldP spid="196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32" grpId="0"/>
      <p:bldP spid="180" grpId="0" animBg="1"/>
      <p:bldP spid="133" grpId="0"/>
      <p:bldP spid="188" grpId="0"/>
      <p:bldP spid="190" grpId="0"/>
      <p:bldP spid="197" grpId="0"/>
      <p:bldP spid="198" grpId="0" animBg="1"/>
      <p:bldP spid="139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MERGE SORT (TIME COMPLEXITY)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33644" y="179989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erge_sort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q)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3302" y="2444299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5678" y="2729311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3302" y="3091482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(A,mid+1,q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678" y="342460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A,p,q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712" y="211619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p&lt;q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179989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there are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array indexed from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256521"/>
            <a:ext cx="589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9625" y="179989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9852521" y="1999945"/>
            <a:ext cx="1507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2698577"/>
            <a:ext cx="664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53767" y="272931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10775619" y="2929366"/>
            <a:ext cx="578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53767" y="308763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0650" y="342460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3"/>
            <a:endCxn id="23" idx="1"/>
          </p:cNvCxnSpPr>
          <p:nvPr/>
        </p:nvCxnSpPr>
        <p:spPr>
          <a:xfrm flipV="1">
            <a:off x="11057356" y="3287692"/>
            <a:ext cx="296411" cy="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9980530" y="3624658"/>
            <a:ext cx="13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7280" y="3146740"/>
            <a:ext cx="694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mid+1, q)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T(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280" y="3597982"/>
            <a:ext cx="526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(A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q)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be solved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0971" y="4045427"/>
                <a:ext cx="3884268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71" y="4045427"/>
                <a:ext cx="3884268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80971" y="5129318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71" y="5129318"/>
                <a:ext cx="3241080" cy="976614"/>
              </a:xfrm>
              <a:prstGeom prst="rect">
                <a:avLst/>
              </a:prstGeom>
              <a:blipFill rotWithShape="0"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5EB6-DFD1-4BB8-857E-63709ACBF9B1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18" grpId="0"/>
      <p:bldP spid="23" grpId="0"/>
      <p:bldP spid="26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MERGE SORT (TIME COMPLEXITY)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7280" y="1787913"/>
                <a:ext cx="3241080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87913"/>
                <a:ext cx="3241080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97283" y="2764527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3205362"/>
            <a:ext cx="373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2[2T(n/4) + c(n/2)]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646198"/>
            <a:ext cx="291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+ 2cn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4025723"/>
            <a:ext cx="4036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c(n/4)] + 2cn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280" y="4407576"/>
            <a:ext cx="2855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323" y="4711354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...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7280" y="5422616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last term 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5737668"/>
            <a:ext cx="280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6678" y="1891167"/>
            <a:ext cx="272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T(n/2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51450" y="1875583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…  …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705" y="244489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last term: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8101413" y="1956067"/>
            <a:ext cx="273466" cy="756059"/>
          </a:xfrm>
          <a:prstGeom prst="rightBrace">
            <a:avLst>
              <a:gd name="adj1" fmla="val 4583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18186" y="245665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7211" y="2892850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n/2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7211" y="325788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6705" y="3657998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assigning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in equation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6678" y="4080018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6677" y="4511299"/>
            <a:ext cx="2826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cn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6677" y="4859343"/>
            <a:ext cx="248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54229" y="489012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[T(1) = c]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6677" y="5259453"/>
            <a:ext cx="226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T(n)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O(nlog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4EF0-6E2D-4E7C-84E7-340842D6584D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5" grpId="0"/>
      <p:bldP spid="3" grpId="0"/>
      <p:bldP spid="36" grpId="0"/>
      <p:bldP spid="37" grpId="0"/>
      <p:bldP spid="44" grpId="0"/>
      <p:bldP spid="46" grpId="0"/>
      <p:bldP spid="47" grpId="0"/>
      <p:bldP spid="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Arrow Connector 188"/>
          <p:cNvCxnSpPr>
            <a:stCxn id="67" idx="3"/>
          </p:cNvCxnSpPr>
          <p:nvPr/>
        </p:nvCxnSpPr>
        <p:spPr>
          <a:xfrm>
            <a:off x="4699965" y="3489657"/>
            <a:ext cx="413550" cy="8355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82" idx="1"/>
          </p:cNvCxnSpPr>
          <p:nvPr/>
        </p:nvCxnSpPr>
        <p:spPr>
          <a:xfrm flipH="1">
            <a:off x="8770721" y="3429014"/>
            <a:ext cx="406252" cy="894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9" idx="1"/>
          </p:cNvCxnSpPr>
          <p:nvPr/>
        </p:nvCxnSpPr>
        <p:spPr>
          <a:xfrm flipH="1">
            <a:off x="3699490" y="2269121"/>
            <a:ext cx="982461" cy="9641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3" idx="1"/>
          </p:cNvCxnSpPr>
          <p:nvPr/>
        </p:nvCxnSpPr>
        <p:spPr>
          <a:xfrm flipH="1">
            <a:off x="2279260" y="3489657"/>
            <a:ext cx="382897" cy="8756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6" idx="1"/>
            <a:endCxn id="113" idx="0"/>
          </p:cNvCxnSpPr>
          <p:nvPr/>
        </p:nvCxnSpPr>
        <p:spPr>
          <a:xfrm flipH="1">
            <a:off x="1537646" y="4626258"/>
            <a:ext cx="228161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7" idx="3"/>
            <a:endCxn id="114" idx="0"/>
          </p:cNvCxnSpPr>
          <p:nvPr/>
        </p:nvCxnSpPr>
        <p:spPr>
          <a:xfrm>
            <a:off x="2784711" y="4626258"/>
            <a:ext cx="305042" cy="11569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5" idx="1"/>
            <a:endCxn id="122" idx="0"/>
          </p:cNvCxnSpPr>
          <p:nvPr/>
        </p:nvCxnSpPr>
        <p:spPr>
          <a:xfrm flipH="1">
            <a:off x="4387288" y="4611449"/>
            <a:ext cx="213253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6" idx="3"/>
            <a:endCxn id="123" idx="0"/>
          </p:cNvCxnSpPr>
          <p:nvPr/>
        </p:nvCxnSpPr>
        <p:spPr>
          <a:xfrm>
            <a:off x="5619445" y="4611449"/>
            <a:ext cx="319950" cy="11761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6" idx="1"/>
            <a:endCxn id="130" idx="0"/>
          </p:cNvCxnSpPr>
          <p:nvPr/>
        </p:nvCxnSpPr>
        <p:spPr>
          <a:xfrm flipH="1">
            <a:off x="8046770" y="4620950"/>
            <a:ext cx="228173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7" idx="3"/>
            <a:endCxn id="131" idx="0"/>
          </p:cNvCxnSpPr>
          <p:nvPr/>
        </p:nvCxnSpPr>
        <p:spPr>
          <a:xfrm>
            <a:off x="9293847" y="4620950"/>
            <a:ext cx="305030" cy="11622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  <a:endCxn id="138" idx="0"/>
          </p:cNvCxnSpPr>
          <p:nvPr/>
        </p:nvCxnSpPr>
        <p:spPr>
          <a:xfrm>
            <a:off x="10705329" y="3429014"/>
            <a:ext cx="530250" cy="9484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5" idx="3"/>
            <a:endCxn id="83" idx="0"/>
          </p:cNvCxnSpPr>
          <p:nvPr/>
        </p:nvCxnSpPr>
        <p:spPr>
          <a:xfrm>
            <a:off x="8248115" y="2269121"/>
            <a:ext cx="1693036" cy="9051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MINIMUM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68195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140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0855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0307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9759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29211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8663" y="2014395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23220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1515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2792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5963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22959" y="20836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258" y="2073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7429" y="20630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1804" y="1863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94199" y="18919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62157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71609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681061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90513" y="3234931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62998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6169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74464" y="32938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635" y="32836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78684" y="31056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75635" y="30962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76973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86425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195877" y="3174288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780434" y="3233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78729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80173" y="32435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4692" y="30435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06826" y="30938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65807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75259" y="437153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866648" y="44304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9819" y="44202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90870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07529" y="4939946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00541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109993" y="4356723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93944" y="44156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7115" y="4405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82920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35027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28293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32562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684669" y="5787589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274943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784395" y="4366224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878404" y="44251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378143" y="44354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792044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344151" y="5783192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980853" y="4377450"/>
            <a:ext cx="509452" cy="509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993389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62495" y="425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725932" y="42263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739429" y="42661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18987" y="42617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82266" y="42457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34136" y="162837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(A,0,6)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61037" y="2816989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(A,0,3)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73001" y="3959808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(A,0,1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9066" y="540304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(A,0,0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39350" y="540361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(A,1,1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93626" y="541696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(A,2,2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95806" y="541785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(A,3,3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206189" y="542781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(A,4,4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577822" y="538308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(A,5,5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764477" y="390748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(A,6,6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870541" y="56547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580301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415352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501395" y="5633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063279" y="56170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26416" y="56420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92656" y="56614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88835" y="56318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47817" y="5638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50049" y="56261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834143" y="56302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468356" y="42353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279082" y="5778815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383761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831649" y="5787589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39587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21615" y="3996149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(A,2,3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437920" y="399094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(A,4,5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137039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33403" y="5846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689437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789229" y="5836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65162" y="4941333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554812" y="3837520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881376" y="2781741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(A,4,6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796843" y="5785167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892885" y="5842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341805" y="5781240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448711" y="58318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9182" y="4977324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978318" y="4377534"/>
            <a:ext cx="509452" cy="50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1085413" y="44261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827459" y="3746731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359602" y="2616934"/>
            <a:ext cx="31290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C2DA-DF32-4F06-B1E8-C7B0C3760AC4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D7EC-6BDF-4B22-9BB0-103CEB4B6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30" grpId="0"/>
      <p:bldP spid="31" grpId="0"/>
      <p:bldP spid="32" grpId="0"/>
      <p:bldP spid="33" grpId="0"/>
      <p:bldP spid="35" grpId="0"/>
      <p:bldP spid="37" grpId="0"/>
      <p:bldP spid="62" grpId="0"/>
      <p:bldP spid="63" grpId="0" animBg="1"/>
      <p:bldP spid="64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82" grpId="0" animBg="1"/>
      <p:bldP spid="83" grpId="0" animBg="1"/>
      <p:bldP spid="84" grpId="0" animBg="1"/>
      <p:bldP spid="85" grpId="0"/>
      <p:bldP spid="86" grpId="0"/>
      <p:bldP spid="87" grpId="0"/>
      <p:bldP spid="94" grpId="0"/>
      <p:bldP spid="95" grpId="0"/>
      <p:bldP spid="96" grpId="0" animBg="1"/>
      <p:bldP spid="97" grpId="0" animBg="1"/>
      <p:bldP spid="98" grpId="0"/>
      <p:bldP spid="99" grpId="0"/>
      <p:bldP spid="100" grpId="0"/>
      <p:bldP spid="104" grpId="0" animBg="1"/>
      <p:bldP spid="105" grpId="0" animBg="1"/>
      <p:bldP spid="106" grpId="0" animBg="1"/>
      <p:bldP spid="107" grpId="0"/>
      <p:bldP spid="108" grpId="0"/>
      <p:bldP spid="113" grpId="0" animBg="1"/>
      <p:bldP spid="114" grpId="0" animBg="1"/>
      <p:bldP spid="117" grpId="0"/>
      <p:bldP spid="122" grpId="0" animBg="1"/>
      <p:bldP spid="123" grpId="0" animBg="1"/>
      <p:bldP spid="126" grpId="0" animBg="1"/>
      <p:bldP spid="127" grpId="0" animBg="1"/>
      <p:bldP spid="128" grpId="0"/>
      <p:bldP spid="129" grpId="0"/>
      <p:bldP spid="130" grpId="0" animBg="1"/>
      <p:bldP spid="131" grpId="0" animBg="1"/>
      <p:bldP spid="138" grpId="0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2" grpId="0" animBg="1"/>
      <p:bldP spid="115" grpId="0"/>
      <p:bldP spid="183" grpId="0" animBg="1"/>
      <p:bldP spid="116" grpId="0"/>
      <p:bldP spid="192" grpId="0"/>
      <p:bldP spid="193" grpId="0"/>
      <p:bldP spid="194" grpId="0" animBg="1"/>
      <p:bldP spid="124" grpId="0"/>
      <p:bldP spid="195" grpId="0" animBg="1"/>
      <p:bldP spid="125" grpId="0"/>
      <p:bldP spid="170" grpId="0" animBg="1"/>
      <p:bldP spid="174" grpId="0" animBg="1"/>
      <p:bldP spid="178" grpId="0"/>
      <p:bldP spid="179" grpId="0" animBg="1"/>
      <p:bldP spid="132" grpId="0"/>
      <p:bldP spid="180" grpId="0" animBg="1"/>
      <p:bldP spid="133" grpId="0"/>
      <p:bldP spid="190" grpId="0" animBg="1"/>
      <p:bldP spid="198" grpId="0" animBg="1"/>
      <p:bldP spid="139" grpId="0"/>
      <p:bldP spid="200" grpId="0" animBg="1"/>
      <p:bldP spid="203" grpId="0" animBg="1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2554</TotalTime>
  <Words>2944</Words>
  <Application>Microsoft Office PowerPoint</Application>
  <PresentationFormat>Widescreen</PresentationFormat>
  <Paragraphs>855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Consolas</vt:lpstr>
      <vt:lpstr>Georgia</vt:lpstr>
      <vt:lpstr>Times New Roman</vt:lpstr>
      <vt:lpstr>Wingdings</vt:lpstr>
      <vt:lpstr>Swapnil</vt:lpstr>
      <vt:lpstr>DIVIDE AND CONQUER</vt:lpstr>
      <vt:lpstr>DIVIDE AND CONQUER</vt:lpstr>
      <vt:lpstr>DIVIDE AND CONQUER</vt:lpstr>
      <vt:lpstr>PROBLEM-1</vt:lpstr>
      <vt:lpstr>MERGE  SORT (MERGING)</vt:lpstr>
      <vt:lpstr>MERGE  SORT</vt:lpstr>
      <vt:lpstr>MERGE SORT (TIME COMPLEXITY)</vt:lpstr>
      <vt:lpstr>MERGE SORT (TIME COMPLEXITY)</vt:lpstr>
      <vt:lpstr>FIND MINIMUM</vt:lpstr>
      <vt:lpstr>FIND MINIMUM</vt:lpstr>
      <vt:lpstr>FIND MIN (TIME COMPLEXITY)</vt:lpstr>
      <vt:lpstr>FIND MIN (TIME COMPLEXITY)</vt:lpstr>
      <vt:lpstr>PROBLEM-2</vt:lpstr>
      <vt:lpstr>SOLUTION</vt:lpstr>
      <vt:lpstr>QUICK SORT (Partitioning)</vt:lpstr>
      <vt:lpstr>QUICK SORT (Recursive Calls)</vt:lpstr>
      <vt:lpstr>QUICK SORT (Base Cases)</vt:lpstr>
      <vt:lpstr>QUICK SORT (Base Cases)</vt:lpstr>
      <vt:lpstr>QUICK SORT ALGORITHM</vt:lpstr>
      <vt:lpstr>QUICK SORT ALGORITHM</vt:lpstr>
      <vt:lpstr>SOLVING RECURRENCE</vt:lpstr>
      <vt:lpstr>METHODS OF SOLVING RECURRENCE</vt:lpstr>
      <vt:lpstr>ITERATIVE  EXPANSION</vt:lpstr>
      <vt:lpstr>MASTER  THEOREM</vt:lpstr>
      <vt:lpstr>EXAMPLES</vt:lpstr>
      <vt:lpstr>EXAMPLES</vt:lpstr>
      <vt:lpstr>EXAMPLES</vt:lpstr>
      <vt:lpstr>EXAMPLES</vt:lpstr>
      <vt:lpstr>EXERCISES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 SORT</dc:title>
  <dc:creator>ACER</dc:creator>
  <cp:lastModifiedBy>ACER</cp:lastModifiedBy>
  <cp:revision>790</cp:revision>
  <dcterms:created xsi:type="dcterms:W3CDTF">2022-09-03T04:30:35Z</dcterms:created>
  <dcterms:modified xsi:type="dcterms:W3CDTF">2022-09-09T04:27:16Z</dcterms:modified>
</cp:coreProperties>
</file>