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75" r:id="rId8"/>
    <p:sldId id="265" r:id="rId9"/>
    <p:sldId id="267" r:id="rId10"/>
    <p:sldId id="266" r:id="rId11"/>
    <p:sldId id="268" r:id="rId12"/>
    <p:sldId id="269" r:id="rId13"/>
    <p:sldId id="257" r:id="rId14"/>
    <p:sldId id="270" r:id="rId15"/>
    <p:sldId id="271" r:id="rId16"/>
    <p:sldId id="272" r:id="rId17"/>
    <p:sldId id="273" r:id="rId18"/>
    <p:sldId id="27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57534-7A85-41C4-B13A-2F31E61CA5E3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70ED3-70C9-4630-88FA-01E49A789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1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70ED3-70C9-4630-88FA-01E49A7894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76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754183"/>
            <a:ext cx="10058400" cy="105697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A059D98-FFF5-4534-80B1-00582BCF11B4}" type="datetime3">
              <a:rPr lang="en-US" smtClean="0"/>
              <a:t>28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9946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05467" y="4673600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eorgia" panose="02040502050405020303" pitchFamily="18" charset="0"/>
              </a:rPr>
              <a:t>PREPARED  BY</a:t>
            </a:r>
          </a:p>
          <a:p>
            <a:r>
              <a:rPr lang="en-US" sz="1600" b="1" dirty="0" smtClean="0">
                <a:latin typeface="Georgia" panose="02040502050405020303" pitchFamily="18" charset="0"/>
              </a:rPr>
              <a:t>SWAPNIL  BISWAS</a:t>
            </a:r>
            <a:endParaRPr lang="en-US" sz="16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4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144C-1976-4689-8B50-FC2FE3C1826B}" type="datetime3">
              <a:rPr lang="en-US" smtClean="0"/>
              <a:t>28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7CD9-BC60-4BDA-9682-F468D89CF5B4}" type="datetime3">
              <a:rPr lang="en-US" smtClean="0"/>
              <a:t>28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2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9A1F-E60D-42A3-9509-52327EFFAF9F}" type="datetime3">
              <a:rPr lang="en-US" smtClean="0"/>
              <a:t>28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5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B3814-89A6-4744-B6F5-0DAC1C3F2EAE}" type="datetime3">
              <a:rPr lang="en-US" smtClean="0"/>
              <a:t>28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4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hank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60852"/>
            <a:ext cx="10058400" cy="8917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1215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2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26FC-D56B-4E98-8EAA-E349326EA05E}" type="datetime3">
              <a:rPr lang="en-US" smtClean="0"/>
              <a:t>28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82533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9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C094-FE82-426C-BA16-D12C8A9717AC}" type="datetime3">
              <a:rPr lang="en-US" smtClean="0"/>
              <a:t>28 September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1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3F14-B2D8-4760-B9E7-C7A255BE6D6B}" type="datetime3">
              <a:rPr lang="en-US" smtClean="0"/>
              <a:t>28 September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0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36B7-FC2E-4A37-BFA3-8E2A70DFF6A3}" type="datetime3">
              <a:rPr lang="en-US" smtClean="0"/>
              <a:t>28 September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0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5019-0A66-4BD5-A18A-887787BF905C}" type="datetime3">
              <a:rPr lang="en-US" smtClean="0"/>
              <a:t>28 September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8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0D6483-81CB-4D53-BEA0-51242579BDF5}" type="datetime3">
              <a:rPr lang="en-US" smtClean="0"/>
              <a:t>28 September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4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9598-2C74-4464-804A-6F0B0AC95D53}" type="datetime3">
              <a:rPr lang="en-US" smtClean="0"/>
              <a:t>28 September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7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5E11637-F6C5-4E49-A3AD-B069819EB830}" type="datetime3">
              <a:rPr lang="en-US" smtClean="0"/>
              <a:t>28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5B2481F-977A-480C-87E2-6D7548D087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407469"/>
            <a:ext cx="1117546" cy="10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6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873825"/>
            <a:ext cx="10058400" cy="1056979"/>
          </a:xfrm>
        </p:spPr>
        <p:txBody>
          <a:bodyPr/>
          <a:lstStyle/>
          <a:p>
            <a:pPr algn="ctr"/>
            <a:r>
              <a:rPr lang="en-US" b="1" dirty="0" smtClean="0"/>
              <a:t>MAXIMUM  FLOW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964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719801" y="343853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038702" y="251416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038702" y="429169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91715" y="251416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891715" y="429169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192100" y="343853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3" idx="7"/>
            <a:endCxn id="24" idx="2"/>
          </p:cNvCxnSpPr>
          <p:nvPr/>
        </p:nvCxnSpPr>
        <p:spPr>
          <a:xfrm flipV="1">
            <a:off x="1215813" y="2804724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6"/>
            <a:endCxn id="26" idx="2"/>
          </p:cNvCxnSpPr>
          <p:nvPr/>
        </p:nvCxnSpPr>
        <p:spPr>
          <a:xfrm>
            <a:off x="2619816" y="2804724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6"/>
            <a:endCxn id="28" idx="1"/>
          </p:cNvCxnSpPr>
          <p:nvPr/>
        </p:nvCxnSpPr>
        <p:spPr>
          <a:xfrm>
            <a:off x="4472829" y="2804724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5"/>
            <a:endCxn id="25" idx="2"/>
          </p:cNvCxnSpPr>
          <p:nvPr/>
        </p:nvCxnSpPr>
        <p:spPr>
          <a:xfrm>
            <a:off x="1215813" y="3934549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6"/>
            <a:endCxn id="27" idx="2"/>
          </p:cNvCxnSpPr>
          <p:nvPr/>
        </p:nvCxnSpPr>
        <p:spPr>
          <a:xfrm>
            <a:off x="2619816" y="4582249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3"/>
          </p:cNvCxnSpPr>
          <p:nvPr/>
        </p:nvCxnSpPr>
        <p:spPr>
          <a:xfrm flipV="1">
            <a:off x="4472829" y="3934549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3"/>
            <a:endCxn id="25" idx="1"/>
          </p:cNvCxnSpPr>
          <p:nvPr/>
        </p:nvCxnSpPr>
        <p:spPr>
          <a:xfrm>
            <a:off x="2123804" y="3010179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7"/>
            <a:endCxn id="24" idx="5"/>
          </p:cNvCxnSpPr>
          <p:nvPr/>
        </p:nvCxnSpPr>
        <p:spPr>
          <a:xfrm flipV="1">
            <a:off x="2534714" y="3010179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3"/>
            <a:endCxn id="25" idx="6"/>
          </p:cNvCxnSpPr>
          <p:nvPr/>
        </p:nvCxnSpPr>
        <p:spPr>
          <a:xfrm flipH="1">
            <a:off x="2619816" y="3010179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0"/>
            <a:endCxn id="26" idx="4"/>
          </p:cNvCxnSpPr>
          <p:nvPr/>
        </p:nvCxnSpPr>
        <p:spPr>
          <a:xfrm flipV="1">
            <a:off x="4182272" y="3095281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0444" y="3565217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123804" y="262005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123803" y="439758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66984" y="441837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76817" y="262005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334219" y="354442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5257" y="286375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11/16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241598" y="42458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 rot="16200000">
            <a:off x="1654906" y="349558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7/10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2526082" y="3318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43019" y="245416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4/12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036454" y="455534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7/14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 rot="18693001">
            <a:off x="3436607" y="3587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 rot="2490424">
            <a:off x="4708779" y="287886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7/20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4073315" y="357657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3/7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 rot="19100724">
            <a:off x="4767289" y="420084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4/4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6480196" y="343853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99097" y="251416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799097" y="429169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652110" y="251416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652110" y="429169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0952495" y="343853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620839" y="3565217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884199" y="262005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884198" y="439758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9727379" y="441837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9737212" y="262005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1094614" y="354442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19801" y="1892826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G:</a:t>
            </a:r>
            <a:endParaRPr lang="en-US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6480196" y="1892826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</a:t>
            </a:r>
            <a:r>
              <a:rPr lang="en-US" sz="1200" b="1" dirty="0" smtClean="0"/>
              <a:t>r</a:t>
            </a:r>
            <a:r>
              <a:rPr lang="en-US" b="1" dirty="0" smtClean="0"/>
              <a:t>:</a:t>
            </a:r>
            <a:endParaRPr lang="en-US" b="1" dirty="0"/>
          </a:p>
        </p:txBody>
      </p:sp>
      <p:cxnSp>
        <p:nvCxnSpPr>
          <p:cNvPr id="3" name="Straight Arrow Connector 2"/>
          <p:cNvCxnSpPr>
            <a:stCxn id="23" idx="7"/>
            <a:endCxn id="24" idx="2"/>
          </p:cNvCxnSpPr>
          <p:nvPr/>
        </p:nvCxnSpPr>
        <p:spPr>
          <a:xfrm flipV="1">
            <a:off x="1215813" y="2804724"/>
            <a:ext cx="822889" cy="7189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72" idx="0"/>
            <a:endCxn id="73" idx="1"/>
          </p:cNvCxnSpPr>
          <p:nvPr/>
        </p:nvCxnSpPr>
        <p:spPr>
          <a:xfrm rot="5400000" flipH="1" flipV="1">
            <a:off x="6907842" y="2462180"/>
            <a:ext cx="839268" cy="1113446"/>
          </a:xfrm>
          <a:prstGeom prst="curvedConnector3">
            <a:avLst>
              <a:gd name="adj1" fmla="val 12210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3" idx="3"/>
            <a:endCxn id="72" idx="7"/>
          </p:cNvCxnSpPr>
          <p:nvPr/>
        </p:nvCxnSpPr>
        <p:spPr>
          <a:xfrm flipH="1">
            <a:off x="6976208" y="3010179"/>
            <a:ext cx="907991" cy="513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73" idx="7"/>
            <a:endCxn id="75" idx="0"/>
          </p:cNvCxnSpPr>
          <p:nvPr/>
        </p:nvCxnSpPr>
        <p:spPr>
          <a:xfrm rot="5400000" flipH="1" flipV="1">
            <a:off x="9076337" y="1732939"/>
            <a:ext cx="85102" cy="1647558"/>
          </a:xfrm>
          <a:prstGeom prst="curvedConnector3">
            <a:avLst>
              <a:gd name="adj1" fmla="val 36861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5" idx="2"/>
            <a:endCxn id="73" idx="6"/>
          </p:cNvCxnSpPr>
          <p:nvPr/>
        </p:nvCxnSpPr>
        <p:spPr>
          <a:xfrm flipH="1">
            <a:off x="8380211" y="2804724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>
            <a:stCxn id="75" idx="7"/>
            <a:endCxn id="77" idx="0"/>
          </p:cNvCxnSpPr>
          <p:nvPr/>
        </p:nvCxnSpPr>
        <p:spPr>
          <a:xfrm rot="16200000" flipH="1">
            <a:off x="10275953" y="2471438"/>
            <a:ext cx="839268" cy="1094930"/>
          </a:xfrm>
          <a:prstGeom prst="curvedConnector3">
            <a:avLst>
              <a:gd name="adj1" fmla="val -1294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7" idx="1"/>
            <a:endCxn id="75" idx="6"/>
          </p:cNvCxnSpPr>
          <p:nvPr/>
        </p:nvCxnSpPr>
        <p:spPr>
          <a:xfrm flipH="1" flipV="1">
            <a:off x="10233224" y="2804724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2" idx="5"/>
            <a:endCxn id="74" idx="1"/>
          </p:cNvCxnSpPr>
          <p:nvPr/>
        </p:nvCxnSpPr>
        <p:spPr>
          <a:xfrm>
            <a:off x="6976208" y="3934549"/>
            <a:ext cx="907991" cy="4422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75" idx="3"/>
            <a:endCxn id="74" idx="6"/>
          </p:cNvCxnSpPr>
          <p:nvPr/>
        </p:nvCxnSpPr>
        <p:spPr>
          <a:xfrm flipH="1">
            <a:off x="8380211" y="3010179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74" idx="6"/>
            <a:endCxn id="76" idx="2"/>
          </p:cNvCxnSpPr>
          <p:nvPr/>
        </p:nvCxnSpPr>
        <p:spPr>
          <a:xfrm>
            <a:off x="8380211" y="4582249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76" idx="3"/>
            <a:endCxn id="74" idx="5"/>
          </p:cNvCxnSpPr>
          <p:nvPr/>
        </p:nvCxnSpPr>
        <p:spPr>
          <a:xfrm rot="5400000">
            <a:off x="9016161" y="4066653"/>
            <a:ext cx="12700" cy="1442103"/>
          </a:xfrm>
          <a:prstGeom prst="curvedConnector3">
            <a:avLst>
              <a:gd name="adj1" fmla="val 247009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77" idx="3"/>
            <a:endCxn id="76" idx="6"/>
          </p:cNvCxnSpPr>
          <p:nvPr/>
        </p:nvCxnSpPr>
        <p:spPr>
          <a:xfrm flipH="1">
            <a:off x="10233224" y="3934549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5" idx="3"/>
            <a:endCxn id="76" idx="1"/>
          </p:cNvCxnSpPr>
          <p:nvPr/>
        </p:nvCxnSpPr>
        <p:spPr>
          <a:xfrm>
            <a:off x="9737212" y="3010179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76" idx="7"/>
            <a:endCxn id="75" idx="5"/>
          </p:cNvCxnSpPr>
          <p:nvPr/>
        </p:nvCxnSpPr>
        <p:spPr>
          <a:xfrm flipV="1">
            <a:off x="10148122" y="3010179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73" idx="3"/>
            <a:endCxn id="74" idx="1"/>
          </p:cNvCxnSpPr>
          <p:nvPr/>
        </p:nvCxnSpPr>
        <p:spPr>
          <a:xfrm>
            <a:off x="7884199" y="3010179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74" idx="7"/>
            <a:endCxn id="73" idx="5"/>
          </p:cNvCxnSpPr>
          <p:nvPr/>
        </p:nvCxnSpPr>
        <p:spPr>
          <a:xfrm flipV="1">
            <a:off x="8295109" y="3010179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 rot="19865938">
            <a:off x="7139601" y="29734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6750636" y="2414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8938420" y="24944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8907868" y="1967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 rot="1605211">
            <a:off x="7008136" y="41709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 rot="18650577">
            <a:off x="8878629" y="3409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10082380" y="34624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9476899" y="34790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8920975" y="42458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8922528" y="50310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8" name="TextBox 157"/>
          <p:cNvSpPr txBox="1"/>
          <p:nvPr/>
        </p:nvSpPr>
        <p:spPr>
          <a:xfrm rot="19073532">
            <a:off x="10635410" y="42008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9" name="TextBox 158"/>
          <p:cNvSpPr txBox="1"/>
          <p:nvPr/>
        </p:nvSpPr>
        <p:spPr>
          <a:xfrm rot="2498667">
            <a:off x="10602761" y="2902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0" name="TextBox 159"/>
          <p:cNvSpPr txBox="1"/>
          <p:nvPr/>
        </p:nvSpPr>
        <p:spPr>
          <a:xfrm rot="2028876">
            <a:off x="10779687" y="22633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8208959" y="34190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7599195" y="34158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64" name="Straight Arrow Connector 163"/>
          <p:cNvCxnSpPr>
            <a:stCxn id="24" idx="6"/>
            <a:endCxn id="26" idx="2"/>
          </p:cNvCxnSpPr>
          <p:nvPr/>
        </p:nvCxnSpPr>
        <p:spPr>
          <a:xfrm>
            <a:off x="2619816" y="2804724"/>
            <a:ext cx="127189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26" idx="6"/>
            <a:endCxn id="28" idx="1"/>
          </p:cNvCxnSpPr>
          <p:nvPr/>
        </p:nvCxnSpPr>
        <p:spPr>
          <a:xfrm>
            <a:off x="4472829" y="2804724"/>
            <a:ext cx="804373" cy="7189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24" idx="3"/>
            <a:endCxn id="25" idx="1"/>
          </p:cNvCxnSpPr>
          <p:nvPr/>
        </p:nvCxnSpPr>
        <p:spPr>
          <a:xfrm>
            <a:off x="2123804" y="3010179"/>
            <a:ext cx="0" cy="1366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25" idx="7"/>
            <a:endCxn id="24" idx="5"/>
          </p:cNvCxnSpPr>
          <p:nvPr/>
        </p:nvCxnSpPr>
        <p:spPr>
          <a:xfrm flipV="1">
            <a:off x="2534714" y="3010179"/>
            <a:ext cx="0" cy="1366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26" idx="3"/>
            <a:endCxn id="25" idx="6"/>
          </p:cNvCxnSpPr>
          <p:nvPr/>
        </p:nvCxnSpPr>
        <p:spPr>
          <a:xfrm flipH="1">
            <a:off x="2619816" y="3010179"/>
            <a:ext cx="1357001" cy="15720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23" idx="5"/>
            <a:endCxn id="25" idx="2"/>
          </p:cNvCxnSpPr>
          <p:nvPr/>
        </p:nvCxnSpPr>
        <p:spPr>
          <a:xfrm>
            <a:off x="1215813" y="3934549"/>
            <a:ext cx="822889" cy="6477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25" idx="6"/>
            <a:endCxn id="27" idx="2"/>
          </p:cNvCxnSpPr>
          <p:nvPr/>
        </p:nvCxnSpPr>
        <p:spPr>
          <a:xfrm>
            <a:off x="2619816" y="4582249"/>
            <a:ext cx="127189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27" idx="0"/>
            <a:endCxn id="26" idx="4"/>
          </p:cNvCxnSpPr>
          <p:nvPr/>
        </p:nvCxnSpPr>
        <p:spPr>
          <a:xfrm flipV="1">
            <a:off x="4182272" y="3095281"/>
            <a:ext cx="0" cy="11964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27" idx="6"/>
            <a:endCxn id="28" idx="3"/>
          </p:cNvCxnSpPr>
          <p:nvPr/>
        </p:nvCxnSpPr>
        <p:spPr>
          <a:xfrm flipV="1">
            <a:off x="4472829" y="3934549"/>
            <a:ext cx="804373" cy="6477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itle 1"/>
          <p:cNvSpPr>
            <a:spLocks noGrp="1"/>
          </p:cNvSpPr>
          <p:nvPr>
            <p:ph type="title"/>
          </p:nvPr>
        </p:nvSpPr>
        <p:spPr>
          <a:xfrm>
            <a:off x="1043874" y="347003"/>
            <a:ext cx="9752777" cy="1325563"/>
          </a:xfrm>
        </p:spPr>
        <p:txBody>
          <a:bodyPr/>
          <a:lstStyle/>
          <a:p>
            <a:r>
              <a:rPr lang="en-US" b="1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RESIDUAL  CONVERSION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2359-B058-4788-8D74-C08F7CBC65C3}" type="datetime3">
              <a:rPr lang="en-US" smtClean="0"/>
              <a:t>28 September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6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88" grpId="0"/>
      <p:bldP spid="89" grpId="0"/>
      <p:bldP spid="90" grpId="0"/>
      <p:bldP spid="92" grpId="0"/>
      <p:bldP spid="93" grpId="0"/>
      <p:bldP spid="94" grpId="0"/>
      <p:bldP spid="110" grpId="0"/>
      <p:bldP spid="111" grpId="0"/>
      <p:bldP spid="147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928278" y="3506965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247179" y="2582595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247179" y="4360120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100192" y="2582595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00192" y="4360120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400577" y="3506965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3" idx="7"/>
            <a:endCxn id="24" idx="2"/>
          </p:cNvCxnSpPr>
          <p:nvPr/>
        </p:nvCxnSpPr>
        <p:spPr>
          <a:xfrm flipV="1">
            <a:off x="1424290" y="2873152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6"/>
            <a:endCxn id="26" idx="2"/>
          </p:cNvCxnSpPr>
          <p:nvPr/>
        </p:nvCxnSpPr>
        <p:spPr>
          <a:xfrm>
            <a:off x="2828293" y="2873152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6"/>
            <a:endCxn id="28" idx="1"/>
          </p:cNvCxnSpPr>
          <p:nvPr/>
        </p:nvCxnSpPr>
        <p:spPr>
          <a:xfrm>
            <a:off x="4681306" y="2873152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5"/>
            <a:endCxn id="25" idx="2"/>
          </p:cNvCxnSpPr>
          <p:nvPr/>
        </p:nvCxnSpPr>
        <p:spPr>
          <a:xfrm>
            <a:off x="1424290" y="4002977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6"/>
            <a:endCxn id="27" idx="2"/>
          </p:cNvCxnSpPr>
          <p:nvPr/>
        </p:nvCxnSpPr>
        <p:spPr>
          <a:xfrm>
            <a:off x="2828293" y="4650677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3"/>
          </p:cNvCxnSpPr>
          <p:nvPr/>
        </p:nvCxnSpPr>
        <p:spPr>
          <a:xfrm flipV="1">
            <a:off x="4681306" y="4002977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3"/>
            <a:endCxn id="25" idx="1"/>
          </p:cNvCxnSpPr>
          <p:nvPr/>
        </p:nvCxnSpPr>
        <p:spPr>
          <a:xfrm>
            <a:off x="2332281" y="3078607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7"/>
            <a:endCxn id="24" idx="5"/>
          </p:cNvCxnSpPr>
          <p:nvPr/>
        </p:nvCxnSpPr>
        <p:spPr>
          <a:xfrm flipV="1">
            <a:off x="2743191" y="3078607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3"/>
            <a:endCxn id="25" idx="6"/>
          </p:cNvCxnSpPr>
          <p:nvPr/>
        </p:nvCxnSpPr>
        <p:spPr>
          <a:xfrm flipH="1">
            <a:off x="2828293" y="3078607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0"/>
            <a:endCxn id="26" idx="4"/>
          </p:cNvCxnSpPr>
          <p:nvPr/>
        </p:nvCxnSpPr>
        <p:spPr>
          <a:xfrm flipV="1">
            <a:off x="4390749" y="3163709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68921" y="3633645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32281" y="268848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332280" y="446601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75461" y="448679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185294" y="268848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542696" y="361285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33734" y="293217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11/16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450075" y="43143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 rot="16200000">
            <a:off x="1863383" y="356401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7/10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2734559" y="3387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151496" y="252259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4/12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244931" y="462377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7/14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 rot="18693001">
            <a:off x="3645084" y="3655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 rot="2490424">
            <a:off x="4917256" y="294729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7/20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4281792" y="364499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3/7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 rot="19100724">
            <a:off x="4975766" y="426927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4/4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6597991" y="346441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916892" y="25400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916892" y="431756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769905" y="25400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769905" y="431756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1070290" y="346441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738634" y="359109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001994" y="264593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8001993" y="442346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9845174" y="444424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9855007" y="264593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1212409" y="357030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28278" y="237170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G:</a:t>
            </a:r>
            <a:endParaRPr lang="en-US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6363945" y="237170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</a:t>
            </a:r>
            <a:r>
              <a:rPr lang="en-US" sz="1200" b="1" dirty="0" smtClean="0"/>
              <a:t>r</a:t>
            </a:r>
            <a:r>
              <a:rPr lang="en-US" b="1" dirty="0" smtClean="0"/>
              <a:t>:</a:t>
            </a:r>
            <a:endParaRPr lang="en-US" b="1" dirty="0"/>
          </a:p>
        </p:txBody>
      </p:sp>
      <p:cxnSp>
        <p:nvCxnSpPr>
          <p:cNvPr id="8" name="Curved Connector 7"/>
          <p:cNvCxnSpPr>
            <a:stCxn id="72" idx="0"/>
            <a:endCxn id="73" idx="1"/>
          </p:cNvCxnSpPr>
          <p:nvPr/>
        </p:nvCxnSpPr>
        <p:spPr>
          <a:xfrm rot="5400000" flipH="1" flipV="1">
            <a:off x="7025637" y="2488057"/>
            <a:ext cx="839268" cy="1113446"/>
          </a:xfrm>
          <a:prstGeom prst="curvedConnector3">
            <a:avLst>
              <a:gd name="adj1" fmla="val 12210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3" idx="3"/>
            <a:endCxn id="72" idx="7"/>
          </p:cNvCxnSpPr>
          <p:nvPr/>
        </p:nvCxnSpPr>
        <p:spPr>
          <a:xfrm flipH="1">
            <a:off x="7094003" y="3036056"/>
            <a:ext cx="907991" cy="513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73" idx="7"/>
            <a:endCxn id="75" idx="0"/>
          </p:cNvCxnSpPr>
          <p:nvPr/>
        </p:nvCxnSpPr>
        <p:spPr>
          <a:xfrm rot="5400000" flipH="1" flipV="1">
            <a:off x="9194132" y="1758816"/>
            <a:ext cx="85102" cy="1647558"/>
          </a:xfrm>
          <a:prstGeom prst="curvedConnector3">
            <a:avLst>
              <a:gd name="adj1" fmla="val 36861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5" idx="2"/>
            <a:endCxn id="73" idx="6"/>
          </p:cNvCxnSpPr>
          <p:nvPr/>
        </p:nvCxnSpPr>
        <p:spPr>
          <a:xfrm flipH="1">
            <a:off x="8498006" y="2830601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>
            <a:stCxn id="75" idx="7"/>
            <a:endCxn id="77" idx="0"/>
          </p:cNvCxnSpPr>
          <p:nvPr/>
        </p:nvCxnSpPr>
        <p:spPr>
          <a:xfrm rot="16200000" flipH="1">
            <a:off x="10393748" y="2497315"/>
            <a:ext cx="839268" cy="1094930"/>
          </a:xfrm>
          <a:prstGeom prst="curvedConnector3">
            <a:avLst>
              <a:gd name="adj1" fmla="val -1294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7" idx="1"/>
            <a:endCxn id="75" idx="6"/>
          </p:cNvCxnSpPr>
          <p:nvPr/>
        </p:nvCxnSpPr>
        <p:spPr>
          <a:xfrm flipH="1" flipV="1">
            <a:off x="10351019" y="2830601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2" idx="5"/>
            <a:endCxn id="74" idx="1"/>
          </p:cNvCxnSpPr>
          <p:nvPr/>
        </p:nvCxnSpPr>
        <p:spPr>
          <a:xfrm>
            <a:off x="7094003" y="3960426"/>
            <a:ext cx="907991" cy="4422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75" idx="3"/>
            <a:endCxn id="74" idx="6"/>
          </p:cNvCxnSpPr>
          <p:nvPr/>
        </p:nvCxnSpPr>
        <p:spPr>
          <a:xfrm flipH="1">
            <a:off x="8498006" y="3036056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74" idx="6"/>
            <a:endCxn id="76" idx="2"/>
          </p:cNvCxnSpPr>
          <p:nvPr/>
        </p:nvCxnSpPr>
        <p:spPr>
          <a:xfrm>
            <a:off x="8498006" y="4608126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76" idx="3"/>
            <a:endCxn id="74" idx="5"/>
          </p:cNvCxnSpPr>
          <p:nvPr/>
        </p:nvCxnSpPr>
        <p:spPr>
          <a:xfrm rot="5400000">
            <a:off x="9133956" y="4092530"/>
            <a:ext cx="12700" cy="1442103"/>
          </a:xfrm>
          <a:prstGeom prst="curvedConnector3">
            <a:avLst>
              <a:gd name="adj1" fmla="val 247009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77" idx="3"/>
            <a:endCxn id="76" idx="6"/>
          </p:cNvCxnSpPr>
          <p:nvPr/>
        </p:nvCxnSpPr>
        <p:spPr>
          <a:xfrm flipH="1">
            <a:off x="10351019" y="3960426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5" idx="3"/>
            <a:endCxn id="76" idx="1"/>
          </p:cNvCxnSpPr>
          <p:nvPr/>
        </p:nvCxnSpPr>
        <p:spPr>
          <a:xfrm>
            <a:off x="9855007" y="3036056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76" idx="7"/>
            <a:endCxn id="75" idx="5"/>
          </p:cNvCxnSpPr>
          <p:nvPr/>
        </p:nvCxnSpPr>
        <p:spPr>
          <a:xfrm flipV="1">
            <a:off x="10265917" y="3036056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73" idx="3"/>
            <a:endCxn id="74" idx="1"/>
          </p:cNvCxnSpPr>
          <p:nvPr/>
        </p:nvCxnSpPr>
        <p:spPr>
          <a:xfrm>
            <a:off x="8001994" y="3036056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74" idx="7"/>
            <a:endCxn id="73" idx="5"/>
          </p:cNvCxnSpPr>
          <p:nvPr/>
        </p:nvCxnSpPr>
        <p:spPr>
          <a:xfrm flipV="1">
            <a:off x="8412904" y="3036056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 rot="19865938">
            <a:off x="7257396" y="2999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6868431" y="2440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056215" y="2520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9025663" y="19929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 rot="1605211">
            <a:off x="7125931" y="41968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 rot="18650577">
            <a:off x="8996424" y="34358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10200175" y="3488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9594694" y="3504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9038770" y="4271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9040323" y="5056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8" name="TextBox 157"/>
          <p:cNvSpPr txBox="1"/>
          <p:nvPr/>
        </p:nvSpPr>
        <p:spPr>
          <a:xfrm rot="19073532">
            <a:off x="10753205" y="42267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9" name="TextBox 158"/>
          <p:cNvSpPr txBox="1"/>
          <p:nvPr/>
        </p:nvSpPr>
        <p:spPr>
          <a:xfrm rot="2498667">
            <a:off x="10720556" y="29279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0" name="TextBox 159"/>
          <p:cNvSpPr txBox="1"/>
          <p:nvPr/>
        </p:nvSpPr>
        <p:spPr>
          <a:xfrm rot="2028876">
            <a:off x="10897482" y="22892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8326754" y="34449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7716990" y="3441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65670" y="1837467"/>
            <a:ext cx="6968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 continuous path from source to destination in Residual Network, G</a:t>
            </a:r>
            <a:r>
              <a:rPr lang="en-US" sz="1200" b="1" dirty="0" smtClean="0"/>
              <a:t>r</a:t>
            </a:r>
            <a:endParaRPr lang="en-US" sz="12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597991" y="5401994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</a:t>
            </a:r>
            <a:r>
              <a:rPr lang="en-US" dirty="0" smtClean="0"/>
              <a:t>-&gt;V1-&gt;V3-&gt;t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8741749" y="5417812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</a:t>
            </a:r>
            <a:r>
              <a:rPr lang="en-US" dirty="0" smtClean="0"/>
              <a:t>-&gt;V1-&gt;V2-&gt;V4-&gt;V3-&gt;t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6612640" y="5870446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</a:t>
            </a:r>
            <a:r>
              <a:rPr lang="en-US" dirty="0" smtClean="0"/>
              <a:t>-&gt;V2-&gt;V4-&gt;t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8755405" y="5870446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………………………………</a:t>
            </a:r>
            <a:endParaRPr lang="en-US" dirty="0"/>
          </a:p>
        </p:txBody>
      </p:sp>
      <p:sp>
        <p:nvSpPr>
          <p:cNvPr id="86" name="Title 1"/>
          <p:cNvSpPr>
            <a:spLocks noGrp="1"/>
          </p:cNvSpPr>
          <p:nvPr>
            <p:ph type="title"/>
          </p:nvPr>
        </p:nvSpPr>
        <p:spPr>
          <a:xfrm>
            <a:off x="1043874" y="347003"/>
            <a:ext cx="9752777" cy="1325563"/>
          </a:xfrm>
        </p:spPr>
        <p:txBody>
          <a:bodyPr/>
          <a:lstStyle/>
          <a:p>
            <a:r>
              <a:rPr lang="en-US" b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AUGMENTING PATH</a:t>
            </a:r>
            <a:endParaRPr lang="en-US" b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E464-32B4-4F16-B5CC-7AAD1681BD37}" type="datetime3">
              <a:rPr lang="en-US" smtClean="0"/>
              <a:t>28 September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3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  <p:bldP spid="98" grpId="0"/>
      <p:bldP spid="9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886753" y="3449053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205654" y="2524683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205654" y="4302208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058667" y="2524683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058667" y="4302208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59052" y="3449053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3" idx="7"/>
            <a:endCxn id="24" idx="2"/>
          </p:cNvCxnSpPr>
          <p:nvPr/>
        </p:nvCxnSpPr>
        <p:spPr>
          <a:xfrm flipV="1">
            <a:off x="1382765" y="2815240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6"/>
            <a:endCxn id="26" idx="2"/>
          </p:cNvCxnSpPr>
          <p:nvPr/>
        </p:nvCxnSpPr>
        <p:spPr>
          <a:xfrm>
            <a:off x="2786768" y="2815240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6"/>
            <a:endCxn id="28" idx="1"/>
          </p:cNvCxnSpPr>
          <p:nvPr/>
        </p:nvCxnSpPr>
        <p:spPr>
          <a:xfrm>
            <a:off x="4639781" y="2815240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5"/>
            <a:endCxn id="25" idx="2"/>
          </p:cNvCxnSpPr>
          <p:nvPr/>
        </p:nvCxnSpPr>
        <p:spPr>
          <a:xfrm>
            <a:off x="1382765" y="3945065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5" idx="6"/>
            <a:endCxn id="27" idx="2"/>
          </p:cNvCxnSpPr>
          <p:nvPr/>
        </p:nvCxnSpPr>
        <p:spPr>
          <a:xfrm>
            <a:off x="2786768" y="4592765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6"/>
            <a:endCxn id="28" idx="3"/>
          </p:cNvCxnSpPr>
          <p:nvPr/>
        </p:nvCxnSpPr>
        <p:spPr>
          <a:xfrm flipV="1">
            <a:off x="4639781" y="3945065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3"/>
            <a:endCxn id="25" idx="1"/>
          </p:cNvCxnSpPr>
          <p:nvPr/>
        </p:nvCxnSpPr>
        <p:spPr>
          <a:xfrm>
            <a:off x="2290756" y="3020695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5" idx="7"/>
            <a:endCxn id="24" idx="5"/>
          </p:cNvCxnSpPr>
          <p:nvPr/>
        </p:nvCxnSpPr>
        <p:spPr>
          <a:xfrm flipV="1">
            <a:off x="2701666" y="3020695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3"/>
            <a:endCxn id="25" idx="6"/>
          </p:cNvCxnSpPr>
          <p:nvPr/>
        </p:nvCxnSpPr>
        <p:spPr>
          <a:xfrm flipH="1">
            <a:off x="2786768" y="3020695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0"/>
            <a:endCxn id="26" idx="4"/>
          </p:cNvCxnSpPr>
          <p:nvPr/>
        </p:nvCxnSpPr>
        <p:spPr>
          <a:xfrm flipV="1">
            <a:off x="4349224" y="3105797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27396" y="357573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90756" y="263057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290755" y="440809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33936" y="442888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143769" y="263057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501171" y="355494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92209" y="287426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11/16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408550" y="42564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 rot="16200000">
            <a:off x="1821858" y="350610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7/10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2693034" y="33291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109971" y="246468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4/12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203406" y="456586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7/14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 rot="18693001">
            <a:off x="3603559" y="35979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 rot="2490424">
            <a:off x="4875731" y="288938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7/20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4240267" y="358708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3/7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 rot="19100724">
            <a:off x="4934241" y="421135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4/4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6647148" y="3449053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966049" y="2524683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966049" y="4302208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819062" y="2524683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819062" y="4302208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1119447" y="3449053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787791" y="3575733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051151" y="263057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8051150" y="440809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9894331" y="442888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9904164" y="263057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11261566" y="355494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117301" y="238237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G:</a:t>
            </a:r>
            <a:endParaRPr lang="en-US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6415375" y="242511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</a:t>
            </a:r>
            <a:r>
              <a:rPr lang="en-US" sz="1200" b="1" dirty="0" smtClean="0"/>
              <a:t>r</a:t>
            </a:r>
            <a:r>
              <a:rPr lang="en-US" b="1" dirty="0" smtClean="0"/>
              <a:t>:</a:t>
            </a:r>
            <a:endParaRPr lang="en-US" b="1" dirty="0"/>
          </a:p>
        </p:txBody>
      </p:sp>
      <p:cxnSp>
        <p:nvCxnSpPr>
          <p:cNvPr id="8" name="Curved Connector 7"/>
          <p:cNvCxnSpPr>
            <a:stCxn id="72" idx="0"/>
            <a:endCxn id="73" idx="1"/>
          </p:cNvCxnSpPr>
          <p:nvPr/>
        </p:nvCxnSpPr>
        <p:spPr>
          <a:xfrm rot="5400000" flipH="1" flipV="1">
            <a:off x="7074794" y="2472696"/>
            <a:ext cx="839268" cy="1113446"/>
          </a:xfrm>
          <a:prstGeom prst="curvedConnector3">
            <a:avLst>
              <a:gd name="adj1" fmla="val 12210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3" idx="3"/>
            <a:endCxn id="72" idx="7"/>
          </p:cNvCxnSpPr>
          <p:nvPr/>
        </p:nvCxnSpPr>
        <p:spPr>
          <a:xfrm flipH="1">
            <a:off x="7143160" y="3020695"/>
            <a:ext cx="907991" cy="513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73" idx="7"/>
            <a:endCxn id="75" idx="0"/>
          </p:cNvCxnSpPr>
          <p:nvPr/>
        </p:nvCxnSpPr>
        <p:spPr>
          <a:xfrm rot="5400000" flipH="1" flipV="1">
            <a:off x="9243289" y="1743455"/>
            <a:ext cx="85102" cy="1647558"/>
          </a:xfrm>
          <a:prstGeom prst="curvedConnector3">
            <a:avLst>
              <a:gd name="adj1" fmla="val 36861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5" idx="2"/>
            <a:endCxn id="73" idx="6"/>
          </p:cNvCxnSpPr>
          <p:nvPr/>
        </p:nvCxnSpPr>
        <p:spPr>
          <a:xfrm flipH="1">
            <a:off x="8547163" y="2815240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>
            <a:stCxn id="75" idx="7"/>
            <a:endCxn id="77" idx="0"/>
          </p:cNvCxnSpPr>
          <p:nvPr/>
        </p:nvCxnSpPr>
        <p:spPr>
          <a:xfrm rot="16200000" flipH="1">
            <a:off x="10442905" y="2481954"/>
            <a:ext cx="839268" cy="1094930"/>
          </a:xfrm>
          <a:prstGeom prst="curvedConnector3">
            <a:avLst>
              <a:gd name="adj1" fmla="val -1294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7" idx="1"/>
            <a:endCxn id="75" idx="6"/>
          </p:cNvCxnSpPr>
          <p:nvPr/>
        </p:nvCxnSpPr>
        <p:spPr>
          <a:xfrm flipH="1" flipV="1">
            <a:off x="10400176" y="2815240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2" idx="5"/>
            <a:endCxn id="74" idx="1"/>
          </p:cNvCxnSpPr>
          <p:nvPr/>
        </p:nvCxnSpPr>
        <p:spPr>
          <a:xfrm>
            <a:off x="7143160" y="3945065"/>
            <a:ext cx="907991" cy="4422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75" idx="3"/>
            <a:endCxn id="74" idx="6"/>
          </p:cNvCxnSpPr>
          <p:nvPr/>
        </p:nvCxnSpPr>
        <p:spPr>
          <a:xfrm flipH="1">
            <a:off x="8547163" y="3020695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74" idx="6"/>
            <a:endCxn id="76" idx="2"/>
          </p:cNvCxnSpPr>
          <p:nvPr/>
        </p:nvCxnSpPr>
        <p:spPr>
          <a:xfrm>
            <a:off x="8547163" y="4592765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76" idx="3"/>
            <a:endCxn id="74" idx="5"/>
          </p:cNvCxnSpPr>
          <p:nvPr/>
        </p:nvCxnSpPr>
        <p:spPr>
          <a:xfrm rot="5400000">
            <a:off x="9183113" y="4077169"/>
            <a:ext cx="12700" cy="1442103"/>
          </a:xfrm>
          <a:prstGeom prst="curvedConnector3">
            <a:avLst>
              <a:gd name="adj1" fmla="val 247009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77" idx="3"/>
            <a:endCxn id="76" idx="6"/>
          </p:cNvCxnSpPr>
          <p:nvPr/>
        </p:nvCxnSpPr>
        <p:spPr>
          <a:xfrm flipH="1">
            <a:off x="10400176" y="3945065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75" idx="3"/>
            <a:endCxn id="76" idx="1"/>
          </p:cNvCxnSpPr>
          <p:nvPr/>
        </p:nvCxnSpPr>
        <p:spPr>
          <a:xfrm>
            <a:off x="9904164" y="3020695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76" idx="7"/>
            <a:endCxn id="75" idx="5"/>
          </p:cNvCxnSpPr>
          <p:nvPr/>
        </p:nvCxnSpPr>
        <p:spPr>
          <a:xfrm flipV="1">
            <a:off x="10315074" y="3020695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73" idx="3"/>
            <a:endCxn id="74" idx="1"/>
          </p:cNvCxnSpPr>
          <p:nvPr/>
        </p:nvCxnSpPr>
        <p:spPr>
          <a:xfrm>
            <a:off x="8051151" y="3020695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74" idx="7"/>
            <a:endCxn id="73" idx="5"/>
          </p:cNvCxnSpPr>
          <p:nvPr/>
        </p:nvCxnSpPr>
        <p:spPr>
          <a:xfrm flipV="1">
            <a:off x="8462061" y="3020695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 rot="19865938">
            <a:off x="7306553" y="29839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6917588" y="2425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105372" y="2504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9083366" y="2189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 rot="1605211">
            <a:off x="7175088" y="41814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 rot="18650577">
            <a:off x="9045581" y="34204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10249332" y="34730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9643851" y="3489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9087927" y="42564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9089480" y="5041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8" name="TextBox 157"/>
          <p:cNvSpPr txBox="1"/>
          <p:nvPr/>
        </p:nvSpPr>
        <p:spPr>
          <a:xfrm rot="19073532">
            <a:off x="10802362" y="42113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9" name="TextBox 158"/>
          <p:cNvSpPr txBox="1"/>
          <p:nvPr/>
        </p:nvSpPr>
        <p:spPr>
          <a:xfrm rot="2498667">
            <a:off x="10769713" y="2912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0" name="TextBox 159"/>
          <p:cNvSpPr txBox="1"/>
          <p:nvPr/>
        </p:nvSpPr>
        <p:spPr>
          <a:xfrm rot="2028876">
            <a:off x="10946639" y="22738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8375911" y="34295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7766147" y="34264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117301" y="1819293"/>
            <a:ext cx="457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Minimum capacity of an augmenting path P</a:t>
            </a:r>
            <a:endParaRPr lang="en-US" sz="12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6647148" y="5367808"/>
            <a:ext cx="395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An augmenting path, P: s-&gt;V1-&gt;V3-&gt;t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6681216" y="5778262"/>
            <a:ext cx="260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Residual Capacity(P): 5</a:t>
            </a:r>
            <a:endParaRPr lang="en-US" dirty="0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1043874" y="347003"/>
            <a:ext cx="9752777" cy="1325563"/>
          </a:xfrm>
        </p:spPr>
        <p:txBody>
          <a:bodyPr/>
          <a:lstStyle/>
          <a:p>
            <a:r>
              <a:rPr lang="en-US" b="1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RESIDUAL  </a:t>
            </a:r>
            <a:r>
              <a:rPr lang="en-US" b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CAPACITY</a:t>
            </a:r>
            <a:endParaRPr lang="en-US" b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A411-8ECA-4A7A-A518-2D7A50D0CA76}" type="datetime3">
              <a:rPr lang="en-US" smtClean="0"/>
              <a:t>28 September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3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99630" y="314485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18531" y="222048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18531" y="399800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71544" y="222048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71544" y="399800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1929" y="314485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5" idx="7"/>
            <a:endCxn id="6" idx="2"/>
          </p:cNvCxnSpPr>
          <p:nvPr/>
        </p:nvCxnSpPr>
        <p:spPr>
          <a:xfrm flipV="1">
            <a:off x="1095642" y="2511039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8" idx="2"/>
          </p:cNvCxnSpPr>
          <p:nvPr/>
        </p:nvCxnSpPr>
        <p:spPr>
          <a:xfrm>
            <a:off x="2499645" y="2511039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6"/>
            <a:endCxn id="10" idx="1"/>
          </p:cNvCxnSpPr>
          <p:nvPr/>
        </p:nvCxnSpPr>
        <p:spPr>
          <a:xfrm>
            <a:off x="4352658" y="2511039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5"/>
            <a:endCxn id="7" idx="2"/>
          </p:cNvCxnSpPr>
          <p:nvPr/>
        </p:nvCxnSpPr>
        <p:spPr>
          <a:xfrm>
            <a:off x="1095642" y="3640864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9" idx="2"/>
          </p:cNvCxnSpPr>
          <p:nvPr/>
        </p:nvCxnSpPr>
        <p:spPr>
          <a:xfrm>
            <a:off x="2499645" y="4288564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6"/>
            <a:endCxn id="10" idx="3"/>
          </p:cNvCxnSpPr>
          <p:nvPr/>
        </p:nvCxnSpPr>
        <p:spPr>
          <a:xfrm flipV="1">
            <a:off x="4352658" y="3640864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7" idx="1"/>
          </p:cNvCxnSpPr>
          <p:nvPr/>
        </p:nvCxnSpPr>
        <p:spPr>
          <a:xfrm>
            <a:off x="2003633" y="2716494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7"/>
            <a:endCxn id="6" idx="5"/>
          </p:cNvCxnSpPr>
          <p:nvPr/>
        </p:nvCxnSpPr>
        <p:spPr>
          <a:xfrm flipV="1">
            <a:off x="2414543" y="2716494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3"/>
            <a:endCxn id="7" idx="6"/>
          </p:cNvCxnSpPr>
          <p:nvPr/>
        </p:nvCxnSpPr>
        <p:spPr>
          <a:xfrm flipH="1">
            <a:off x="2499645" y="2716494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0"/>
            <a:endCxn id="8" idx="4"/>
          </p:cNvCxnSpPr>
          <p:nvPr/>
        </p:nvCxnSpPr>
        <p:spPr>
          <a:xfrm flipV="1">
            <a:off x="4062101" y="2801596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0273" y="327153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03633" y="232637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003632" y="410389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46813" y="412468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856646" y="232637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214048" y="325074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13182" y="25262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121427" y="39522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1638212" y="3072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2405911" y="3024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50869" y="21417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013552" y="42752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 rot="18693001">
            <a:off x="3316436" y="3293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2490424">
            <a:off x="4806465" y="27109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4056537" y="3195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 rot="19100724">
            <a:off x="4859807" y="381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Oval 58"/>
          <p:cNvSpPr/>
          <p:nvPr/>
        </p:nvSpPr>
        <p:spPr>
          <a:xfrm>
            <a:off x="6667143" y="307938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986044" y="215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986044" y="39325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839057" y="215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839057" y="39325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1139442" y="307938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9" idx="7"/>
            <a:endCxn id="60" idx="2"/>
          </p:cNvCxnSpPr>
          <p:nvPr/>
        </p:nvCxnSpPr>
        <p:spPr>
          <a:xfrm flipV="1">
            <a:off x="7163155" y="2445576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0" idx="6"/>
            <a:endCxn id="63" idx="2"/>
          </p:cNvCxnSpPr>
          <p:nvPr/>
        </p:nvCxnSpPr>
        <p:spPr>
          <a:xfrm>
            <a:off x="8567158" y="2445576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3" idx="6"/>
            <a:endCxn id="65" idx="1"/>
          </p:cNvCxnSpPr>
          <p:nvPr/>
        </p:nvCxnSpPr>
        <p:spPr>
          <a:xfrm>
            <a:off x="10420171" y="2445576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9" idx="5"/>
            <a:endCxn id="61" idx="2"/>
          </p:cNvCxnSpPr>
          <p:nvPr/>
        </p:nvCxnSpPr>
        <p:spPr>
          <a:xfrm>
            <a:off x="7163155" y="3575401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1" idx="6"/>
            <a:endCxn id="64" idx="2"/>
          </p:cNvCxnSpPr>
          <p:nvPr/>
        </p:nvCxnSpPr>
        <p:spPr>
          <a:xfrm>
            <a:off x="8567158" y="4223101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4" idx="6"/>
            <a:endCxn id="65" idx="3"/>
          </p:cNvCxnSpPr>
          <p:nvPr/>
        </p:nvCxnSpPr>
        <p:spPr>
          <a:xfrm flipV="1">
            <a:off x="10420171" y="3575401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0" idx="3"/>
            <a:endCxn id="61" idx="1"/>
          </p:cNvCxnSpPr>
          <p:nvPr/>
        </p:nvCxnSpPr>
        <p:spPr>
          <a:xfrm>
            <a:off x="8071146" y="265103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1" idx="7"/>
            <a:endCxn id="60" idx="5"/>
          </p:cNvCxnSpPr>
          <p:nvPr/>
        </p:nvCxnSpPr>
        <p:spPr>
          <a:xfrm flipV="1">
            <a:off x="8482056" y="265103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3" idx="3"/>
            <a:endCxn id="61" idx="6"/>
          </p:cNvCxnSpPr>
          <p:nvPr/>
        </p:nvCxnSpPr>
        <p:spPr>
          <a:xfrm flipH="1">
            <a:off x="8567158" y="2651031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4" idx="0"/>
            <a:endCxn id="63" idx="4"/>
          </p:cNvCxnSpPr>
          <p:nvPr/>
        </p:nvCxnSpPr>
        <p:spPr>
          <a:xfrm flipV="1">
            <a:off x="10129614" y="2736133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807786" y="320606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071146" y="226091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8071145" y="403843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9914326" y="405922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924159" y="226091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1281561" y="31852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180695" y="24608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188940" y="3886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rot="16200000">
            <a:off x="7705725" y="30067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8473424" y="29594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118382" y="20762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9081065" y="42097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 rot="18693001">
            <a:off x="9383949" y="3228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 rot="2490424">
            <a:off x="10873978" y="26454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 rot="16200000">
            <a:off x="10124050" y="3130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 rot="19100724">
            <a:off x="10927320" y="37478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99630" y="1814081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G:</a:t>
            </a:r>
            <a:endParaRPr lang="en-US" sz="2800" dirty="0"/>
          </a:p>
        </p:txBody>
      </p:sp>
      <p:sp>
        <p:nvSpPr>
          <p:cNvPr id="99" name="TextBox 98"/>
          <p:cNvSpPr txBox="1"/>
          <p:nvPr/>
        </p:nvSpPr>
        <p:spPr>
          <a:xfrm>
            <a:off x="6517617" y="1781961"/>
            <a:ext cx="59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</a:t>
            </a:r>
            <a:r>
              <a:rPr lang="en-US" sz="1600" b="1" dirty="0" smtClean="0"/>
              <a:t>r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100" name="TextBox 99"/>
          <p:cNvSpPr txBox="1"/>
          <p:nvPr/>
        </p:nvSpPr>
        <p:spPr>
          <a:xfrm>
            <a:off x="599630" y="5154043"/>
            <a:ext cx="333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Choose an augmenting path, P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16579" y="5560104"/>
            <a:ext cx="295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Find Residual capacity of P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16579" y="5942748"/>
            <a:ext cx="319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Augment flow through P in G</a:t>
            </a:r>
            <a:endParaRPr lang="en-US" dirty="0"/>
          </a:p>
        </p:txBody>
      </p:sp>
      <p:cxnSp>
        <p:nvCxnSpPr>
          <p:cNvPr id="4" name="Straight Arrow Connector 3"/>
          <p:cNvCxnSpPr>
            <a:stCxn id="59" idx="7"/>
            <a:endCxn id="60" idx="2"/>
          </p:cNvCxnSpPr>
          <p:nvPr/>
        </p:nvCxnSpPr>
        <p:spPr>
          <a:xfrm flipV="1">
            <a:off x="7163155" y="2445576"/>
            <a:ext cx="822889" cy="7189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0" idx="6"/>
            <a:endCxn id="63" idx="2"/>
          </p:cNvCxnSpPr>
          <p:nvPr/>
        </p:nvCxnSpPr>
        <p:spPr>
          <a:xfrm>
            <a:off x="8567158" y="2445576"/>
            <a:ext cx="127189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3" idx="3"/>
            <a:endCxn id="61" idx="6"/>
          </p:cNvCxnSpPr>
          <p:nvPr/>
        </p:nvCxnSpPr>
        <p:spPr>
          <a:xfrm flipH="1">
            <a:off x="8567158" y="2651031"/>
            <a:ext cx="1357001" cy="15720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1" idx="6"/>
            <a:endCxn id="64" idx="2"/>
          </p:cNvCxnSpPr>
          <p:nvPr/>
        </p:nvCxnSpPr>
        <p:spPr>
          <a:xfrm>
            <a:off x="8567158" y="4223101"/>
            <a:ext cx="127189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4" idx="6"/>
            <a:endCxn id="65" idx="3"/>
          </p:cNvCxnSpPr>
          <p:nvPr/>
        </p:nvCxnSpPr>
        <p:spPr>
          <a:xfrm flipV="1">
            <a:off x="10420171" y="3575401"/>
            <a:ext cx="804373" cy="6477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667143" y="5081677"/>
            <a:ext cx="433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Augmenting Path: s-&gt;V1-&gt;V3-&gt;V2-&gt;V4-&gt;t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6667143" y="5577195"/>
            <a:ext cx="234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Residual Capacity: 4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907633" y="252079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4/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819605" y="215425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4/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 rot="18450631">
            <a:off x="3110291" y="345619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4/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775275" y="426834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4/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 rot="19041078">
            <a:off x="4652297" y="392864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4/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5" name="Title 1"/>
          <p:cNvSpPr>
            <a:spLocks noGrp="1"/>
          </p:cNvSpPr>
          <p:nvPr>
            <p:ph type="title"/>
          </p:nvPr>
        </p:nvSpPr>
        <p:spPr>
          <a:xfrm>
            <a:off x="1043874" y="347003"/>
            <a:ext cx="9752777" cy="1325563"/>
          </a:xfrm>
        </p:spPr>
        <p:txBody>
          <a:bodyPr/>
          <a:lstStyle/>
          <a:p>
            <a:r>
              <a:rPr lang="en-US" b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FORD-FULKERSON ALGORITHM</a:t>
            </a:r>
            <a:endParaRPr lang="en-US" b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2" name="Oval 1"/>
          <p:cNvSpPr/>
          <p:nvPr/>
        </p:nvSpPr>
        <p:spPr>
          <a:xfrm>
            <a:off x="10938322" y="3792606"/>
            <a:ext cx="279875" cy="2798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5" idx="7"/>
            <a:endCxn id="6" idx="2"/>
          </p:cNvCxnSpPr>
          <p:nvPr/>
        </p:nvCxnSpPr>
        <p:spPr>
          <a:xfrm flipV="1">
            <a:off x="1095642" y="2511039"/>
            <a:ext cx="822889" cy="71891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  <a:endCxn id="8" idx="2"/>
          </p:cNvCxnSpPr>
          <p:nvPr/>
        </p:nvCxnSpPr>
        <p:spPr>
          <a:xfrm>
            <a:off x="2499645" y="2511039"/>
            <a:ext cx="127189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7" idx="6"/>
          </p:cNvCxnSpPr>
          <p:nvPr/>
        </p:nvCxnSpPr>
        <p:spPr>
          <a:xfrm flipH="1">
            <a:off x="2499645" y="2716494"/>
            <a:ext cx="1357001" cy="15720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  <a:endCxn id="9" idx="2"/>
          </p:cNvCxnSpPr>
          <p:nvPr/>
        </p:nvCxnSpPr>
        <p:spPr>
          <a:xfrm>
            <a:off x="2499645" y="4288564"/>
            <a:ext cx="127189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6"/>
            <a:endCxn id="10" idx="3"/>
          </p:cNvCxnSpPr>
          <p:nvPr/>
        </p:nvCxnSpPr>
        <p:spPr>
          <a:xfrm flipV="1">
            <a:off x="4352658" y="3640864"/>
            <a:ext cx="804373" cy="6477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05144" y="3412938"/>
            <a:ext cx="61247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92D2-FD5C-4662-A4E0-91288CE23DF6}" type="datetime3">
              <a:rPr lang="en-US" smtClean="0"/>
              <a:t>28 September 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2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02" grpId="0"/>
      <p:bldP spid="103" grpId="0"/>
      <p:bldP spid="104" grpId="0"/>
      <p:bldP spid="107" grpId="0"/>
      <p:bldP spid="108" grpId="0"/>
      <p:bldP spid="109" grpId="0"/>
      <p:bldP spid="110" grpId="0"/>
      <p:bldP spid="111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99630" y="314485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18531" y="222048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18531" y="399800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71544" y="222048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71544" y="399800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1929" y="314485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5" idx="7"/>
            <a:endCxn id="6" idx="2"/>
          </p:cNvCxnSpPr>
          <p:nvPr/>
        </p:nvCxnSpPr>
        <p:spPr>
          <a:xfrm flipV="1">
            <a:off x="1095642" y="2511039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8" idx="2"/>
          </p:cNvCxnSpPr>
          <p:nvPr/>
        </p:nvCxnSpPr>
        <p:spPr>
          <a:xfrm>
            <a:off x="2499645" y="2511039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6"/>
            <a:endCxn id="10" idx="1"/>
          </p:cNvCxnSpPr>
          <p:nvPr/>
        </p:nvCxnSpPr>
        <p:spPr>
          <a:xfrm>
            <a:off x="4352658" y="2511039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5"/>
            <a:endCxn id="7" idx="2"/>
          </p:cNvCxnSpPr>
          <p:nvPr/>
        </p:nvCxnSpPr>
        <p:spPr>
          <a:xfrm>
            <a:off x="1095642" y="3640864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9" idx="2"/>
          </p:cNvCxnSpPr>
          <p:nvPr/>
        </p:nvCxnSpPr>
        <p:spPr>
          <a:xfrm>
            <a:off x="2499645" y="4288564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6"/>
            <a:endCxn id="10" idx="3"/>
          </p:cNvCxnSpPr>
          <p:nvPr/>
        </p:nvCxnSpPr>
        <p:spPr>
          <a:xfrm flipV="1">
            <a:off x="4352658" y="3640864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7" idx="1"/>
          </p:cNvCxnSpPr>
          <p:nvPr/>
        </p:nvCxnSpPr>
        <p:spPr>
          <a:xfrm>
            <a:off x="2003633" y="2716494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7"/>
            <a:endCxn id="6" idx="5"/>
          </p:cNvCxnSpPr>
          <p:nvPr/>
        </p:nvCxnSpPr>
        <p:spPr>
          <a:xfrm flipV="1">
            <a:off x="2414543" y="2716494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3"/>
            <a:endCxn id="7" idx="6"/>
          </p:cNvCxnSpPr>
          <p:nvPr/>
        </p:nvCxnSpPr>
        <p:spPr>
          <a:xfrm flipH="1">
            <a:off x="2499645" y="2716494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0"/>
            <a:endCxn id="8" idx="4"/>
          </p:cNvCxnSpPr>
          <p:nvPr/>
        </p:nvCxnSpPr>
        <p:spPr>
          <a:xfrm flipV="1">
            <a:off x="4062101" y="2801596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0273" y="327153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03633" y="232637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003632" y="410389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46813" y="412468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856646" y="232637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214048" y="325074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13182" y="25262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121427" y="39522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1638212" y="3072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2405911" y="3024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50869" y="21417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013552" y="42752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 rot="18693001">
            <a:off x="3316436" y="3293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2490424">
            <a:off x="4806465" y="27109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4056537" y="3195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 rot="19100724">
            <a:off x="4859807" y="381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Oval 58"/>
          <p:cNvSpPr/>
          <p:nvPr/>
        </p:nvSpPr>
        <p:spPr>
          <a:xfrm>
            <a:off x="6667143" y="307938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986044" y="215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986044" y="39325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839057" y="215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839057" y="39325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1139442" y="307938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9" idx="7"/>
            <a:endCxn id="60" idx="2"/>
          </p:cNvCxnSpPr>
          <p:nvPr/>
        </p:nvCxnSpPr>
        <p:spPr>
          <a:xfrm flipV="1">
            <a:off x="7163155" y="2445576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0" idx="6"/>
            <a:endCxn id="63" idx="2"/>
          </p:cNvCxnSpPr>
          <p:nvPr/>
        </p:nvCxnSpPr>
        <p:spPr>
          <a:xfrm>
            <a:off x="8567158" y="2445576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3" idx="6"/>
            <a:endCxn id="65" idx="1"/>
          </p:cNvCxnSpPr>
          <p:nvPr/>
        </p:nvCxnSpPr>
        <p:spPr>
          <a:xfrm>
            <a:off x="10420171" y="2445576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9" idx="5"/>
            <a:endCxn id="61" idx="2"/>
          </p:cNvCxnSpPr>
          <p:nvPr/>
        </p:nvCxnSpPr>
        <p:spPr>
          <a:xfrm>
            <a:off x="7163155" y="3575401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1" idx="6"/>
            <a:endCxn id="64" idx="2"/>
          </p:cNvCxnSpPr>
          <p:nvPr/>
        </p:nvCxnSpPr>
        <p:spPr>
          <a:xfrm>
            <a:off x="8567158" y="4223101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0" idx="3"/>
            <a:endCxn id="61" idx="1"/>
          </p:cNvCxnSpPr>
          <p:nvPr/>
        </p:nvCxnSpPr>
        <p:spPr>
          <a:xfrm>
            <a:off x="8071146" y="265103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1" idx="7"/>
            <a:endCxn id="60" idx="5"/>
          </p:cNvCxnSpPr>
          <p:nvPr/>
        </p:nvCxnSpPr>
        <p:spPr>
          <a:xfrm flipV="1">
            <a:off x="8482056" y="265103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3" idx="3"/>
            <a:endCxn id="61" idx="6"/>
          </p:cNvCxnSpPr>
          <p:nvPr/>
        </p:nvCxnSpPr>
        <p:spPr>
          <a:xfrm flipH="1">
            <a:off x="8567158" y="2651031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4" idx="0"/>
            <a:endCxn id="63" idx="4"/>
          </p:cNvCxnSpPr>
          <p:nvPr/>
        </p:nvCxnSpPr>
        <p:spPr>
          <a:xfrm flipV="1">
            <a:off x="10129614" y="2736133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807786" y="320606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071146" y="226091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8071145" y="403843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9914326" y="405922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924159" y="226091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1281561" y="31852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138645" y="25969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188940" y="3886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rot="16200000">
            <a:off x="7705725" y="30067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8232139" y="29773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034684" y="2161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047390" y="41748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 rot="18693001">
            <a:off x="9383949" y="3228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5" name="TextBox 94"/>
          <p:cNvSpPr txBox="1"/>
          <p:nvPr/>
        </p:nvSpPr>
        <p:spPr>
          <a:xfrm rot="2490424">
            <a:off x="10873978" y="26454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 rot="16200000">
            <a:off x="10124050" y="3130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 rot="19100724">
            <a:off x="10927320" y="37478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99630" y="1814081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G:</a:t>
            </a:r>
            <a:endParaRPr lang="en-US" sz="2800" dirty="0"/>
          </a:p>
        </p:txBody>
      </p:sp>
      <p:sp>
        <p:nvSpPr>
          <p:cNvPr id="99" name="TextBox 98"/>
          <p:cNvSpPr txBox="1"/>
          <p:nvPr/>
        </p:nvSpPr>
        <p:spPr>
          <a:xfrm>
            <a:off x="6517617" y="1781961"/>
            <a:ext cx="59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</a:t>
            </a:r>
            <a:r>
              <a:rPr lang="en-US" sz="1600" b="1" dirty="0" smtClean="0"/>
              <a:t>r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100" name="TextBox 99"/>
          <p:cNvSpPr txBox="1"/>
          <p:nvPr/>
        </p:nvSpPr>
        <p:spPr>
          <a:xfrm>
            <a:off x="599630" y="5154043"/>
            <a:ext cx="333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Choose an augmenting path, P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16579" y="5560104"/>
            <a:ext cx="295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Find Residual capacity of P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16579" y="5942748"/>
            <a:ext cx="319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Augment flow through P in G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667143" y="5081677"/>
            <a:ext cx="433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Augmenting Path: s-&gt;V1-&gt;V2-&gt;V4-&gt;V3-&gt;t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6667143" y="5577195"/>
            <a:ext cx="234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Residual Capacity: 7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71319" y="251780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4/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819605" y="215425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4/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 rot="18450631">
            <a:off x="3110291" y="345619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4/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775275" y="426834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4/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 rot="19041078">
            <a:off x="4652297" y="392864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4/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3" name="Curved Connector 12"/>
          <p:cNvCxnSpPr>
            <a:stCxn id="60" idx="1"/>
            <a:endCxn id="59" idx="1"/>
          </p:cNvCxnSpPr>
          <p:nvPr/>
        </p:nvCxnSpPr>
        <p:spPr>
          <a:xfrm rot="16200000" flipH="1" flipV="1">
            <a:off x="6949511" y="2042855"/>
            <a:ext cx="924370" cy="1318901"/>
          </a:xfrm>
          <a:prstGeom prst="curvedConnector3">
            <a:avLst>
              <a:gd name="adj1" fmla="val -65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3" idx="0"/>
            <a:endCxn id="60" idx="0"/>
          </p:cNvCxnSpPr>
          <p:nvPr/>
        </p:nvCxnSpPr>
        <p:spPr>
          <a:xfrm rot="16200000" flipV="1">
            <a:off x="9203108" y="1228512"/>
            <a:ext cx="12700" cy="1853013"/>
          </a:xfrm>
          <a:prstGeom prst="curvedConnector3">
            <a:avLst>
              <a:gd name="adj1" fmla="val 146353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61" idx="7"/>
            <a:endCxn id="63" idx="2"/>
          </p:cNvCxnSpPr>
          <p:nvPr/>
        </p:nvCxnSpPr>
        <p:spPr>
          <a:xfrm rot="5400000" flipH="1" flipV="1">
            <a:off x="8374521" y="2553111"/>
            <a:ext cx="1572070" cy="1357001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64" idx="4"/>
            <a:endCxn id="61" idx="4"/>
          </p:cNvCxnSpPr>
          <p:nvPr/>
        </p:nvCxnSpPr>
        <p:spPr>
          <a:xfrm rot="5400000">
            <a:off x="9203108" y="3587152"/>
            <a:ext cx="12700" cy="1853013"/>
          </a:xfrm>
          <a:prstGeom prst="curvedConnector3">
            <a:avLst>
              <a:gd name="adj1" fmla="val 3751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5" idx="3"/>
            <a:endCxn id="64" idx="6"/>
          </p:cNvCxnSpPr>
          <p:nvPr/>
        </p:nvCxnSpPr>
        <p:spPr>
          <a:xfrm flipH="1">
            <a:off x="10420171" y="3575401"/>
            <a:ext cx="804373" cy="64770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599239" y="2332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009713" y="16492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 rot="18624191">
            <a:off x="8866057" y="2850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9104452" y="46728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9" idx="7"/>
            <a:endCxn id="60" idx="2"/>
          </p:cNvCxnSpPr>
          <p:nvPr/>
        </p:nvCxnSpPr>
        <p:spPr>
          <a:xfrm flipV="1">
            <a:off x="7163155" y="2445576"/>
            <a:ext cx="822889" cy="7189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0" idx="3"/>
            <a:endCxn id="61" idx="1"/>
          </p:cNvCxnSpPr>
          <p:nvPr/>
        </p:nvCxnSpPr>
        <p:spPr>
          <a:xfrm>
            <a:off x="8071146" y="2651031"/>
            <a:ext cx="0" cy="1366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1" idx="6"/>
            <a:endCxn id="64" idx="2"/>
          </p:cNvCxnSpPr>
          <p:nvPr/>
        </p:nvCxnSpPr>
        <p:spPr>
          <a:xfrm>
            <a:off x="8567158" y="4223101"/>
            <a:ext cx="127189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4" idx="0"/>
            <a:endCxn id="63" idx="4"/>
          </p:cNvCxnSpPr>
          <p:nvPr/>
        </p:nvCxnSpPr>
        <p:spPr>
          <a:xfrm flipV="1">
            <a:off x="10129614" y="2736133"/>
            <a:ext cx="0" cy="11964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63" idx="6"/>
            <a:endCxn id="65" idx="1"/>
          </p:cNvCxnSpPr>
          <p:nvPr/>
        </p:nvCxnSpPr>
        <p:spPr>
          <a:xfrm>
            <a:off x="10420171" y="2445576"/>
            <a:ext cx="804373" cy="7189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53491" y="250119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11/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 rot="16200000">
            <a:off x="1641929" y="331391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564882" y="428190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11/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 rot="16200000">
            <a:off x="3997411" y="343414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 rot="2587799">
            <a:off x="4644102" y="254737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5" name="Title 1"/>
          <p:cNvSpPr>
            <a:spLocks noGrp="1"/>
          </p:cNvSpPr>
          <p:nvPr>
            <p:ph type="title"/>
          </p:nvPr>
        </p:nvSpPr>
        <p:spPr>
          <a:xfrm>
            <a:off x="1040954" y="303473"/>
            <a:ext cx="9752777" cy="1325563"/>
          </a:xfrm>
        </p:spPr>
        <p:txBody>
          <a:bodyPr/>
          <a:lstStyle/>
          <a:p>
            <a:r>
              <a:rPr lang="en-US" b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FORD-FULKERSON ALGORITHM</a:t>
            </a:r>
            <a:endParaRPr lang="en-US" b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119492" y="3158775"/>
            <a:ext cx="279875" cy="2798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5" idx="7"/>
            <a:endCxn id="6" idx="2"/>
          </p:cNvCxnSpPr>
          <p:nvPr/>
        </p:nvCxnSpPr>
        <p:spPr>
          <a:xfrm flipV="1">
            <a:off x="1095642" y="2511039"/>
            <a:ext cx="822889" cy="7189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2003633" y="2716494"/>
            <a:ext cx="0" cy="1366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6"/>
            <a:endCxn id="9" idx="2"/>
          </p:cNvCxnSpPr>
          <p:nvPr/>
        </p:nvCxnSpPr>
        <p:spPr>
          <a:xfrm>
            <a:off x="2499645" y="4288564"/>
            <a:ext cx="127189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  <a:endCxn id="8" idx="4"/>
          </p:cNvCxnSpPr>
          <p:nvPr/>
        </p:nvCxnSpPr>
        <p:spPr>
          <a:xfrm flipV="1">
            <a:off x="4062101" y="2801596"/>
            <a:ext cx="0" cy="11964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6"/>
            <a:endCxn id="10" idx="1"/>
          </p:cNvCxnSpPr>
          <p:nvPr/>
        </p:nvCxnSpPr>
        <p:spPr>
          <a:xfrm>
            <a:off x="4352658" y="2511039"/>
            <a:ext cx="804373" cy="7189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5905144" y="3412938"/>
            <a:ext cx="61247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81391-DFCA-4C80-9FE9-01E8E59E741D}" type="datetime3">
              <a:rPr lang="en-US" smtClean="0"/>
              <a:t>28 September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8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02" grpId="0"/>
      <p:bldP spid="103" grpId="0"/>
      <p:bldP spid="104" grpId="0"/>
      <p:bldP spid="116" grpId="0"/>
      <p:bldP spid="117" grpId="0"/>
      <p:bldP spid="118" grpId="0"/>
      <p:bldP spid="119" grpId="0"/>
      <p:bldP spid="120" grpId="0"/>
      <p:bldP spid="1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99630" y="314485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18531" y="222048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18531" y="399800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71544" y="222048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71544" y="399800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1929" y="314485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5" idx="7"/>
            <a:endCxn id="6" idx="2"/>
          </p:cNvCxnSpPr>
          <p:nvPr/>
        </p:nvCxnSpPr>
        <p:spPr>
          <a:xfrm flipV="1">
            <a:off x="1095642" y="2511039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8" idx="2"/>
          </p:cNvCxnSpPr>
          <p:nvPr/>
        </p:nvCxnSpPr>
        <p:spPr>
          <a:xfrm>
            <a:off x="2499645" y="2511039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6"/>
            <a:endCxn id="10" idx="1"/>
          </p:cNvCxnSpPr>
          <p:nvPr/>
        </p:nvCxnSpPr>
        <p:spPr>
          <a:xfrm>
            <a:off x="4352658" y="2511039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5"/>
            <a:endCxn id="7" idx="2"/>
          </p:cNvCxnSpPr>
          <p:nvPr/>
        </p:nvCxnSpPr>
        <p:spPr>
          <a:xfrm>
            <a:off x="1095642" y="3640864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9" idx="2"/>
          </p:cNvCxnSpPr>
          <p:nvPr/>
        </p:nvCxnSpPr>
        <p:spPr>
          <a:xfrm>
            <a:off x="2499645" y="4288564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6"/>
            <a:endCxn id="10" idx="3"/>
          </p:cNvCxnSpPr>
          <p:nvPr/>
        </p:nvCxnSpPr>
        <p:spPr>
          <a:xfrm flipV="1">
            <a:off x="4352658" y="3640864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7" idx="1"/>
          </p:cNvCxnSpPr>
          <p:nvPr/>
        </p:nvCxnSpPr>
        <p:spPr>
          <a:xfrm>
            <a:off x="2003633" y="2716494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7"/>
            <a:endCxn id="6" idx="5"/>
          </p:cNvCxnSpPr>
          <p:nvPr/>
        </p:nvCxnSpPr>
        <p:spPr>
          <a:xfrm flipV="1">
            <a:off x="2414543" y="2716494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3"/>
            <a:endCxn id="7" idx="6"/>
          </p:cNvCxnSpPr>
          <p:nvPr/>
        </p:nvCxnSpPr>
        <p:spPr>
          <a:xfrm flipH="1">
            <a:off x="2499645" y="2716494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0"/>
            <a:endCxn id="8" idx="4"/>
          </p:cNvCxnSpPr>
          <p:nvPr/>
        </p:nvCxnSpPr>
        <p:spPr>
          <a:xfrm flipV="1">
            <a:off x="4062101" y="2801596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0273" y="327153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03633" y="232637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003632" y="410389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46813" y="412468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856646" y="232637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214048" y="325074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13182" y="25262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121427" y="39522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1638212" y="3072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2405911" y="3024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50869" y="21417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013552" y="42752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 rot="18693001">
            <a:off x="3316436" y="3293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2490424">
            <a:off x="4806465" y="27109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4056537" y="3195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 rot="19100724">
            <a:off x="4859807" y="381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Oval 58"/>
          <p:cNvSpPr/>
          <p:nvPr/>
        </p:nvSpPr>
        <p:spPr>
          <a:xfrm>
            <a:off x="6667143" y="307938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986044" y="215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986044" y="39325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839057" y="215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839057" y="39325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1139442" y="307938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9" idx="7"/>
            <a:endCxn id="60" idx="2"/>
          </p:cNvCxnSpPr>
          <p:nvPr/>
        </p:nvCxnSpPr>
        <p:spPr>
          <a:xfrm flipV="1">
            <a:off x="7163155" y="2445576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0" idx="6"/>
            <a:endCxn id="63" idx="2"/>
          </p:cNvCxnSpPr>
          <p:nvPr/>
        </p:nvCxnSpPr>
        <p:spPr>
          <a:xfrm>
            <a:off x="8567158" y="2445576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3" idx="6"/>
            <a:endCxn id="65" idx="1"/>
          </p:cNvCxnSpPr>
          <p:nvPr/>
        </p:nvCxnSpPr>
        <p:spPr>
          <a:xfrm>
            <a:off x="10420171" y="2445576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9" idx="5"/>
            <a:endCxn id="61" idx="2"/>
          </p:cNvCxnSpPr>
          <p:nvPr/>
        </p:nvCxnSpPr>
        <p:spPr>
          <a:xfrm>
            <a:off x="7163155" y="3575401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1" idx="6"/>
            <a:endCxn id="64" idx="2"/>
          </p:cNvCxnSpPr>
          <p:nvPr/>
        </p:nvCxnSpPr>
        <p:spPr>
          <a:xfrm>
            <a:off x="8567158" y="4223101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0" idx="3"/>
            <a:endCxn id="61" idx="1"/>
          </p:cNvCxnSpPr>
          <p:nvPr/>
        </p:nvCxnSpPr>
        <p:spPr>
          <a:xfrm>
            <a:off x="8071146" y="265103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1" idx="7"/>
            <a:endCxn id="60" idx="5"/>
          </p:cNvCxnSpPr>
          <p:nvPr/>
        </p:nvCxnSpPr>
        <p:spPr>
          <a:xfrm flipV="1">
            <a:off x="8482056" y="265103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3" idx="3"/>
            <a:endCxn id="61" idx="6"/>
          </p:cNvCxnSpPr>
          <p:nvPr/>
        </p:nvCxnSpPr>
        <p:spPr>
          <a:xfrm flipH="1">
            <a:off x="8567158" y="2651031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807786" y="320606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071146" y="226091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8071145" y="403843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9914326" y="405922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924159" y="226091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1281561" y="31852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173578" y="2596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188940" y="3886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rot="16200000">
            <a:off x="7762621" y="3032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 rot="16200000">
            <a:off x="8172705" y="30214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9034684" y="20762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132468" y="4174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 rot="18693001">
            <a:off x="9383949" y="3228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5" name="TextBox 94"/>
          <p:cNvSpPr txBox="1"/>
          <p:nvPr/>
        </p:nvSpPr>
        <p:spPr>
          <a:xfrm rot="2490424">
            <a:off x="10527721" y="27420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 rot="16200000">
            <a:off x="10124050" y="3130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 rot="19100724">
            <a:off x="10927320" y="37478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99630" y="1814081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G:</a:t>
            </a:r>
            <a:endParaRPr lang="en-US" sz="2800" dirty="0"/>
          </a:p>
        </p:txBody>
      </p:sp>
      <p:sp>
        <p:nvSpPr>
          <p:cNvPr id="99" name="TextBox 98"/>
          <p:cNvSpPr txBox="1"/>
          <p:nvPr/>
        </p:nvSpPr>
        <p:spPr>
          <a:xfrm>
            <a:off x="6517617" y="1781961"/>
            <a:ext cx="59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</a:t>
            </a:r>
            <a:r>
              <a:rPr lang="en-US" sz="1600" b="1" dirty="0" smtClean="0"/>
              <a:t>r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100" name="TextBox 99"/>
          <p:cNvSpPr txBox="1"/>
          <p:nvPr/>
        </p:nvSpPr>
        <p:spPr>
          <a:xfrm>
            <a:off x="599630" y="5154043"/>
            <a:ext cx="333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Choose an augmenting path, P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16579" y="5560104"/>
            <a:ext cx="295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Find Residual capacity of P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16579" y="5942748"/>
            <a:ext cx="319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Augment flow through P in G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667143" y="5081677"/>
            <a:ext cx="386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Augmenting Path: s-&gt;V2-&gt;V1-&gt;V3-&gt;t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6667143" y="5577195"/>
            <a:ext cx="234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Residual Capacity: 8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2819605" y="215425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4/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 rot="18450631">
            <a:off x="3110291" y="345619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4/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 rot="19041078">
            <a:off x="4652297" y="392864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4/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3" name="Curved Connector 12"/>
          <p:cNvCxnSpPr>
            <a:stCxn id="60" idx="1"/>
            <a:endCxn id="59" idx="1"/>
          </p:cNvCxnSpPr>
          <p:nvPr/>
        </p:nvCxnSpPr>
        <p:spPr>
          <a:xfrm rot="16200000" flipH="1" flipV="1">
            <a:off x="6949511" y="2042855"/>
            <a:ext cx="924370" cy="1318901"/>
          </a:xfrm>
          <a:prstGeom prst="curvedConnector3">
            <a:avLst>
              <a:gd name="adj1" fmla="val -65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3" idx="0"/>
            <a:endCxn id="60" idx="0"/>
          </p:cNvCxnSpPr>
          <p:nvPr/>
        </p:nvCxnSpPr>
        <p:spPr>
          <a:xfrm rot="16200000" flipV="1">
            <a:off x="9203108" y="1228512"/>
            <a:ext cx="12700" cy="1853013"/>
          </a:xfrm>
          <a:prstGeom prst="curvedConnector3">
            <a:avLst>
              <a:gd name="adj1" fmla="val 159811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61" idx="7"/>
            <a:endCxn id="63" idx="2"/>
          </p:cNvCxnSpPr>
          <p:nvPr/>
        </p:nvCxnSpPr>
        <p:spPr>
          <a:xfrm rot="5400000" flipH="1" flipV="1">
            <a:off x="8374521" y="2553111"/>
            <a:ext cx="1572070" cy="1357001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64" idx="4"/>
            <a:endCxn id="61" idx="4"/>
          </p:cNvCxnSpPr>
          <p:nvPr/>
        </p:nvCxnSpPr>
        <p:spPr>
          <a:xfrm rot="5400000">
            <a:off x="9203108" y="3587152"/>
            <a:ext cx="12700" cy="1853013"/>
          </a:xfrm>
          <a:prstGeom prst="curvedConnector3">
            <a:avLst>
              <a:gd name="adj1" fmla="val 3751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5" idx="3"/>
            <a:endCxn id="64" idx="6"/>
          </p:cNvCxnSpPr>
          <p:nvPr/>
        </p:nvCxnSpPr>
        <p:spPr>
          <a:xfrm flipH="1">
            <a:off x="10420171" y="3575401"/>
            <a:ext cx="804373" cy="64770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553873" y="23321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9009713" y="1667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 rot="18624191">
            <a:off x="8866057" y="2850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9104452" y="46728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 rot="2587799">
            <a:off x="4631322" y="2460804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" name="Curved Connector 3"/>
          <p:cNvCxnSpPr>
            <a:stCxn id="65" idx="0"/>
            <a:endCxn id="63" idx="7"/>
          </p:cNvCxnSpPr>
          <p:nvPr/>
        </p:nvCxnSpPr>
        <p:spPr>
          <a:xfrm rot="16200000" flipV="1">
            <a:off x="10462900" y="2112290"/>
            <a:ext cx="839268" cy="1094930"/>
          </a:xfrm>
          <a:prstGeom prst="curvedConnector3">
            <a:avLst>
              <a:gd name="adj1" fmla="val 12515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 rot="2490424">
            <a:off x="11021678" y="17746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4" name="Straight Arrow Connector 13"/>
          <p:cNvCxnSpPr>
            <a:stCxn id="63" idx="4"/>
            <a:endCxn id="64" idx="0"/>
          </p:cNvCxnSpPr>
          <p:nvPr/>
        </p:nvCxnSpPr>
        <p:spPr>
          <a:xfrm>
            <a:off x="10129614" y="2736133"/>
            <a:ext cx="0" cy="119641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9" idx="5"/>
            <a:endCxn id="61" idx="2"/>
          </p:cNvCxnSpPr>
          <p:nvPr/>
        </p:nvCxnSpPr>
        <p:spPr>
          <a:xfrm>
            <a:off x="7163155" y="3575401"/>
            <a:ext cx="822889" cy="6477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1" idx="7"/>
            <a:endCxn id="60" idx="5"/>
          </p:cNvCxnSpPr>
          <p:nvPr/>
        </p:nvCxnSpPr>
        <p:spPr>
          <a:xfrm flipV="1">
            <a:off x="8482056" y="2651031"/>
            <a:ext cx="0" cy="1366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0" idx="6"/>
            <a:endCxn id="63" idx="2"/>
          </p:cNvCxnSpPr>
          <p:nvPr/>
        </p:nvCxnSpPr>
        <p:spPr>
          <a:xfrm>
            <a:off x="8567158" y="2445576"/>
            <a:ext cx="127189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3" idx="6"/>
            <a:endCxn id="65" idx="1"/>
          </p:cNvCxnSpPr>
          <p:nvPr/>
        </p:nvCxnSpPr>
        <p:spPr>
          <a:xfrm>
            <a:off x="10420171" y="2445576"/>
            <a:ext cx="804373" cy="7189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41433" y="3949006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8</a:t>
            </a:r>
            <a:r>
              <a:rPr lang="en-US" dirty="0" smtClean="0">
                <a:solidFill>
                  <a:schemeClr val="accent5"/>
                </a:solidFill>
              </a:rPr>
              <a:t>/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 rot="16200000">
            <a:off x="2415867" y="3295394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</a:t>
            </a:r>
            <a:r>
              <a:rPr lang="en-US" dirty="0" smtClean="0">
                <a:solidFill>
                  <a:schemeClr val="accent5"/>
                </a:solidFill>
              </a:rPr>
              <a:t>/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604451" y="212727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12/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05" name="Title 1"/>
          <p:cNvSpPr>
            <a:spLocks noGrp="1"/>
          </p:cNvSpPr>
          <p:nvPr>
            <p:ph type="title"/>
          </p:nvPr>
        </p:nvSpPr>
        <p:spPr>
          <a:xfrm>
            <a:off x="1043151" y="338873"/>
            <a:ext cx="9752777" cy="1325563"/>
          </a:xfrm>
        </p:spPr>
        <p:txBody>
          <a:bodyPr/>
          <a:lstStyle/>
          <a:p>
            <a:r>
              <a:rPr lang="en-US" b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FORD-FULKERSON ALGORITHM</a:t>
            </a:r>
            <a:endParaRPr lang="en-US" b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1641929" y="331391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 rot="16200000">
            <a:off x="3997411" y="343414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 rot="2532581">
            <a:off x="4450186" y="231193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15/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53491" y="250119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11/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564882" y="428190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11/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5" idx="5"/>
            <a:endCxn id="7" idx="2"/>
          </p:cNvCxnSpPr>
          <p:nvPr/>
        </p:nvCxnSpPr>
        <p:spPr>
          <a:xfrm>
            <a:off x="1095642" y="3640864"/>
            <a:ext cx="822889" cy="6477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7"/>
            <a:endCxn id="6" idx="5"/>
          </p:cNvCxnSpPr>
          <p:nvPr/>
        </p:nvCxnSpPr>
        <p:spPr>
          <a:xfrm flipV="1">
            <a:off x="2414543" y="2716494"/>
            <a:ext cx="0" cy="1366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" idx="6"/>
            <a:endCxn id="8" idx="2"/>
          </p:cNvCxnSpPr>
          <p:nvPr/>
        </p:nvCxnSpPr>
        <p:spPr>
          <a:xfrm>
            <a:off x="2499645" y="2511039"/>
            <a:ext cx="127189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6"/>
            <a:endCxn id="10" idx="1"/>
          </p:cNvCxnSpPr>
          <p:nvPr/>
        </p:nvCxnSpPr>
        <p:spPr>
          <a:xfrm>
            <a:off x="4352658" y="2511039"/>
            <a:ext cx="804373" cy="7189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650688" y="3397477"/>
            <a:ext cx="307230" cy="278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5905144" y="3412938"/>
            <a:ext cx="61247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9043996" y="2115930"/>
            <a:ext cx="279875" cy="2798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0F584-B085-43E1-AE8B-4C8EFF8E428A}" type="datetime3">
              <a:rPr lang="en-US" smtClean="0"/>
              <a:t>28 September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2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02" grpId="0"/>
      <p:bldP spid="103" grpId="0"/>
      <p:bldP spid="104" grpId="0"/>
      <p:bldP spid="122" grpId="0" animBg="1"/>
      <p:bldP spid="123" grpId="0" animBg="1"/>
      <p:bldP spid="124" grpId="0"/>
      <p:bldP spid="125" grpId="0"/>
      <p:bldP spid="66" grpId="0" animBg="1"/>
      <p:bldP spid="1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99630" y="314485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18531" y="222048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18531" y="399800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71544" y="222048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71544" y="399800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1929" y="314485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5" idx="7"/>
            <a:endCxn id="6" idx="2"/>
          </p:cNvCxnSpPr>
          <p:nvPr/>
        </p:nvCxnSpPr>
        <p:spPr>
          <a:xfrm flipV="1">
            <a:off x="1095642" y="2511039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8" idx="2"/>
          </p:cNvCxnSpPr>
          <p:nvPr/>
        </p:nvCxnSpPr>
        <p:spPr>
          <a:xfrm>
            <a:off x="2499645" y="2511039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6"/>
            <a:endCxn id="10" idx="1"/>
          </p:cNvCxnSpPr>
          <p:nvPr/>
        </p:nvCxnSpPr>
        <p:spPr>
          <a:xfrm>
            <a:off x="4352658" y="2511039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5"/>
            <a:endCxn id="7" idx="2"/>
          </p:cNvCxnSpPr>
          <p:nvPr/>
        </p:nvCxnSpPr>
        <p:spPr>
          <a:xfrm>
            <a:off x="1095642" y="3640864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9" idx="2"/>
          </p:cNvCxnSpPr>
          <p:nvPr/>
        </p:nvCxnSpPr>
        <p:spPr>
          <a:xfrm>
            <a:off x="2499645" y="4288564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6"/>
            <a:endCxn id="10" idx="3"/>
          </p:cNvCxnSpPr>
          <p:nvPr/>
        </p:nvCxnSpPr>
        <p:spPr>
          <a:xfrm flipV="1">
            <a:off x="4352658" y="3640864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7" idx="1"/>
          </p:cNvCxnSpPr>
          <p:nvPr/>
        </p:nvCxnSpPr>
        <p:spPr>
          <a:xfrm>
            <a:off x="2003633" y="2716494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7"/>
            <a:endCxn id="6" idx="5"/>
          </p:cNvCxnSpPr>
          <p:nvPr/>
        </p:nvCxnSpPr>
        <p:spPr>
          <a:xfrm flipV="1">
            <a:off x="2414543" y="2716494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3"/>
            <a:endCxn id="7" idx="6"/>
          </p:cNvCxnSpPr>
          <p:nvPr/>
        </p:nvCxnSpPr>
        <p:spPr>
          <a:xfrm flipH="1">
            <a:off x="2499645" y="2716494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0"/>
            <a:endCxn id="8" idx="4"/>
          </p:cNvCxnSpPr>
          <p:nvPr/>
        </p:nvCxnSpPr>
        <p:spPr>
          <a:xfrm flipV="1">
            <a:off x="4062101" y="2801596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0273" y="327153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03633" y="232637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003632" y="410389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46813" y="412468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856646" y="232637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214048" y="325074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13182" y="25262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121427" y="39522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1638212" y="3072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2405911" y="3024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50869" y="21417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013552" y="42752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 rot="18693001">
            <a:off x="3316436" y="3293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2490424">
            <a:off x="4806465" y="27109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4056537" y="3195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 rot="19100724">
            <a:off x="4859807" y="381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Oval 58"/>
          <p:cNvSpPr/>
          <p:nvPr/>
        </p:nvSpPr>
        <p:spPr>
          <a:xfrm>
            <a:off x="6667143" y="307938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986044" y="215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986044" y="39325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839057" y="215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839057" y="39325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1139442" y="307938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9" idx="7"/>
            <a:endCxn id="60" idx="2"/>
          </p:cNvCxnSpPr>
          <p:nvPr/>
        </p:nvCxnSpPr>
        <p:spPr>
          <a:xfrm flipV="1">
            <a:off x="7163155" y="2445576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3" idx="6"/>
            <a:endCxn id="65" idx="1"/>
          </p:cNvCxnSpPr>
          <p:nvPr/>
        </p:nvCxnSpPr>
        <p:spPr>
          <a:xfrm>
            <a:off x="10420171" y="2445576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9" idx="5"/>
            <a:endCxn id="61" idx="2"/>
          </p:cNvCxnSpPr>
          <p:nvPr/>
        </p:nvCxnSpPr>
        <p:spPr>
          <a:xfrm>
            <a:off x="7163155" y="3575401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1" idx="6"/>
            <a:endCxn id="64" idx="2"/>
          </p:cNvCxnSpPr>
          <p:nvPr/>
        </p:nvCxnSpPr>
        <p:spPr>
          <a:xfrm>
            <a:off x="8567158" y="4223101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0" idx="3"/>
            <a:endCxn id="61" idx="1"/>
          </p:cNvCxnSpPr>
          <p:nvPr/>
        </p:nvCxnSpPr>
        <p:spPr>
          <a:xfrm>
            <a:off x="8071146" y="265103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1" idx="7"/>
            <a:endCxn id="60" idx="5"/>
          </p:cNvCxnSpPr>
          <p:nvPr/>
        </p:nvCxnSpPr>
        <p:spPr>
          <a:xfrm flipV="1">
            <a:off x="8482056" y="265103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3" idx="3"/>
            <a:endCxn id="61" idx="6"/>
          </p:cNvCxnSpPr>
          <p:nvPr/>
        </p:nvCxnSpPr>
        <p:spPr>
          <a:xfrm flipH="1">
            <a:off x="8567158" y="2651031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807786" y="320606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071146" y="226091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8071145" y="403843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9914326" y="405922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924159" y="226091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1281561" y="31852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173578" y="2596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290548" y="37749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7704112" y="30919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8225101" y="30711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965175" y="20762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9132468" y="4174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 rot="18693001">
            <a:off x="9383949" y="3228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5" name="TextBox 94"/>
          <p:cNvSpPr txBox="1"/>
          <p:nvPr/>
        </p:nvSpPr>
        <p:spPr>
          <a:xfrm rot="2490424">
            <a:off x="10586230" y="27420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6" name="TextBox 95"/>
          <p:cNvSpPr txBox="1"/>
          <p:nvPr/>
        </p:nvSpPr>
        <p:spPr>
          <a:xfrm rot="16200000">
            <a:off x="10124050" y="3130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 rot="19100724">
            <a:off x="10927320" y="37478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99630" y="1814081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G:</a:t>
            </a:r>
            <a:endParaRPr lang="en-US" sz="2800" dirty="0"/>
          </a:p>
        </p:txBody>
      </p:sp>
      <p:sp>
        <p:nvSpPr>
          <p:cNvPr id="99" name="TextBox 98"/>
          <p:cNvSpPr txBox="1"/>
          <p:nvPr/>
        </p:nvSpPr>
        <p:spPr>
          <a:xfrm>
            <a:off x="6517617" y="1781961"/>
            <a:ext cx="59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</a:t>
            </a:r>
            <a:r>
              <a:rPr lang="en-US" sz="1600" b="1" dirty="0" smtClean="0"/>
              <a:t>r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100" name="TextBox 99"/>
          <p:cNvSpPr txBox="1"/>
          <p:nvPr/>
        </p:nvSpPr>
        <p:spPr>
          <a:xfrm>
            <a:off x="599630" y="5154043"/>
            <a:ext cx="333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Choose an augmenting path, P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16579" y="5560104"/>
            <a:ext cx="295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Find Residual capacity of P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16579" y="5942748"/>
            <a:ext cx="319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Augment flow through P in G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667143" y="5081677"/>
            <a:ext cx="342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Augmenting Path: s-&gt;V2-&gt;V3-&gt;t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6667143" y="5577195"/>
            <a:ext cx="234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Residual Capacity: 4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71319" y="251780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4/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819605" y="215425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4/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 rot="18450631">
            <a:off x="3110291" y="345619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4/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775275" y="426834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4/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 rot="19041078">
            <a:off x="4652297" y="392864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4/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3" name="Curved Connector 12"/>
          <p:cNvCxnSpPr>
            <a:stCxn id="60" idx="1"/>
            <a:endCxn id="59" idx="1"/>
          </p:cNvCxnSpPr>
          <p:nvPr/>
        </p:nvCxnSpPr>
        <p:spPr>
          <a:xfrm rot="16200000" flipH="1" flipV="1">
            <a:off x="6949511" y="2042855"/>
            <a:ext cx="924370" cy="1318901"/>
          </a:xfrm>
          <a:prstGeom prst="curvedConnector3">
            <a:avLst>
              <a:gd name="adj1" fmla="val -65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64" idx="4"/>
            <a:endCxn id="61" idx="4"/>
          </p:cNvCxnSpPr>
          <p:nvPr/>
        </p:nvCxnSpPr>
        <p:spPr>
          <a:xfrm rot="5400000">
            <a:off x="9203108" y="3587152"/>
            <a:ext cx="12700" cy="1853013"/>
          </a:xfrm>
          <a:prstGeom prst="curvedConnector3">
            <a:avLst>
              <a:gd name="adj1" fmla="val 3751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5" idx="3"/>
            <a:endCxn id="64" idx="6"/>
          </p:cNvCxnSpPr>
          <p:nvPr/>
        </p:nvCxnSpPr>
        <p:spPr>
          <a:xfrm flipH="1">
            <a:off x="10420171" y="3575401"/>
            <a:ext cx="804373" cy="64770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553873" y="23321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 rot="18624191">
            <a:off x="8866057" y="2850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9104452" y="46728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675337" y="2526267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11/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 rot="16200000">
            <a:off x="1558926" y="3394602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601405" y="4301876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11/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 rot="16200000">
            <a:off x="4056633" y="3473158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 rot="2587799">
            <a:off x="4631322" y="2460804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" name="Curved Connector 3"/>
          <p:cNvCxnSpPr>
            <a:stCxn id="65" idx="0"/>
            <a:endCxn id="63" idx="7"/>
          </p:cNvCxnSpPr>
          <p:nvPr/>
        </p:nvCxnSpPr>
        <p:spPr>
          <a:xfrm rot="16200000" flipV="1">
            <a:off x="10462900" y="2112290"/>
            <a:ext cx="839268" cy="1094930"/>
          </a:xfrm>
          <a:prstGeom prst="curvedConnector3">
            <a:avLst>
              <a:gd name="adj1" fmla="val 12515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 rot="2490424">
            <a:off x="10963169" y="17746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3" idx="4"/>
            <a:endCxn id="64" idx="0"/>
          </p:cNvCxnSpPr>
          <p:nvPr/>
        </p:nvCxnSpPr>
        <p:spPr>
          <a:xfrm>
            <a:off x="10129614" y="2736133"/>
            <a:ext cx="0" cy="119641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41433" y="3949006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8</a:t>
            </a:r>
            <a:r>
              <a:rPr lang="en-US" dirty="0" smtClean="0">
                <a:solidFill>
                  <a:schemeClr val="accent5"/>
                </a:solidFill>
              </a:rPr>
              <a:t>/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69987" y="3412938"/>
            <a:ext cx="348544" cy="313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 rot="16200000">
            <a:off x="2415867" y="3295394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</a:t>
            </a:r>
            <a:r>
              <a:rPr lang="en-US" dirty="0" smtClean="0">
                <a:solidFill>
                  <a:schemeClr val="accent5"/>
                </a:solidFill>
              </a:rPr>
              <a:t>/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627343" y="2134796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12/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 rot="2532581">
            <a:off x="4520972" y="2406850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15/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11" name="Curved Connector 10"/>
          <p:cNvCxnSpPr>
            <a:stCxn id="61" idx="3"/>
            <a:endCxn id="59" idx="3"/>
          </p:cNvCxnSpPr>
          <p:nvPr/>
        </p:nvCxnSpPr>
        <p:spPr>
          <a:xfrm rot="5400000" flipH="1">
            <a:off x="6985118" y="3342529"/>
            <a:ext cx="853155" cy="1318901"/>
          </a:xfrm>
          <a:prstGeom prst="curvedConnector3">
            <a:avLst>
              <a:gd name="adj1" fmla="val -3576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3" idx="2"/>
            <a:endCxn id="60" idx="6"/>
          </p:cNvCxnSpPr>
          <p:nvPr/>
        </p:nvCxnSpPr>
        <p:spPr>
          <a:xfrm flipH="1">
            <a:off x="8567158" y="2445576"/>
            <a:ext cx="1271899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61" idx="7"/>
            <a:endCxn id="63" idx="2"/>
          </p:cNvCxnSpPr>
          <p:nvPr/>
        </p:nvCxnSpPr>
        <p:spPr>
          <a:xfrm rot="5400000" flipH="1" flipV="1">
            <a:off x="8374521" y="2553111"/>
            <a:ext cx="1572070" cy="1357001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679532" y="43595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27" name="Straight Arrow Connector 26"/>
          <p:cNvCxnSpPr>
            <a:stCxn id="59" idx="5"/>
            <a:endCxn id="61" idx="2"/>
          </p:cNvCxnSpPr>
          <p:nvPr/>
        </p:nvCxnSpPr>
        <p:spPr>
          <a:xfrm>
            <a:off x="7163155" y="3575401"/>
            <a:ext cx="822889" cy="6477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61" idx="7"/>
            <a:endCxn id="63" idx="2"/>
          </p:cNvCxnSpPr>
          <p:nvPr/>
        </p:nvCxnSpPr>
        <p:spPr>
          <a:xfrm rot="5400000" flipH="1" flipV="1">
            <a:off x="8374521" y="2553111"/>
            <a:ext cx="1572070" cy="1357001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3" idx="6"/>
            <a:endCxn id="65" idx="1"/>
          </p:cNvCxnSpPr>
          <p:nvPr/>
        </p:nvCxnSpPr>
        <p:spPr>
          <a:xfrm>
            <a:off x="10420171" y="2445576"/>
            <a:ext cx="804373" cy="7189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598828" y="392588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12/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rot="2297987">
            <a:off x="3141263" y="3483896"/>
            <a:ext cx="254448" cy="408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 rot="2517490">
            <a:off x="4367713" y="226090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19/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12" name="Title 1"/>
          <p:cNvSpPr>
            <a:spLocks noGrp="1"/>
          </p:cNvSpPr>
          <p:nvPr>
            <p:ph type="title"/>
          </p:nvPr>
        </p:nvSpPr>
        <p:spPr>
          <a:xfrm>
            <a:off x="1043874" y="347003"/>
            <a:ext cx="9752777" cy="1325563"/>
          </a:xfrm>
        </p:spPr>
        <p:txBody>
          <a:bodyPr/>
          <a:lstStyle/>
          <a:p>
            <a:r>
              <a:rPr lang="en-US" b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FORD-FULKERSON ALGORITHM</a:t>
            </a:r>
            <a:endParaRPr lang="en-US" b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8892965" y="2905405"/>
            <a:ext cx="279875" cy="2798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>
            <a:stCxn id="5" idx="5"/>
            <a:endCxn id="7" idx="2"/>
          </p:cNvCxnSpPr>
          <p:nvPr/>
        </p:nvCxnSpPr>
        <p:spPr>
          <a:xfrm>
            <a:off x="1095642" y="3640864"/>
            <a:ext cx="822889" cy="6477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8" idx="3"/>
          </p:cNvCxnSpPr>
          <p:nvPr/>
        </p:nvCxnSpPr>
        <p:spPr>
          <a:xfrm flipV="1">
            <a:off x="2499645" y="2716494"/>
            <a:ext cx="1357001" cy="1572070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6"/>
            <a:endCxn id="10" idx="1"/>
          </p:cNvCxnSpPr>
          <p:nvPr/>
        </p:nvCxnSpPr>
        <p:spPr>
          <a:xfrm>
            <a:off x="4352658" y="2511039"/>
            <a:ext cx="804373" cy="7189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5905144" y="3412938"/>
            <a:ext cx="61247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5C97-2731-42A5-95C0-08D58AE39644}" type="datetime3">
              <a:rPr lang="en-US" smtClean="0"/>
              <a:t>28 September 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02" grpId="0"/>
      <p:bldP spid="103" grpId="0"/>
      <p:bldP spid="104" grpId="0"/>
      <p:bldP spid="127" grpId="0"/>
      <p:bldP spid="58" grpId="0" animBg="1"/>
      <p:bldP spid="128" grpId="0"/>
      <p:bldP spid="10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99630" y="314485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918531" y="222048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18531" y="399800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71544" y="222048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71544" y="3998007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1929" y="3144852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5" idx="7"/>
            <a:endCxn id="6" idx="2"/>
          </p:cNvCxnSpPr>
          <p:nvPr/>
        </p:nvCxnSpPr>
        <p:spPr>
          <a:xfrm flipV="1">
            <a:off x="1095642" y="2511039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6"/>
            <a:endCxn id="8" idx="2"/>
          </p:cNvCxnSpPr>
          <p:nvPr/>
        </p:nvCxnSpPr>
        <p:spPr>
          <a:xfrm>
            <a:off x="2499645" y="2511039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6"/>
            <a:endCxn id="10" idx="1"/>
          </p:cNvCxnSpPr>
          <p:nvPr/>
        </p:nvCxnSpPr>
        <p:spPr>
          <a:xfrm>
            <a:off x="4352658" y="2511039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5"/>
            <a:endCxn id="7" idx="2"/>
          </p:cNvCxnSpPr>
          <p:nvPr/>
        </p:nvCxnSpPr>
        <p:spPr>
          <a:xfrm>
            <a:off x="1095642" y="3640864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9" idx="2"/>
          </p:cNvCxnSpPr>
          <p:nvPr/>
        </p:nvCxnSpPr>
        <p:spPr>
          <a:xfrm>
            <a:off x="2499645" y="4288564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6"/>
            <a:endCxn id="10" idx="3"/>
          </p:cNvCxnSpPr>
          <p:nvPr/>
        </p:nvCxnSpPr>
        <p:spPr>
          <a:xfrm flipV="1">
            <a:off x="4352658" y="3640864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7" idx="1"/>
          </p:cNvCxnSpPr>
          <p:nvPr/>
        </p:nvCxnSpPr>
        <p:spPr>
          <a:xfrm>
            <a:off x="2003633" y="2716494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7"/>
            <a:endCxn id="6" idx="5"/>
          </p:cNvCxnSpPr>
          <p:nvPr/>
        </p:nvCxnSpPr>
        <p:spPr>
          <a:xfrm flipV="1">
            <a:off x="2414543" y="2716494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3"/>
            <a:endCxn id="7" idx="6"/>
          </p:cNvCxnSpPr>
          <p:nvPr/>
        </p:nvCxnSpPr>
        <p:spPr>
          <a:xfrm flipH="1">
            <a:off x="2499645" y="2716494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0"/>
            <a:endCxn id="8" idx="4"/>
          </p:cNvCxnSpPr>
          <p:nvPr/>
        </p:nvCxnSpPr>
        <p:spPr>
          <a:xfrm flipV="1">
            <a:off x="4062101" y="2801596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0273" y="327153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03633" y="232637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003632" y="410389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46813" y="412468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856646" y="232637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214048" y="325074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13182" y="25262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121427" y="39522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1638212" y="3072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2405911" y="3024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050869" y="21417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013552" y="42752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 rot="18693001">
            <a:off x="3316436" y="3293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2490424">
            <a:off x="4806465" y="27109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4056537" y="3195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 rot="19100724">
            <a:off x="4859807" y="3813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Oval 58"/>
          <p:cNvSpPr/>
          <p:nvPr/>
        </p:nvSpPr>
        <p:spPr>
          <a:xfrm>
            <a:off x="6667143" y="307938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986044" y="215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986044" y="39325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9839057" y="215501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839057" y="3932544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1139442" y="3079389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59" idx="7"/>
            <a:endCxn id="60" idx="2"/>
          </p:cNvCxnSpPr>
          <p:nvPr/>
        </p:nvCxnSpPr>
        <p:spPr>
          <a:xfrm flipV="1">
            <a:off x="7163155" y="2445576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3" idx="6"/>
            <a:endCxn id="65" idx="1"/>
          </p:cNvCxnSpPr>
          <p:nvPr/>
        </p:nvCxnSpPr>
        <p:spPr>
          <a:xfrm>
            <a:off x="10420171" y="2445576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9" idx="5"/>
            <a:endCxn id="61" idx="2"/>
          </p:cNvCxnSpPr>
          <p:nvPr/>
        </p:nvCxnSpPr>
        <p:spPr>
          <a:xfrm>
            <a:off x="7163155" y="3575401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1" idx="6"/>
            <a:endCxn id="64" idx="2"/>
          </p:cNvCxnSpPr>
          <p:nvPr/>
        </p:nvCxnSpPr>
        <p:spPr>
          <a:xfrm>
            <a:off x="8567158" y="4223101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0" idx="3"/>
            <a:endCxn id="61" idx="1"/>
          </p:cNvCxnSpPr>
          <p:nvPr/>
        </p:nvCxnSpPr>
        <p:spPr>
          <a:xfrm>
            <a:off x="8071146" y="265103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1" idx="7"/>
            <a:endCxn id="60" idx="5"/>
          </p:cNvCxnSpPr>
          <p:nvPr/>
        </p:nvCxnSpPr>
        <p:spPr>
          <a:xfrm flipV="1">
            <a:off x="8482056" y="2651031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3" idx="3"/>
            <a:endCxn id="61" idx="6"/>
          </p:cNvCxnSpPr>
          <p:nvPr/>
        </p:nvCxnSpPr>
        <p:spPr>
          <a:xfrm flipH="1">
            <a:off x="8567158" y="2651031"/>
            <a:ext cx="1357001" cy="157207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807786" y="320606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071146" y="226091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8071145" y="4038435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9914326" y="405922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924159" y="226091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1281561" y="31852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173578" y="2596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290548" y="37749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 rot="16200000">
            <a:off x="7704112" y="30919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8225101" y="30711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965175" y="20762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9132468" y="4174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4" name="TextBox 93"/>
          <p:cNvSpPr txBox="1"/>
          <p:nvPr/>
        </p:nvSpPr>
        <p:spPr>
          <a:xfrm rot="18693001">
            <a:off x="9383949" y="3228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 rot="2490424">
            <a:off x="10586230" y="27420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 rot="16200000">
            <a:off x="10124050" y="31301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 rot="19100724">
            <a:off x="10927320" y="37478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99630" y="1814081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G:</a:t>
            </a:r>
            <a:endParaRPr lang="en-US" sz="2800" dirty="0"/>
          </a:p>
        </p:txBody>
      </p:sp>
      <p:sp>
        <p:nvSpPr>
          <p:cNvPr id="99" name="TextBox 98"/>
          <p:cNvSpPr txBox="1"/>
          <p:nvPr/>
        </p:nvSpPr>
        <p:spPr>
          <a:xfrm>
            <a:off x="6517617" y="1781961"/>
            <a:ext cx="59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</a:t>
            </a:r>
            <a:r>
              <a:rPr lang="en-US" sz="1600" b="1" dirty="0" smtClean="0"/>
              <a:t>r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100" name="TextBox 99"/>
          <p:cNvSpPr txBox="1"/>
          <p:nvPr/>
        </p:nvSpPr>
        <p:spPr>
          <a:xfrm>
            <a:off x="599630" y="5154043"/>
            <a:ext cx="333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Choose an augmenting path, P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16579" y="5560104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Calculate Total Flow = 11 + 12 = 23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71319" y="251780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4/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819605" y="215425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4/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 rot="18450631">
            <a:off x="3110291" y="345619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4/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775275" y="426834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4/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 rot="19041078">
            <a:off x="4652297" y="392864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4/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3" name="Curved Connector 12"/>
          <p:cNvCxnSpPr>
            <a:stCxn id="60" idx="1"/>
            <a:endCxn id="59" idx="1"/>
          </p:cNvCxnSpPr>
          <p:nvPr/>
        </p:nvCxnSpPr>
        <p:spPr>
          <a:xfrm rot="16200000" flipH="1" flipV="1">
            <a:off x="6949511" y="2042855"/>
            <a:ext cx="924370" cy="1318901"/>
          </a:xfrm>
          <a:prstGeom prst="curvedConnector3">
            <a:avLst>
              <a:gd name="adj1" fmla="val -65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64" idx="4"/>
            <a:endCxn id="61" idx="4"/>
          </p:cNvCxnSpPr>
          <p:nvPr/>
        </p:nvCxnSpPr>
        <p:spPr>
          <a:xfrm rot="5400000">
            <a:off x="9203108" y="3587152"/>
            <a:ext cx="12700" cy="1853013"/>
          </a:xfrm>
          <a:prstGeom prst="curvedConnector3">
            <a:avLst>
              <a:gd name="adj1" fmla="val 3751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5" idx="3"/>
            <a:endCxn id="64" idx="6"/>
          </p:cNvCxnSpPr>
          <p:nvPr/>
        </p:nvCxnSpPr>
        <p:spPr>
          <a:xfrm flipH="1">
            <a:off x="10420171" y="3575401"/>
            <a:ext cx="804373" cy="64770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553873" y="23321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9104452" y="46728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675337" y="2526267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11/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 rot="16200000">
            <a:off x="1558926" y="3394602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601405" y="4301876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11/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 rot="16200000">
            <a:off x="4056633" y="3473158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 rot="2587799">
            <a:off x="4631322" y="2460804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" name="Curved Connector 3"/>
          <p:cNvCxnSpPr>
            <a:stCxn id="65" idx="0"/>
            <a:endCxn id="63" idx="7"/>
          </p:cNvCxnSpPr>
          <p:nvPr/>
        </p:nvCxnSpPr>
        <p:spPr>
          <a:xfrm rot="16200000" flipV="1">
            <a:off x="10462900" y="2112290"/>
            <a:ext cx="839268" cy="1094930"/>
          </a:xfrm>
          <a:prstGeom prst="curvedConnector3">
            <a:avLst>
              <a:gd name="adj1" fmla="val 12515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 rot="2490424">
            <a:off x="10963169" y="17746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3" idx="4"/>
            <a:endCxn id="64" idx="0"/>
          </p:cNvCxnSpPr>
          <p:nvPr/>
        </p:nvCxnSpPr>
        <p:spPr>
          <a:xfrm>
            <a:off x="10129614" y="2736133"/>
            <a:ext cx="0" cy="119641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841433" y="3949006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8</a:t>
            </a:r>
            <a:r>
              <a:rPr lang="en-US" dirty="0" smtClean="0">
                <a:solidFill>
                  <a:schemeClr val="accent5"/>
                </a:solidFill>
              </a:rPr>
              <a:t>/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569987" y="3412938"/>
            <a:ext cx="348544" cy="313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 rot="16200000">
            <a:off x="2415867" y="3295394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</a:t>
            </a:r>
            <a:r>
              <a:rPr lang="en-US" dirty="0" smtClean="0">
                <a:solidFill>
                  <a:schemeClr val="accent5"/>
                </a:solidFill>
              </a:rPr>
              <a:t>/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627343" y="2134796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12/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 rot="2532581">
            <a:off x="4520972" y="2406850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15/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11" name="Curved Connector 10"/>
          <p:cNvCxnSpPr>
            <a:stCxn id="61" idx="3"/>
            <a:endCxn id="59" idx="3"/>
          </p:cNvCxnSpPr>
          <p:nvPr/>
        </p:nvCxnSpPr>
        <p:spPr>
          <a:xfrm rot="5400000" flipH="1">
            <a:off x="6985118" y="3342529"/>
            <a:ext cx="853155" cy="1318901"/>
          </a:xfrm>
          <a:prstGeom prst="curvedConnector3">
            <a:avLst>
              <a:gd name="adj1" fmla="val -3576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3" idx="2"/>
            <a:endCxn id="60" idx="6"/>
          </p:cNvCxnSpPr>
          <p:nvPr/>
        </p:nvCxnSpPr>
        <p:spPr>
          <a:xfrm flipH="1">
            <a:off x="8567158" y="2445576"/>
            <a:ext cx="1271899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645482" y="43595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698218" y="3955770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12/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 rot="2297987">
            <a:off x="3117581" y="3503312"/>
            <a:ext cx="254448" cy="408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 rot="2517490">
            <a:off x="4540455" y="2416998"/>
            <a:ext cx="5084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19/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16579" y="5939975"/>
            <a:ext cx="2699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So, Max Flow of G is: 23</a:t>
            </a:r>
            <a:endParaRPr lang="en-US" dirty="0"/>
          </a:p>
        </p:txBody>
      </p:sp>
      <p:sp>
        <p:nvSpPr>
          <p:cNvPr id="102" name="Title 1"/>
          <p:cNvSpPr>
            <a:spLocks noGrp="1"/>
          </p:cNvSpPr>
          <p:nvPr>
            <p:ph type="title"/>
          </p:nvPr>
        </p:nvSpPr>
        <p:spPr>
          <a:xfrm>
            <a:off x="1043874" y="347003"/>
            <a:ext cx="9752777" cy="1325563"/>
          </a:xfrm>
        </p:spPr>
        <p:txBody>
          <a:bodyPr/>
          <a:lstStyle/>
          <a:p>
            <a:r>
              <a:rPr lang="en-US" b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FORD-FULKERSON ALGORITHM</a:t>
            </a:r>
            <a:endParaRPr lang="en-US" b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941593" y="5154043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NO  PATH  REMAINING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941593" y="5523375"/>
            <a:ext cx="190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</a:rPr>
              <a:t>PROCESS ENDS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4542-B255-46AC-BE49-242C2FA0F69B}" type="datetime3">
              <a:rPr lang="en-US" smtClean="0"/>
              <a:t>28 September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2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12" grpId="0"/>
      <p:bldP spid="103" grpId="0"/>
      <p:bldP spid="10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1265500" y="1872460"/>
            <a:ext cx="2715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each edge (</a:t>
            </a:r>
            <a:r>
              <a:rPr lang="en-US" dirty="0" err="1" smtClean="0"/>
              <a:t>u,v</a:t>
            </a:r>
            <a:r>
              <a:rPr lang="en-US" dirty="0" smtClean="0"/>
              <a:t>)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dirty="0" smtClean="0"/>
              <a:t> E, do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621880" y="218373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[</a:t>
            </a:r>
            <a:r>
              <a:rPr lang="en-US" dirty="0" err="1" smtClean="0"/>
              <a:t>u,v</a:t>
            </a:r>
            <a:r>
              <a:rPr lang="en-US" dirty="0" smtClean="0"/>
              <a:t>] = 0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265500" y="2679674"/>
            <a:ext cx="584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While there exists a path P from s to t in residual network G</a:t>
            </a:r>
            <a:r>
              <a:rPr lang="en-US" sz="1200" b="1" dirty="0" smtClean="0"/>
              <a:t>r</a:t>
            </a:r>
            <a:endParaRPr lang="en-US" sz="12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1621879" y="2990948"/>
            <a:ext cx="29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sz="1200" b="1" dirty="0" smtClean="0"/>
              <a:t>r</a:t>
            </a:r>
            <a:r>
              <a:rPr lang="en-US" dirty="0" smtClean="0"/>
              <a:t>(P) = min{C</a:t>
            </a:r>
            <a:r>
              <a:rPr lang="en-US" sz="1200" b="1" dirty="0" smtClean="0"/>
              <a:t>r</a:t>
            </a: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): (</a:t>
            </a:r>
            <a:r>
              <a:rPr lang="en-US" dirty="0" err="1" smtClean="0"/>
              <a:t>u,v</a:t>
            </a:r>
            <a:r>
              <a:rPr lang="en-US" dirty="0" smtClean="0"/>
              <a:t>)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 </a:t>
            </a:r>
            <a:r>
              <a:rPr lang="en-US" dirty="0" smtClean="0"/>
              <a:t>P}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621879" y="3360280"/>
            <a:ext cx="2367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each edge (</a:t>
            </a:r>
            <a:r>
              <a:rPr lang="en-US" dirty="0" err="1" smtClean="0"/>
              <a:t>u,v</a:t>
            </a:r>
            <a:r>
              <a:rPr lang="en-US" dirty="0" smtClean="0"/>
              <a:t>)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dirty="0" smtClean="0"/>
              <a:t> P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2058835" y="3664813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f (</a:t>
            </a:r>
            <a:r>
              <a:rPr lang="en-US" dirty="0" err="1" smtClean="0"/>
              <a:t>u,v</a:t>
            </a:r>
            <a:r>
              <a:rPr lang="en-US" dirty="0" smtClean="0"/>
              <a:t>)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dirty="0" smtClean="0"/>
              <a:t> E, do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2432540" y="396934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[</a:t>
            </a:r>
            <a:r>
              <a:rPr lang="en-US" dirty="0" err="1" smtClean="0"/>
              <a:t>u,v</a:t>
            </a:r>
            <a:r>
              <a:rPr lang="en-US" dirty="0"/>
              <a:t>]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dirty="0" smtClean="0"/>
              <a:t> f[</a:t>
            </a:r>
            <a:r>
              <a:rPr lang="en-US" dirty="0" err="1" smtClean="0"/>
              <a:t>u,v</a:t>
            </a:r>
            <a:r>
              <a:rPr lang="en-US" dirty="0" smtClean="0"/>
              <a:t>] + C</a:t>
            </a:r>
            <a:r>
              <a:rPr lang="en-US" sz="1200" b="1" dirty="0" smtClean="0"/>
              <a:t>r</a:t>
            </a:r>
            <a:r>
              <a:rPr lang="en-US" dirty="0" smtClean="0"/>
              <a:t>(P)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2058835" y="4338678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432539" y="4645830"/>
            <a:ext cx="1989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f[</a:t>
            </a:r>
            <a:r>
              <a:rPr lang="en-US" dirty="0" err="1" smtClean="0"/>
              <a:t>v,u</a:t>
            </a:r>
            <a:r>
              <a:rPr lang="en-US" dirty="0" smtClean="0"/>
              <a:t>]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dirty="0" smtClean="0"/>
              <a:t> f[</a:t>
            </a:r>
            <a:r>
              <a:rPr lang="en-US" dirty="0" err="1" smtClean="0"/>
              <a:t>v,u</a:t>
            </a:r>
            <a:r>
              <a:rPr lang="en-US" dirty="0" smtClean="0"/>
              <a:t>] </a:t>
            </a:r>
            <a:r>
              <a:rPr lang="en-US" dirty="0"/>
              <a:t>-</a:t>
            </a:r>
            <a:r>
              <a:rPr lang="en-US" dirty="0" smtClean="0"/>
              <a:t> C</a:t>
            </a:r>
            <a:r>
              <a:rPr lang="en-US" sz="1200" b="1" dirty="0" smtClean="0"/>
              <a:t>r</a:t>
            </a:r>
            <a:r>
              <a:rPr lang="en-US" dirty="0" smtClean="0"/>
              <a:t>(P)</a:t>
            </a:r>
            <a:endParaRPr lang="en-US" dirty="0"/>
          </a:p>
        </p:txBody>
      </p:sp>
      <p:sp>
        <p:nvSpPr>
          <p:cNvPr id="3" name="Right Brace 2"/>
          <p:cNvSpPr/>
          <p:nvPr/>
        </p:nvSpPr>
        <p:spPr>
          <a:xfrm>
            <a:off x="3884499" y="1904233"/>
            <a:ext cx="210158" cy="675118"/>
          </a:xfrm>
          <a:prstGeom prst="rightBrace">
            <a:avLst>
              <a:gd name="adj1" fmla="val 35605"/>
              <a:gd name="adj2" fmla="val 50000"/>
            </a:avLst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4105377" y="205564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O(E)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5" idx="3"/>
          </p:cNvCxnSpPr>
          <p:nvPr/>
        </p:nvCxnSpPr>
        <p:spPr>
          <a:xfrm>
            <a:off x="4557298" y="3175614"/>
            <a:ext cx="62146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178762" y="2995089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O(E)</a:t>
            </a:r>
            <a:endParaRPr lang="en-US" dirty="0"/>
          </a:p>
        </p:txBody>
      </p:sp>
      <p:sp>
        <p:nvSpPr>
          <p:cNvPr id="134" name="Right Brace 133"/>
          <p:cNvSpPr/>
          <p:nvPr/>
        </p:nvSpPr>
        <p:spPr>
          <a:xfrm>
            <a:off x="4400490" y="3492729"/>
            <a:ext cx="267392" cy="1492347"/>
          </a:xfrm>
          <a:prstGeom prst="rightBrace">
            <a:avLst>
              <a:gd name="adj1" fmla="val 90752"/>
              <a:gd name="adj2" fmla="val 50000"/>
            </a:avLst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4695603" y="4054236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O(E)</a:t>
            </a:r>
            <a:endParaRPr lang="en-US" dirty="0"/>
          </a:p>
        </p:txBody>
      </p:sp>
      <p:sp>
        <p:nvSpPr>
          <p:cNvPr id="136" name="Right Brace 135"/>
          <p:cNvSpPr/>
          <p:nvPr/>
        </p:nvSpPr>
        <p:spPr>
          <a:xfrm>
            <a:off x="6955881" y="2651533"/>
            <a:ext cx="592021" cy="2395891"/>
          </a:xfrm>
          <a:prstGeom prst="rightBrace">
            <a:avLst>
              <a:gd name="adj1" fmla="val 64769"/>
              <a:gd name="adj2" fmla="val 50000"/>
            </a:avLst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907293" y="2055647"/>
            <a:ext cx="921503" cy="6240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828796" y="1864123"/>
            <a:ext cx="139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</a:t>
            </a:r>
            <a:r>
              <a:rPr lang="en-US" dirty="0" err="1" smtClean="0"/>
              <a:t>max_flow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7634185" y="3664813"/>
            <a:ext cx="172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O(</a:t>
            </a:r>
            <a:r>
              <a:rPr lang="en-US" dirty="0" err="1" smtClean="0"/>
              <a:t>max_flow</a:t>
            </a:r>
            <a:r>
              <a:rPr lang="en-US" dirty="0" smtClean="0"/>
              <a:t> * E)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1265500" y="5409476"/>
            <a:ext cx="408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70C0"/>
                </a:solidFill>
              </a:rPr>
              <a:t>Time complexity = O(E) + O(</a:t>
            </a:r>
            <a:r>
              <a:rPr lang="en-US" b="1" i="1" dirty="0" err="1" smtClean="0">
                <a:solidFill>
                  <a:srgbClr val="0070C0"/>
                </a:solidFill>
              </a:rPr>
              <a:t>max_flow</a:t>
            </a:r>
            <a:r>
              <a:rPr lang="en-US" b="1" i="1" dirty="0" smtClean="0">
                <a:solidFill>
                  <a:srgbClr val="0070C0"/>
                </a:solidFill>
              </a:rPr>
              <a:t>*E)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875596" y="5816404"/>
            <a:ext cx="1825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70C0"/>
                </a:solidFill>
              </a:rPr>
              <a:t>= O(</a:t>
            </a:r>
            <a:r>
              <a:rPr lang="en-US" b="1" i="1" dirty="0" err="1" smtClean="0">
                <a:solidFill>
                  <a:srgbClr val="0070C0"/>
                </a:solidFill>
              </a:rPr>
              <a:t>max_flow</a:t>
            </a:r>
            <a:r>
              <a:rPr lang="en-US" b="1" i="1" dirty="0" smtClean="0">
                <a:solidFill>
                  <a:srgbClr val="0070C0"/>
                </a:solidFill>
              </a:rPr>
              <a:t>*E)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1043874" y="347003"/>
            <a:ext cx="9752777" cy="1325563"/>
          </a:xfrm>
        </p:spPr>
        <p:txBody>
          <a:bodyPr/>
          <a:lstStyle/>
          <a:p>
            <a:r>
              <a:rPr lang="en-US" b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FORD-FULKERSON ALGORITHM</a:t>
            </a:r>
            <a:endParaRPr lang="en-US" b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3C75-1F1C-4D7F-A76B-2A9AD4246A07}" type="datetime3">
              <a:rPr lang="en-US" smtClean="0"/>
              <a:t>28 September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0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3" grpId="0"/>
      <p:bldP spid="104" grpId="0"/>
      <p:bldP spid="105" grpId="0"/>
      <p:bldP spid="113" grpId="0"/>
      <p:bldP spid="126" grpId="0"/>
      <p:bldP spid="129" grpId="0"/>
      <p:bldP spid="130" grpId="0"/>
      <p:bldP spid="131" grpId="0"/>
      <p:bldP spid="3" grpId="0" animBg="1"/>
      <p:bldP spid="132" grpId="0"/>
      <p:bldP spid="133" grpId="0"/>
      <p:bldP spid="134" grpId="0" animBg="1"/>
      <p:bldP spid="135" grpId="0"/>
      <p:bldP spid="136" grpId="0" animBg="1"/>
      <p:bldP spid="137" grpId="0"/>
      <p:bldP spid="138" grpId="0"/>
      <p:bldP spid="139" grpId="0"/>
      <p:bldP spid="1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  YOU</a:t>
            </a:r>
            <a:endParaRPr lang="en-US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 QUESTION?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B3814-89A6-4744-B6F5-0DAC1C3F2EAE}" type="datetime3">
              <a:rPr lang="en-US" smtClean="0"/>
              <a:t>28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3769" y="1877312"/>
            <a:ext cx="6599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dobe Caslon Pro" panose="0205050205050A020403" pitchFamily="18" charset="0"/>
                <a:cs typeface="Times New Roman" panose="02020603050405020304" pitchFamily="18" charset="0"/>
              </a:rPr>
              <a:t>Directed graph </a:t>
            </a:r>
            <a:r>
              <a:rPr lang="en-US" sz="2000" i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G = </a:t>
            </a:r>
            <a:r>
              <a:rPr lang="en-US" sz="2000" dirty="0">
                <a:latin typeface="Adobe Caslon Pro" panose="0205050205050A020403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V, E</a:t>
            </a:r>
            <a:r>
              <a:rPr lang="en-US" sz="2000" dirty="0">
                <a:latin typeface="Adobe Caslon Pro" panose="0205050205050A020403" pitchFamily="18" charset="0"/>
                <a:cs typeface="Times New Roman" panose="02020603050405020304" pitchFamily="18" charset="0"/>
              </a:rPr>
              <a:t>) with non-negative edge weights </a:t>
            </a:r>
            <a:r>
              <a:rPr lang="en-US" sz="2000" b="1" i="1" dirty="0">
                <a:solidFill>
                  <a:srgbClr val="0B1196"/>
                </a:solidFill>
                <a:latin typeface="Adobe Caslon Pro" panose="0205050205050A020403" pitchFamily="18" charset="0"/>
                <a:cs typeface="Times New Roman" panose="02020603050405020304" pitchFamily="18" charset="0"/>
              </a:rPr>
              <a:t>c</a:t>
            </a:r>
            <a:endParaRPr lang="en-US" sz="2000" b="1" dirty="0">
              <a:latin typeface="Adobe Caslon Pro" panose="0205050205050A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6487" y="3840145"/>
            <a:ext cx="4540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s: source of the network [No in-degree]</a:t>
            </a:r>
            <a:endParaRPr lang="en-US" sz="2000" dirty="0">
              <a:latin typeface="Adobe Caslon Pro" panose="0205050205050A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6824751" y="4183670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143652" y="3259300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8143652" y="5036825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996665" y="3259300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9996665" y="5036825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1297050" y="4183670"/>
            <a:ext cx="581114" cy="58111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stCxn id="50" idx="7"/>
            <a:endCxn id="51" idx="2"/>
          </p:cNvCxnSpPr>
          <p:nvPr/>
        </p:nvCxnSpPr>
        <p:spPr>
          <a:xfrm flipV="1">
            <a:off x="7320763" y="3549857"/>
            <a:ext cx="822889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6"/>
            <a:endCxn id="53" idx="2"/>
          </p:cNvCxnSpPr>
          <p:nvPr/>
        </p:nvCxnSpPr>
        <p:spPr>
          <a:xfrm>
            <a:off x="8724766" y="3549857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6"/>
            <a:endCxn id="55" idx="1"/>
          </p:cNvCxnSpPr>
          <p:nvPr/>
        </p:nvCxnSpPr>
        <p:spPr>
          <a:xfrm>
            <a:off x="10577779" y="3549857"/>
            <a:ext cx="804373" cy="718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5"/>
            <a:endCxn id="52" idx="2"/>
          </p:cNvCxnSpPr>
          <p:nvPr/>
        </p:nvCxnSpPr>
        <p:spPr>
          <a:xfrm>
            <a:off x="7320763" y="4679682"/>
            <a:ext cx="822889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2" idx="6"/>
            <a:endCxn id="54" idx="2"/>
          </p:cNvCxnSpPr>
          <p:nvPr/>
        </p:nvCxnSpPr>
        <p:spPr>
          <a:xfrm>
            <a:off x="8724766" y="5327382"/>
            <a:ext cx="1271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6"/>
            <a:endCxn id="55" idx="3"/>
          </p:cNvCxnSpPr>
          <p:nvPr/>
        </p:nvCxnSpPr>
        <p:spPr>
          <a:xfrm flipV="1">
            <a:off x="10577779" y="4679682"/>
            <a:ext cx="804373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1" idx="3"/>
            <a:endCxn id="52" idx="1"/>
          </p:cNvCxnSpPr>
          <p:nvPr/>
        </p:nvCxnSpPr>
        <p:spPr>
          <a:xfrm>
            <a:off x="8228754" y="3755312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2" idx="7"/>
            <a:endCxn id="51" idx="5"/>
          </p:cNvCxnSpPr>
          <p:nvPr/>
        </p:nvCxnSpPr>
        <p:spPr>
          <a:xfrm flipV="1">
            <a:off x="8639664" y="3755312"/>
            <a:ext cx="0" cy="136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3" idx="3"/>
            <a:endCxn id="52" idx="6"/>
          </p:cNvCxnSpPr>
          <p:nvPr/>
        </p:nvCxnSpPr>
        <p:spPr>
          <a:xfrm flipH="1">
            <a:off x="8724766" y="3755312"/>
            <a:ext cx="1357001" cy="1572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4" idx="0"/>
            <a:endCxn id="53" idx="4"/>
          </p:cNvCxnSpPr>
          <p:nvPr/>
        </p:nvCxnSpPr>
        <p:spPr>
          <a:xfrm flipV="1">
            <a:off x="10287222" y="3840414"/>
            <a:ext cx="0" cy="1196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228754" y="336519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V1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8228753" y="514271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V2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0071934" y="516350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V4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10081767" y="336519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V3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 rot="16200000">
            <a:off x="8631032" y="4063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8" name="TextBox 77"/>
          <p:cNvSpPr txBox="1"/>
          <p:nvPr/>
        </p:nvSpPr>
        <p:spPr>
          <a:xfrm rot="18693001">
            <a:off x="9541557" y="4332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 rot="16200000">
            <a:off x="10281658" y="42344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6827374" y="4187261"/>
            <a:ext cx="581114" cy="581114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058187" y="4251359"/>
            <a:ext cx="4438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t: sink of the network [No out-degree]</a:t>
            </a:r>
            <a:endParaRPr lang="en-US" sz="2000" dirty="0">
              <a:latin typeface="Adobe Caslon Pro" panose="0205050205050A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11297050" y="4184119"/>
            <a:ext cx="581114" cy="5811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1035506" y="4711304"/>
            <a:ext cx="5258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Flow: For each link (</a:t>
            </a:r>
            <a:r>
              <a:rPr lang="en-US" sz="2000" dirty="0" err="1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u,v</a:t>
            </a:r>
            <a:r>
              <a:rPr lang="en-US" sz="2000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):  0 &lt;= f(</a:t>
            </a:r>
            <a:r>
              <a:rPr lang="en-US" sz="2000" dirty="0" err="1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u,v</a:t>
            </a:r>
            <a:r>
              <a:rPr lang="en-US" sz="2000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) &lt;= c(</a:t>
            </a:r>
            <a:r>
              <a:rPr lang="en-US" sz="2000" dirty="0" err="1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u,v</a:t>
            </a:r>
            <a:r>
              <a:rPr lang="en-US" sz="2000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Adobe Caslon Pro" panose="0205050205050A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991142" y="355511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11/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011812" y="531407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8/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056571" y="317386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8/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6200000">
            <a:off x="7869150" y="437328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 rot="19172914">
            <a:off x="10878065" y="503236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589702" y="2610518"/>
            <a:ext cx="319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b="1" dirty="0" smtClean="0">
                <a:solidFill>
                  <a:srgbClr val="FF0000"/>
                </a:solidFill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network is not consistent</a:t>
            </a:r>
            <a:endParaRPr lang="en-US" b="1" dirty="0">
              <a:solidFill>
                <a:srgbClr val="FF0000"/>
              </a:solidFill>
              <a:latin typeface="Adobe Caslon Pro" panose="0205050205050A020403" pitchFamily="18" charset="0"/>
              <a:sym typeface="Symbol" panose="05050102010706020507" pitchFamily="18" charset="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002453" y="3549857"/>
            <a:ext cx="5180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11/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8963077" y="3159737"/>
            <a:ext cx="4010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7</a:t>
            </a:r>
            <a:r>
              <a:rPr lang="en-US" b="1" dirty="0" smtClean="0">
                <a:solidFill>
                  <a:schemeClr val="accent6"/>
                </a:solidFill>
              </a:rPr>
              <a:t>/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 rot="16200000">
            <a:off x="7821331" y="4349549"/>
            <a:ext cx="4010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 smtClean="0">
                <a:solidFill>
                  <a:schemeClr val="accent6"/>
                </a:solidFill>
              </a:rPr>
              <a:t>/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9021027" y="5360809"/>
            <a:ext cx="4010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 smtClean="0">
                <a:solidFill>
                  <a:schemeClr val="accent6"/>
                </a:solidFill>
              </a:rPr>
              <a:t>/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 rot="18873060">
            <a:off x="10833805" y="5054580"/>
            <a:ext cx="40107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 smtClean="0">
                <a:solidFill>
                  <a:schemeClr val="accent6"/>
                </a:solidFill>
              </a:rPr>
              <a:t>/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 rot="2693602">
            <a:off x="10867009" y="356054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7</a:t>
            </a:r>
            <a:r>
              <a:rPr lang="en-US" b="1" dirty="0" smtClean="0">
                <a:solidFill>
                  <a:schemeClr val="accent6"/>
                </a:solidFill>
              </a:rPr>
              <a:t>/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8418288" y="5908388"/>
            <a:ext cx="2157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2400" b="1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Total Flow = 11</a:t>
            </a:r>
            <a:endParaRPr lang="en-US" sz="2400" b="1" i="1" dirty="0">
              <a:latin typeface="Adobe Caslon Pro" panose="0205050205050A020403" pitchFamily="18" charset="0"/>
              <a:sym typeface="Symbol" panose="05050102010706020507" pitchFamily="18" charset="2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040326" y="5108693"/>
            <a:ext cx="5362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2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For all </a:t>
            </a:r>
            <a:r>
              <a:rPr lang="en-US" sz="2000" i="1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u</a:t>
            </a:r>
            <a:r>
              <a:rPr lang="en-US" sz="2000" i="1" dirty="0" smtClean="0">
                <a:latin typeface="Adobe Caslon Pro" panose="0205050205050A020403" pitchFamily="18" charset="0"/>
              </a:rPr>
              <a:t> </a:t>
            </a:r>
            <a:r>
              <a:rPr lang="en-US" sz="2000" i="1" dirty="0">
                <a:latin typeface="Adobe Caslon Pro" panose="0205050205050A020403" pitchFamily="18" charset="0"/>
                <a:sym typeface="Symbol" panose="05050102010706020507" pitchFamily="18" charset="2"/>
              </a:rPr>
              <a:t></a:t>
            </a:r>
            <a:r>
              <a:rPr lang="en-US" sz="2000" i="1" dirty="0">
                <a:latin typeface="Adobe Caslon Pro" panose="0205050205050A020403" pitchFamily="18" charset="0"/>
              </a:rPr>
              <a:t>V - {s, t</a:t>
            </a:r>
            <a:r>
              <a:rPr lang="en-US" sz="2000" i="1" dirty="0" smtClean="0">
                <a:latin typeface="Adobe Caslon Pro" panose="0205050205050A020403" pitchFamily="18" charset="0"/>
              </a:rPr>
              <a:t>}, </a:t>
            </a:r>
            <a:r>
              <a:rPr lang="en-US" sz="2000" b="1" dirty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∑</a:t>
            </a:r>
            <a:r>
              <a:rPr lang="en-US" sz="2000" dirty="0" err="1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flow</a:t>
            </a:r>
            <a:r>
              <a:rPr lang="en-US" sz="2000" b="1" dirty="0" err="1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</a:t>
            </a:r>
            <a:r>
              <a:rPr lang="en-US" sz="2000" dirty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(u) = </a:t>
            </a:r>
            <a:r>
              <a:rPr lang="en-US" sz="2000" b="1" dirty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∑</a:t>
            </a:r>
            <a:r>
              <a:rPr lang="en-US" sz="2000" dirty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dirty="0" err="1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flow</a:t>
            </a:r>
            <a:r>
              <a:rPr lang="en-US" sz="2000" b="1" dirty="0" err="1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out</a:t>
            </a:r>
            <a:r>
              <a:rPr lang="en-US" sz="2000" dirty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(u) </a:t>
            </a:r>
            <a:r>
              <a:rPr lang="en-US" sz="2000" i="1" dirty="0" smtClean="0">
                <a:latin typeface="Adobe Caslon Pro" panose="0205050205050A020403" pitchFamily="18" charset="0"/>
              </a:rPr>
              <a:t>  </a:t>
            </a:r>
            <a:endParaRPr lang="en-US" sz="2000" i="1" dirty="0">
              <a:latin typeface="Adobe Caslon Pro" panose="0205050205050A020403" pitchFamily="18" charset="0"/>
              <a:sym typeface="Symbol" panose="05050102010706020507" pitchFamily="18" charset="2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040326" y="5508278"/>
            <a:ext cx="5949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2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Total flow of the network = </a:t>
            </a:r>
            <a:r>
              <a:rPr lang="en-US" sz="2000" b="1" dirty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∑</a:t>
            </a:r>
            <a:r>
              <a:rPr lang="en-US" sz="2000" dirty="0" err="1" smtClean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flow</a:t>
            </a:r>
            <a:r>
              <a:rPr lang="en-US" sz="2000" b="1" dirty="0" err="1" smtClean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</a:t>
            </a:r>
            <a:r>
              <a:rPr lang="en-US" sz="2000" dirty="0" smtClean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(t) </a:t>
            </a:r>
            <a:r>
              <a:rPr lang="en-US" sz="2000" dirty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sz="2000" b="1" dirty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∑</a:t>
            </a:r>
            <a:r>
              <a:rPr lang="en-US" sz="2000" dirty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000" dirty="0" err="1" smtClean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flow</a:t>
            </a:r>
            <a:r>
              <a:rPr lang="en-US" sz="2000" b="1" dirty="0" err="1" smtClean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out</a:t>
            </a:r>
            <a:r>
              <a:rPr lang="en-US" sz="2000" dirty="0" smtClean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(s)</a:t>
            </a:r>
            <a:endParaRPr lang="en-US" sz="2000" i="1" dirty="0">
              <a:latin typeface="Adobe Caslon Pro" panose="0205050205050A020403" pitchFamily="18" charset="0"/>
              <a:sym typeface="Symbol" panose="05050102010706020507" pitchFamily="18" charset="2"/>
            </a:endParaRPr>
          </a:p>
        </p:txBody>
      </p:sp>
      <p:sp>
        <p:nvSpPr>
          <p:cNvPr id="115" name="Title 1"/>
          <p:cNvSpPr>
            <a:spLocks noGrp="1"/>
          </p:cNvSpPr>
          <p:nvPr>
            <p:ph type="title"/>
          </p:nvPr>
        </p:nvSpPr>
        <p:spPr>
          <a:xfrm>
            <a:off x="1043874" y="347003"/>
            <a:ext cx="9752777" cy="1325563"/>
          </a:xfrm>
        </p:spPr>
        <p:txBody>
          <a:bodyPr/>
          <a:lstStyle/>
          <a:p>
            <a:r>
              <a:rPr lang="en-US" b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FLOW NETWORK</a:t>
            </a:r>
            <a:endParaRPr lang="en-US" b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063769" y="2708060"/>
            <a:ext cx="52486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Edges are called “links” and weight of an edge </a:t>
            </a:r>
          </a:p>
          <a:p>
            <a:r>
              <a:rPr lang="en-US" sz="2000" dirty="0">
                <a:latin typeface="Adobe Caslon Pro" panose="0205050205050A020403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   is called “capacity” of that edge</a:t>
            </a:r>
            <a:endParaRPr lang="en-US" sz="2000" b="1" dirty="0">
              <a:latin typeface="Adobe Caslon Pro" panose="0205050205050A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063769" y="2294600"/>
            <a:ext cx="315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Vertices are called “nodes”</a:t>
            </a:r>
            <a:endParaRPr lang="en-US" sz="2000" b="1" dirty="0">
              <a:latin typeface="Adobe Caslon Pro" panose="0205050205050A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056487" y="3402222"/>
            <a:ext cx="5116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There are two special nodes: source and sink</a:t>
            </a:r>
            <a:endParaRPr lang="en-US" sz="2000" dirty="0">
              <a:latin typeface="Adobe Caslon Pro" panose="0205050205050A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953400" y="4240255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445032" y="4254582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8834958" y="1855273"/>
            <a:ext cx="2027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2400" b="1" dirty="0" smtClean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∑</a:t>
            </a:r>
            <a:r>
              <a:rPr lang="en-US" dirty="0" err="1" smtClean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flow</a:t>
            </a:r>
            <a:r>
              <a:rPr lang="en-US" sz="1100" b="1" dirty="0" err="1" smtClean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</a:t>
            </a:r>
            <a:r>
              <a:rPr lang="en-US" dirty="0" smtClean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(V1) 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dirty="0" smtClean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11 </a:t>
            </a:r>
            <a:r>
              <a:rPr lang="en-US" i="1" dirty="0" smtClean="0">
                <a:latin typeface="Adobe Caslon Pro" panose="0205050205050A020403" pitchFamily="18" charset="0"/>
              </a:rPr>
              <a:t>  </a:t>
            </a:r>
            <a:endParaRPr lang="en-US" i="1" dirty="0">
              <a:latin typeface="Adobe Caslon Pro" panose="0205050205050A020403" pitchFamily="18" charset="0"/>
              <a:sym typeface="Symbol" panose="05050102010706020507" pitchFamily="18" charset="2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834958" y="2224605"/>
            <a:ext cx="2027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2400" b="1" dirty="0" smtClean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∑</a:t>
            </a:r>
            <a:r>
              <a:rPr lang="en-US" dirty="0" err="1" smtClean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flow</a:t>
            </a:r>
            <a:r>
              <a:rPr lang="en-US" sz="1100" b="1" dirty="0" err="1" smtClean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out</a:t>
            </a:r>
            <a:r>
              <a:rPr lang="en-US" dirty="0" smtClean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(V1) </a:t>
            </a:r>
            <a:r>
              <a:rPr lang="en-US" dirty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dirty="0" smtClean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15 </a:t>
            </a:r>
            <a:r>
              <a:rPr lang="en-US" i="1" dirty="0" smtClean="0">
                <a:latin typeface="Adobe Caslon Pro" panose="0205050205050A020403" pitchFamily="18" charset="0"/>
              </a:rPr>
              <a:t>  </a:t>
            </a:r>
            <a:endParaRPr lang="en-US" i="1" dirty="0">
              <a:latin typeface="Adobe Caslon Pro" panose="0205050205050A020403" pitchFamily="18" charset="0"/>
              <a:sym typeface="Symbol" panose="05050102010706020507" pitchFamily="18" charset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43989" y="1811763"/>
            <a:ext cx="2876108" cy="1208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8508790" y="2297860"/>
            <a:ext cx="319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b="1" dirty="0" smtClean="0">
                <a:solidFill>
                  <a:schemeClr val="accent3"/>
                </a:solidFill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Now the network is consistent</a:t>
            </a:r>
            <a:endParaRPr lang="en-US" b="1" dirty="0">
              <a:solidFill>
                <a:schemeClr val="accent3"/>
              </a:solidFill>
              <a:latin typeface="Adobe Caslon Pro" panose="0205050205050A020403" pitchFamily="18" charset="0"/>
              <a:sym typeface="Symbol" panose="05050102010706020507" pitchFamily="18" charset="2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8558611" y="2241887"/>
            <a:ext cx="2961486" cy="368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338303" y="356508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346548" y="49910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275990" y="318052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9239166" y="53608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 rot="2490424">
            <a:off x="11031586" y="37497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 rot="19100724">
            <a:off x="11084928" y="48521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4" name="TextBox 73"/>
          <p:cNvSpPr txBox="1"/>
          <p:nvPr/>
        </p:nvSpPr>
        <p:spPr>
          <a:xfrm rot="16200000">
            <a:off x="7863333" y="41109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5A75-DD2C-4FE0-AE93-2E737D2B3925}" type="datetime3">
              <a:rPr lang="en-US" smtClean="0"/>
              <a:t>28 September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67" grpId="0"/>
      <p:bldP spid="68" grpId="0"/>
      <p:bldP spid="69" grpId="0"/>
      <p:bldP spid="70" grpId="0"/>
      <p:bldP spid="75" grpId="0"/>
      <p:bldP spid="78" grpId="0"/>
      <p:bldP spid="80" grpId="0"/>
      <p:bldP spid="82" grpId="0" animBg="1"/>
      <p:bldP spid="84" grpId="0"/>
      <p:bldP spid="85" grpId="0" animBg="1"/>
      <p:bldP spid="87" grpId="0"/>
      <p:bldP spid="88" grpId="0"/>
      <p:bldP spid="89" grpId="0"/>
      <p:bldP spid="90" grpId="0"/>
      <p:bldP spid="91" grpId="0"/>
      <p:bldP spid="92" grpId="0"/>
      <p:bldP spid="112" grpId="0"/>
      <p:bldP spid="116" grpId="0" animBg="1"/>
      <p:bldP spid="117" grpId="0" animBg="1"/>
      <p:bldP spid="118" grpId="0" animBg="1"/>
      <p:bldP spid="119" grpId="0" animBg="1"/>
      <p:bldP spid="120" grpId="0" animBg="1"/>
      <p:bldP spid="121" grpId="0"/>
      <p:bldP spid="137" grpId="0"/>
      <p:bldP spid="113" grpId="0"/>
      <p:bldP spid="114" grpId="0"/>
      <p:bldP spid="123" grpId="0"/>
      <p:bldP spid="138" grpId="0"/>
      <p:bldP spid="139" grpId="0"/>
      <p:bldP spid="66" grpId="0"/>
      <p:bldP spid="71" grpId="0"/>
      <p:bldP spid="140" grpId="0"/>
      <p:bldP spid="141" grpId="0"/>
      <p:bldP spid="2" grpId="0" animBg="1"/>
      <p:bldP spid="142" grpId="0"/>
      <p:bldP spid="143" grpId="0" animBg="1"/>
      <p:bldP spid="72" grpId="0"/>
      <p:bldP spid="73" grpId="0"/>
      <p:bldP spid="76" grpId="0"/>
      <p:bldP spid="77" grpId="0"/>
      <p:bldP spid="79" grpId="0"/>
      <p:bldP spid="81" grpId="0"/>
      <p:bldP spid="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24031" y="374959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MAXIMUM FLOW PROBLEM</a:t>
            </a:r>
            <a:endParaRPr lang="en-US" b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6706" y="1805906"/>
            <a:ext cx="337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Given a flow network G=(V,E)</a:t>
            </a:r>
            <a:endParaRPr lang="en-US" dirty="0">
              <a:latin typeface="Adobe Caslon Pro" panose="0205050205050A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7054" y="2112584"/>
            <a:ext cx="4945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Total Flow of the network need to be maximized </a:t>
            </a:r>
            <a:endParaRPr lang="en-US" b="1" i="1" dirty="0">
              <a:latin typeface="Adobe Caslon Pro" panose="0205050205050A020403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i="1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in such a way that after maximization flow can not be</a:t>
            </a:r>
          </a:p>
          <a:p>
            <a:pPr algn="just"/>
            <a:r>
              <a:rPr lang="en-US" b="1" i="1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extended for a single node as well the network will</a:t>
            </a:r>
          </a:p>
          <a:p>
            <a:pPr algn="just"/>
            <a:r>
              <a:rPr lang="en-US" b="1" i="1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keep its properties unchanged that means</a:t>
            </a:r>
            <a:endParaRPr lang="en-US" b="1" i="1" dirty="0">
              <a:latin typeface="Adobe Caslon Pro" panose="0205050205050A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534831" y="3272748"/>
            <a:ext cx="412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For each link (</a:t>
            </a:r>
            <a:r>
              <a:rPr lang="en-US" i="1" dirty="0" err="1">
                <a:latin typeface="Adobe Caslon Pro" panose="0205050205050A020403" pitchFamily="18" charset="0"/>
                <a:cs typeface="Times New Roman" panose="02020603050405020304" pitchFamily="18" charset="0"/>
              </a:rPr>
              <a:t>u,v</a:t>
            </a:r>
            <a:r>
              <a:rPr lang="en-US" i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): 0 &lt;= f(</a:t>
            </a:r>
            <a:r>
              <a:rPr lang="en-US" i="1" dirty="0" err="1">
                <a:latin typeface="Adobe Caslon Pro" panose="0205050205050A020403" pitchFamily="18" charset="0"/>
                <a:cs typeface="Times New Roman" panose="02020603050405020304" pitchFamily="18" charset="0"/>
              </a:rPr>
              <a:t>u,v</a:t>
            </a:r>
            <a:r>
              <a:rPr lang="en-US" i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) &lt;= </a:t>
            </a:r>
            <a:r>
              <a:rPr lang="en-US" i="1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c(</a:t>
            </a:r>
            <a:r>
              <a:rPr lang="en-US" i="1" dirty="0" err="1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u,v</a:t>
            </a:r>
            <a:r>
              <a:rPr lang="en-US" i="1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)</a:t>
            </a:r>
            <a:endParaRPr lang="en-US" i="1" dirty="0">
              <a:latin typeface="Adobe Caslon Pro" panose="0205050205050A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534831" y="3489175"/>
            <a:ext cx="4762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For all u</a:t>
            </a:r>
            <a:r>
              <a:rPr lang="en-US" i="1" dirty="0" smtClean="0">
                <a:latin typeface="Adobe Caslon Pro" panose="0205050205050A020403" pitchFamily="18" charset="0"/>
              </a:rPr>
              <a:t> </a:t>
            </a:r>
            <a:r>
              <a:rPr lang="en-US" i="1" dirty="0">
                <a:latin typeface="Adobe Caslon Pro" panose="0205050205050A020403" pitchFamily="18" charset="0"/>
                <a:sym typeface="Symbol" panose="05050102010706020507" pitchFamily="18" charset="2"/>
              </a:rPr>
              <a:t></a:t>
            </a:r>
            <a:r>
              <a:rPr lang="en-US" i="1" dirty="0">
                <a:latin typeface="Adobe Caslon Pro" panose="0205050205050A020403" pitchFamily="18" charset="0"/>
              </a:rPr>
              <a:t>V - {s, t</a:t>
            </a:r>
            <a:r>
              <a:rPr lang="en-US" i="1" dirty="0" smtClean="0">
                <a:latin typeface="Adobe Caslon Pro" panose="0205050205050A020403" pitchFamily="18" charset="0"/>
              </a:rPr>
              <a:t>}, </a:t>
            </a:r>
            <a:r>
              <a:rPr lang="en-US" sz="2400" b="1" i="1" dirty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∑</a:t>
            </a:r>
            <a:r>
              <a:rPr lang="en-US" i="1" dirty="0" err="1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flow</a:t>
            </a:r>
            <a:r>
              <a:rPr lang="en-US" sz="1100" b="1" i="1" dirty="0" err="1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</a:t>
            </a:r>
            <a:r>
              <a:rPr lang="en-US" i="1" dirty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(u) = </a:t>
            </a:r>
            <a:r>
              <a:rPr lang="en-US" sz="2400" b="1" i="1" dirty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∑</a:t>
            </a:r>
            <a:r>
              <a:rPr lang="en-US" i="1" dirty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i="1" dirty="0" err="1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flow</a:t>
            </a:r>
            <a:r>
              <a:rPr lang="en-US" sz="1100" b="1" i="1" dirty="0" err="1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out</a:t>
            </a:r>
            <a:r>
              <a:rPr lang="en-US" i="1" dirty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(u) </a:t>
            </a:r>
            <a:r>
              <a:rPr lang="en-US" i="1" dirty="0" smtClean="0">
                <a:latin typeface="Adobe Caslon Pro" panose="0205050205050A020403" pitchFamily="18" charset="0"/>
              </a:rPr>
              <a:t>  </a:t>
            </a:r>
            <a:endParaRPr lang="en-US" i="1" dirty="0">
              <a:latin typeface="Adobe Caslon Pro" panose="0205050205050A020403" pitchFamily="18" charset="0"/>
              <a:sym typeface="Symbol" panose="05050102010706020507" pitchFamily="18" charset="2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944285" y="1879438"/>
            <a:ext cx="5053413" cy="2216510"/>
            <a:chOff x="6944285" y="1879438"/>
            <a:chExt cx="5053413" cy="2216510"/>
          </a:xfrm>
        </p:grpSpPr>
        <p:sp>
          <p:nvSpPr>
            <p:cNvPr id="113" name="Oval 112"/>
            <p:cNvSpPr/>
            <p:nvPr/>
          </p:nvSpPr>
          <p:spPr>
            <a:xfrm>
              <a:off x="6944285" y="2757331"/>
              <a:ext cx="581114" cy="5811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8263186" y="1969714"/>
              <a:ext cx="581114" cy="5811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8263186" y="3448310"/>
              <a:ext cx="581114" cy="5811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10116199" y="1969714"/>
              <a:ext cx="581114" cy="5811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0116199" y="3448310"/>
              <a:ext cx="581114" cy="5811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11416584" y="2757331"/>
              <a:ext cx="581114" cy="5811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Arrow Connector 139"/>
            <p:cNvCxnSpPr>
              <a:stCxn id="113" idx="7"/>
              <a:endCxn id="114" idx="2"/>
            </p:cNvCxnSpPr>
            <p:nvPr/>
          </p:nvCxnSpPr>
          <p:spPr>
            <a:xfrm flipV="1">
              <a:off x="7440297" y="2260271"/>
              <a:ext cx="822889" cy="5821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14" idx="6"/>
              <a:endCxn id="123" idx="2"/>
            </p:cNvCxnSpPr>
            <p:nvPr/>
          </p:nvCxnSpPr>
          <p:spPr>
            <a:xfrm>
              <a:off x="8844300" y="2260271"/>
              <a:ext cx="12718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23" idx="6"/>
              <a:endCxn id="139" idx="1"/>
            </p:cNvCxnSpPr>
            <p:nvPr/>
          </p:nvCxnSpPr>
          <p:spPr>
            <a:xfrm>
              <a:off x="10697313" y="2260271"/>
              <a:ext cx="804373" cy="5821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13" idx="5"/>
              <a:endCxn id="115" idx="2"/>
            </p:cNvCxnSpPr>
            <p:nvPr/>
          </p:nvCxnSpPr>
          <p:spPr>
            <a:xfrm>
              <a:off x="7440297" y="3253343"/>
              <a:ext cx="822889" cy="485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15" idx="6"/>
              <a:endCxn id="138" idx="2"/>
            </p:cNvCxnSpPr>
            <p:nvPr/>
          </p:nvCxnSpPr>
          <p:spPr>
            <a:xfrm>
              <a:off x="8844300" y="3738867"/>
              <a:ext cx="12718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stCxn id="138" idx="6"/>
              <a:endCxn id="139" idx="3"/>
            </p:cNvCxnSpPr>
            <p:nvPr/>
          </p:nvCxnSpPr>
          <p:spPr>
            <a:xfrm flipV="1">
              <a:off x="10697313" y="3253343"/>
              <a:ext cx="804373" cy="485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114" idx="3"/>
              <a:endCxn id="115" idx="1"/>
            </p:cNvCxnSpPr>
            <p:nvPr/>
          </p:nvCxnSpPr>
          <p:spPr>
            <a:xfrm>
              <a:off x="8348288" y="2465726"/>
              <a:ext cx="0" cy="1067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15" idx="7"/>
              <a:endCxn id="114" idx="5"/>
            </p:cNvCxnSpPr>
            <p:nvPr/>
          </p:nvCxnSpPr>
          <p:spPr>
            <a:xfrm flipV="1">
              <a:off x="8759198" y="2465726"/>
              <a:ext cx="0" cy="1067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23" idx="3"/>
              <a:endCxn id="115" idx="6"/>
            </p:cNvCxnSpPr>
            <p:nvPr/>
          </p:nvCxnSpPr>
          <p:spPr>
            <a:xfrm flipH="1">
              <a:off x="8844300" y="2465726"/>
              <a:ext cx="1357001" cy="12731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>
              <a:stCxn id="138" idx="0"/>
              <a:endCxn id="123" idx="4"/>
            </p:cNvCxnSpPr>
            <p:nvPr/>
          </p:nvCxnSpPr>
          <p:spPr>
            <a:xfrm flipV="1">
              <a:off x="10406756" y="2550828"/>
              <a:ext cx="0" cy="8974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7084928" y="2884011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8330947" y="2074881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V1</a:t>
              </a:r>
              <a:endParaRPr lang="en-US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8348288" y="3545340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V2</a:t>
              </a:r>
              <a:endParaRPr lang="en-US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0191469" y="3566128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V4</a:t>
              </a:r>
              <a:endParaRPr lang="en-US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0183960" y="2074881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V3</a:t>
              </a:r>
              <a:endParaRPr lang="en-US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11558703" y="286322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7440496" y="22747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7466082" y="356468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158" name="TextBox 157"/>
            <p:cNvSpPr txBox="1"/>
            <p:nvPr/>
          </p:nvSpPr>
          <p:spPr>
            <a:xfrm rot="16200000">
              <a:off x="7982867" y="268465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159" name="TextBox 158"/>
            <p:cNvSpPr txBox="1"/>
            <p:nvPr/>
          </p:nvSpPr>
          <p:spPr>
            <a:xfrm rot="16200000">
              <a:off x="8750566" y="26373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9378183" y="18902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9359654" y="37266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162" name="TextBox 161"/>
            <p:cNvSpPr txBox="1"/>
            <p:nvPr/>
          </p:nvSpPr>
          <p:spPr>
            <a:xfrm rot="18693001">
              <a:off x="9661091" y="290621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163" name="TextBox 162"/>
            <p:cNvSpPr txBox="1"/>
            <p:nvPr/>
          </p:nvSpPr>
          <p:spPr>
            <a:xfrm rot="2490424">
              <a:off x="11151120" y="232341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64" name="TextBox 163"/>
            <p:cNvSpPr txBox="1"/>
            <p:nvPr/>
          </p:nvSpPr>
          <p:spPr>
            <a:xfrm rot="16200000">
              <a:off x="10401192" y="28081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65" name="TextBox 164"/>
            <p:cNvSpPr txBox="1"/>
            <p:nvPr/>
          </p:nvSpPr>
          <p:spPr>
            <a:xfrm rot="19100724">
              <a:off x="11204462" y="34258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7036738" y="2257287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11/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9131346" y="1879438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7</a:t>
              </a:r>
              <a:r>
                <a:rPr lang="en-US" b="1" dirty="0" smtClean="0">
                  <a:solidFill>
                    <a:srgbClr val="00B050"/>
                  </a:solidFill>
                </a:rPr>
                <a:t>/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 rot="2352790">
              <a:off x="10958943" y="2153839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7</a:t>
              </a:r>
              <a:r>
                <a:rPr lang="en-US" b="1" dirty="0" smtClean="0">
                  <a:solidFill>
                    <a:srgbClr val="00B050"/>
                  </a:solidFill>
                </a:rPr>
                <a:t>/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 rot="18693001">
              <a:off x="11001690" y="3592693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4</a:t>
              </a:r>
              <a:r>
                <a:rPr lang="en-US" b="1" dirty="0" smtClean="0">
                  <a:solidFill>
                    <a:srgbClr val="00B050"/>
                  </a:solidFill>
                </a:rPr>
                <a:t>/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9102798" y="3713146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4</a:t>
              </a:r>
              <a:r>
                <a:rPr lang="en-US" b="1" dirty="0" smtClean="0">
                  <a:solidFill>
                    <a:srgbClr val="00B050"/>
                  </a:solidFill>
                </a:rPr>
                <a:t>/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 rot="16200000">
              <a:off x="7981798" y="2958965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4</a:t>
              </a:r>
              <a:r>
                <a:rPr lang="en-US" b="1" dirty="0" smtClean="0">
                  <a:solidFill>
                    <a:srgbClr val="00B050"/>
                  </a:solidFill>
                </a:rPr>
                <a:t>/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1534831" y="3799476"/>
            <a:ext cx="5046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Total flow of the network = </a:t>
            </a:r>
            <a:r>
              <a:rPr lang="en-US" sz="2400" b="1" i="1" dirty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∑</a:t>
            </a:r>
            <a:r>
              <a:rPr lang="en-US" i="1" dirty="0" err="1" smtClean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flow</a:t>
            </a:r>
            <a:r>
              <a:rPr lang="en-US" sz="1100" b="1" i="1" dirty="0" err="1" smtClean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</a:t>
            </a:r>
            <a:r>
              <a:rPr lang="en-US" i="1" dirty="0" smtClean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(t) </a:t>
            </a:r>
            <a:r>
              <a:rPr lang="en-US" i="1" dirty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sz="2400" b="1" i="1" dirty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∑</a:t>
            </a:r>
            <a:r>
              <a:rPr lang="en-US" i="1" dirty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i="1" dirty="0" err="1" smtClean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flow</a:t>
            </a:r>
            <a:r>
              <a:rPr lang="en-US" sz="1100" b="1" i="1" dirty="0" err="1" smtClean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out</a:t>
            </a:r>
            <a:r>
              <a:rPr lang="en-US" i="1" dirty="0" smtClean="0">
                <a:latin typeface="Adobe Caslon Pro" panose="0205050205050A020403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(s)</a:t>
            </a:r>
            <a:endParaRPr lang="en-US" i="1" dirty="0">
              <a:latin typeface="Adobe Caslon Pro" panose="0205050205050A020403" pitchFamily="18" charset="0"/>
              <a:sym typeface="Symbol" panose="05050102010706020507" pitchFamily="18" charset="2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490661" y="4161607"/>
            <a:ext cx="7887522" cy="2205733"/>
            <a:chOff x="1490661" y="4161607"/>
            <a:chExt cx="7887522" cy="2205733"/>
          </a:xfrm>
        </p:grpSpPr>
        <p:sp>
          <p:nvSpPr>
            <p:cNvPr id="166" name="Oval 165"/>
            <p:cNvSpPr/>
            <p:nvPr/>
          </p:nvSpPr>
          <p:spPr>
            <a:xfrm>
              <a:off x="1490661" y="5028723"/>
              <a:ext cx="581114" cy="5811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2809562" y="4241106"/>
              <a:ext cx="581114" cy="5811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2809562" y="5719702"/>
              <a:ext cx="581114" cy="5811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4662575" y="4241106"/>
              <a:ext cx="581114" cy="5811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4662575" y="5719702"/>
              <a:ext cx="581114" cy="5811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5962960" y="5028723"/>
              <a:ext cx="581114" cy="5811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6" name="Straight Arrow Connector 205"/>
            <p:cNvCxnSpPr>
              <a:stCxn id="166" idx="7"/>
              <a:endCxn id="201" idx="2"/>
            </p:cNvCxnSpPr>
            <p:nvPr/>
          </p:nvCxnSpPr>
          <p:spPr>
            <a:xfrm flipV="1">
              <a:off x="1986673" y="4531663"/>
              <a:ext cx="822889" cy="5821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stCxn id="201" idx="6"/>
              <a:endCxn id="203" idx="2"/>
            </p:cNvCxnSpPr>
            <p:nvPr/>
          </p:nvCxnSpPr>
          <p:spPr>
            <a:xfrm>
              <a:off x="3390676" y="4531663"/>
              <a:ext cx="12718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>
              <a:stCxn id="203" idx="6"/>
              <a:endCxn id="205" idx="1"/>
            </p:cNvCxnSpPr>
            <p:nvPr/>
          </p:nvCxnSpPr>
          <p:spPr>
            <a:xfrm>
              <a:off x="5243689" y="4531663"/>
              <a:ext cx="804373" cy="5821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166" idx="5"/>
              <a:endCxn id="202" idx="2"/>
            </p:cNvCxnSpPr>
            <p:nvPr/>
          </p:nvCxnSpPr>
          <p:spPr>
            <a:xfrm>
              <a:off x="1986673" y="5524735"/>
              <a:ext cx="822889" cy="485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>
              <a:stCxn id="202" idx="6"/>
              <a:endCxn id="204" idx="2"/>
            </p:cNvCxnSpPr>
            <p:nvPr/>
          </p:nvCxnSpPr>
          <p:spPr>
            <a:xfrm>
              <a:off x="3390676" y="6010259"/>
              <a:ext cx="12718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04" idx="6"/>
              <a:endCxn id="205" idx="3"/>
            </p:cNvCxnSpPr>
            <p:nvPr/>
          </p:nvCxnSpPr>
          <p:spPr>
            <a:xfrm flipV="1">
              <a:off x="5243689" y="5524735"/>
              <a:ext cx="804373" cy="485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01" idx="3"/>
              <a:endCxn id="202" idx="1"/>
            </p:cNvCxnSpPr>
            <p:nvPr/>
          </p:nvCxnSpPr>
          <p:spPr>
            <a:xfrm>
              <a:off x="2894664" y="4737118"/>
              <a:ext cx="0" cy="1067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>
              <a:stCxn id="202" idx="7"/>
              <a:endCxn id="201" idx="5"/>
            </p:cNvCxnSpPr>
            <p:nvPr/>
          </p:nvCxnSpPr>
          <p:spPr>
            <a:xfrm flipV="1">
              <a:off x="3305574" y="4737118"/>
              <a:ext cx="0" cy="1067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>
              <a:stCxn id="203" idx="3"/>
              <a:endCxn id="202" idx="6"/>
            </p:cNvCxnSpPr>
            <p:nvPr/>
          </p:nvCxnSpPr>
          <p:spPr>
            <a:xfrm flipH="1">
              <a:off x="3390676" y="4737118"/>
              <a:ext cx="1357001" cy="12731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stCxn id="204" idx="0"/>
              <a:endCxn id="203" idx="4"/>
            </p:cNvCxnSpPr>
            <p:nvPr/>
          </p:nvCxnSpPr>
          <p:spPr>
            <a:xfrm flipV="1">
              <a:off x="4953132" y="4822220"/>
              <a:ext cx="0" cy="8974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1631304" y="5155403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2877323" y="4346273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V1</a:t>
              </a:r>
              <a:endParaRPr lang="en-US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2894664" y="5816732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V2</a:t>
              </a:r>
              <a:endParaRPr lang="en-US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4737845" y="5837520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V4</a:t>
              </a:r>
              <a:endParaRPr lang="en-US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4730336" y="4346273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V3</a:t>
              </a:r>
              <a:endParaRPr lang="en-US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6105079" y="513461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1986872" y="454616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2012458" y="583608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  <p:sp>
          <p:nvSpPr>
            <p:cNvPr id="224" name="TextBox 223"/>
            <p:cNvSpPr txBox="1"/>
            <p:nvPr/>
          </p:nvSpPr>
          <p:spPr>
            <a:xfrm rot="16200000">
              <a:off x="2529243" y="49560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225" name="TextBox 224"/>
            <p:cNvSpPr txBox="1"/>
            <p:nvPr/>
          </p:nvSpPr>
          <p:spPr>
            <a:xfrm rot="16200000">
              <a:off x="3296942" y="49087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3924559" y="416160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906030" y="599800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228" name="TextBox 227"/>
            <p:cNvSpPr txBox="1"/>
            <p:nvPr/>
          </p:nvSpPr>
          <p:spPr>
            <a:xfrm rot="18693001">
              <a:off x="4207467" y="51776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229" name="TextBox 228"/>
            <p:cNvSpPr txBox="1"/>
            <p:nvPr/>
          </p:nvSpPr>
          <p:spPr>
            <a:xfrm rot="2490424">
              <a:off x="5697496" y="459480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230" name="TextBox 229"/>
            <p:cNvSpPr txBox="1"/>
            <p:nvPr/>
          </p:nvSpPr>
          <p:spPr>
            <a:xfrm rot="16200000">
              <a:off x="4947568" y="507951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31" name="TextBox 230"/>
            <p:cNvSpPr txBox="1"/>
            <p:nvPr/>
          </p:nvSpPr>
          <p:spPr>
            <a:xfrm rot="19100724">
              <a:off x="5750838" y="569721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583114" y="4528679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11/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1612944" y="5819592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12/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3540559" y="4161607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12/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 rot="3247677">
              <a:off x="5442603" y="4338518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19/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 rot="18693001">
              <a:off x="5548066" y="5864085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4</a:t>
              </a:r>
              <a:r>
                <a:rPr lang="en-US" b="1" dirty="0" smtClean="0">
                  <a:solidFill>
                    <a:srgbClr val="00B050"/>
                  </a:solidFill>
                </a:rPr>
                <a:t>/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564688" y="5983320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11/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 rot="16200000">
              <a:off x="3238846" y="5153425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1</a:t>
              </a:r>
              <a:r>
                <a:rPr lang="en-US" b="1" dirty="0" smtClean="0">
                  <a:solidFill>
                    <a:srgbClr val="00B050"/>
                  </a:solidFill>
                </a:rPr>
                <a:t>/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 rot="16200000">
              <a:off x="4901034" y="5308136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7/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6944286" y="4188369"/>
              <a:ext cx="2433897" cy="1055916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5E54-2EF7-4435-8907-775DBB8E5098}" type="datetime3">
              <a:rPr lang="en-US" smtClean="0"/>
              <a:t>28 September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3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4" grpId="0"/>
      <p:bldP spid="167" grpId="0"/>
      <p:bldP spid="1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43874" y="347003"/>
            <a:ext cx="9752777" cy="1325563"/>
          </a:xfrm>
        </p:spPr>
        <p:txBody>
          <a:bodyPr/>
          <a:lstStyle/>
          <a:p>
            <a:r>
              <a:rPr lang="en-US" b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RESIDUAL  NETWORK</a:t>
            </a:r>
            <a:endParaRPr lang="en-US" b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131154" y="2140606"/>
            <a:ext cx="3741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Given a flow network G=(V, E)</a:t>
            </a:r>
            <a:endParaRPr lang="en-US" sz="2000" dirty="0">
              <a:latin typeface="Adobe Caslon Pro" panose="0205050205050A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131153" y="2590481"/>
            <a:ext cx="5557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Residual network of G is denoted as G</a:t>
            </a:r>
            <a:r>
              <a:rPr lang="en-US" sz="2000" b="1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 = (V, </a:t>
            </a:r>
            <a:r>
              <a:rPr lang="en-US" sz="2000" dirty="0" err="1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E</a:t>
            </a:r>
            <a:r>
              <a:rPr lang="en-US" sz="2000" b="1" dirty="0" err="1">
                <a:latin typeface="Adobe Caslon Pro" panose="0205050205050A020403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Adobe Caslon Pro" panose="0205050205050A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131153" y="3060671"/>
            <a:ext cx="3660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err="1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E</a:t>
            </a:r>
            <a:r>
              <a:rPr lang="en-US" sz="2000" b="1" dirty="0" err="1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r</a:t>
            </a:r>
            <a:r>
              <a:rPr lang="en-US" sz="2000" b="1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= {(</a:t>
            </a:r>
            <a:r>
              <a:rPr lang="en-US" sz="2000" dirty="0" err="1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u,v</a:t>
            </a:r>
            <a:r>
              <a:rPr lang="en-US" sz="2000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smtClean="0">
                <a:sym typeface="Symbol" panose="05050102010706020507" pitchFamily="18" charset="2"/>
              </a:rPr>
              <a:t> V x V: Cr(</a:t>
            </a:r>
            <a:r>
              <a:rPr lang="en-US" sz="2000" dirty="0" err="1" smtClean="0">
                <a:sym typeface="Symbol" panose="05050102010706020507" pitchFamily="18" charset="2"/>
              </a:rPr>
              <a:t>u,v</a:t>
            </a:r>
            <a:r>
              <a:rPr lang="en-US" sz="2000" dirty="0" smtClean="0">
                <a:sym typeface="Symbol" panose="05050102010706020507" pitchFamily="18" charset="2"/>
              </a:rPr>
              <a:t>) &gt; 0</a:t>
            </a:r>
            <a:r>
              <a:rPr lang="en-US" sz="2000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Adobe Caslon Pro" panose="0205050205050A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7815574" y="2404047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0121514" y="2404047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>
            <a:stCxn id="95" idx="6"/>
            <a:endCxn id="96" idx="2"/>
          </p:cNvCxnSpPr>
          <p:nvPr/>
        </p:nvCxnSpPr>
        <p:spPr>
          <a:xfrm>
            <a:off x="8490711" y="2718888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993480" y="2478611"/>
            <a:ext cx="31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285172" y="2478611"/>
            <a:ext cx="303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945962" y="2295898"/>
            <a:ext cx="808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4/10</a:t>
            </a:r>
            <a:endParaRPr lang="en-US" sz="2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903469" y="1902995"/>
            <a:ext cx="437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G:</a:t>
            </a:r>
            <a:endParaRPr lang="en-US" sz="2000" b="1" dirty="0"/>
          </a:p>
        </p:txBody>
      </p:sp>
      <p:sp>
        <p:nvSpPr>
          <p:cNvPr id="120" name="Oval 119"/>
          <p:cNvSpPr/>
          <p:nvPr/>
        </p:nvSpPr>
        <p:spPr>
          <a:xfrm>
            <a:off x="7815574" y="4056997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0121514" y="4056997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7993480" y="4131561"/>
            <a:ext cx="31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285172" y="4131561"/>
            <a:ext cx="303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859521" y="3681315"/>
            <a:ext cx="64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Gr </a:t>
            </a:r>
            <a:r>
              <a:rPr lang="en-US" sz="2000" b="1" dirty="0" smtClean="0"/>
              <a:t>:</a:t>
            </a:r>
            <a:endParaRPr lang="en-US" sz="2000" b="1" dirty="0"/>
          </a:p>
        </p:txBody>
      </p:sp>
      <p:cxnSp>
        <p:nvCxnSpPr>
          <p:cNvPr id="10" name="Straight Arrow Connector 9"/>
          <p:cNvCxnSpPr>
            <a:stCxn id="120" idx="6"/>
            <a:endCxn id="121" idx="2"/>
          </p:cNvCxnSpPr>
          <p:nvPr/>
        </p:nvCxnSpPr>
        <p:spPr>
          <a:xfrm>
            <a:off x="8490711" y="4371838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21" idx="4"/>
            <a:endCxn id="120" idx="4"/>
          </p:cNvCxnSpPr>
          <p:nvPr/>
        </p:nvCxnSpPr>
        <p:spPr>
          <a:xfrm rot="5400000">
            <a:off x="9306113" y="3533709"/>
            <a:ext cx="12700" cy="2305940"/>
          </a:xfrm>
          <a:prstGeom prst="curvedConnector3">
            <a:avLst>
              <a:gd name="adj1" fmla="val 3751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1131153" y="3473403"/>
            <a:ext cx="6095358" cy="1438140"/>
            <a:chOff x="473505" y="3354534"/>
            <a:chExt cx="6095358" cy="1438140"/>
          </a:xfrm>
        </p:grpSpPr>
        <p:sp>
          <p:nvSpPr>
            <p:cNvPr id="93" name="TextBox 92"/>
            <p:cNvSpPr txBox="1"/>
            <p:nvPr/>
          </p:nvSpPr>
          <p:spPr>
            <a:xfrm>
              <a:off x="473505" y="3961707"/>
              <a:ext cx="31874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2000" dirty="0" smtClean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Residual capacity </a:t>
              </a:r>
              <a:r>
                <a:rPr lang="en-US" sz="2000" dirty="0" err="1" smtClean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000" b="1" dirty="0" err="1" smtClean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2000" dirty="0" smtClean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000" dirty="0" err="1" smtClean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u,v</a:t>
              </a:r>
              <a:r>
                <a:rPr lang="en-US" sz="2000" dirty="0" smtClean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)= </a:t>
              </a:r>
              <a:endParaRPr lang="en-US" sz="2000" dirty="0">
                <a:latin typeface="Adobe Caslon Pro" panose="0205050205050A020403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eft Brace 18"/>
            <p:cNvSpPr/>
            <p:nvPr/>
          </p:nvSpPr>
          <p:spPr>
            <a:xfrm>
              <a:off x="3525879" y="3354534"/>
              <a:ext cx="393106" cy="1438140"/>
            </a:xfrm>
            <a:prstGeom prst="leftBrace">
              <a:avLst>
                <a:gd name="adj1" fmla="val 64063"/>
                <a:gd name="adj2" fmla="val 5309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764518" y="3673494"/>
              <a:ext cx="1492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c(</a:t>
              </a:r>
              <a:r>
                <a:rPr lang="en-US" sz="2000" dirty="0" err="1" smtClean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u,v</a:t>
              </a:r>
              <a:r>
                <a:rPr lang="en-US" sz="2000" dirty="0" smtClean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)-f(</a:t>
              </a:r>
              <a:r>
                <a:rPr lang="en-US" sz="2000" dirty="0" err="1" smtClean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u,v</a:t>
              </a:r>
              <a:r>
                <a:rPr lang="en-US" sz="2000" dirty="0" smtClean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) </a:t>
              </a:r>
              <a:endParaRPr lang="en-US" sz="2000" dirty="0">
                <a:latin typeface="Adobe Caslon Pro" panose="0205050205050A020403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27602" y="3687044"/>
              <a:ext cx="13067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dirty="0" smtClean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f (</a:t>
              </a:r>
              <a:r>
                <a:rPr lang="en-US" sz="2000" dirty="0" err="1" smtClean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u,v</a:t>
              </a:r>
              <a:r>
                <a:rPr lang="en-US" sz="2000" dirty="0" smtClean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)</a:t>
              </a:r>
              <a:r>
                <a:rPr lang="en-US" sz="2000" dirty="0">
                  <a:sym typeface="Symbol" panose="05050102010706020507" pitchFamily="18" charset="2"/>
                </a:rPr>
                <a:t> </a:t>
              </a:r>
              <a:r>
                <a:rPr lang="en-US" sz="2000" dirty="0" smtClean="0">
                  <a:sym typeface="Symbol" panose="05050102010706020507" pitchFamily="18" charset="2"/>
                </a:rPr>
                <a:t>E</a:t>
              </a:r>
              <a:r>
                <a:rPr lang="en-US" sz="2000" dirty="0" smtClean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 </a:t>
              </a:r>
              <a:endParaRPr lang="en-US" sz="2000" dirty="0">
                <a:latin typeface="Adobe Caslon Pro" panose="0205050205050A020403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799011" y="4147800"/>
              <a:ext cx="7873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f(</a:t>
              </a:r>
              <a:r>
                <a:rPr lang="en-US" sz="2000" dirty="0" err="1" smtClean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v,</a:t>
              </a:r>
              <a:r>
                <a:rPr lang="en-US" sz="2000" dirty="0" err="1">
                  <a:latin typeface="Adobe Caslon Pro" panose="0205050205050A020403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2000" dirty="0" smtClean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) </a:t>
              </a:r>
              <a:endParaRPr lang="en-US" sz="2000" dirty="0">
                <a:latin typeface="Adobe Caslon Pro" panose="0205050205050A020403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262095" y="4161350"/>
              <a:ext cx="13067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000" dirty="0" smtClean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f (</a:t>
              </a:r>
              <a:r>
                <a:rPr lang="en-US" sz="2000" dirty="0" err="1" smtClean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u,v</a:t>
              </a:r>
              <a:r>
                <a:rPr lang="en-US" sz="2000" dirty="0" smtClean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)</a:t>
              </a:r>
              <a:r>
                <a:rPr lang="en-US" sz="2000" dirty="0">
                  <a:sym typeface="Symbol" panose="05050102010706020507" pitchFamily="18" charset="2"/>
                </a:rPr>
                <a:t> </a:t>
              </a:r>
              <a:r>
                <a:rPr lang="en-US" sz="2000" dirty="0" smtClean="0">
                  <a:sym typeface="Symbol" panose="05050102010706020507" pitchFamily="18" charset="2"/>
                </a:rPr>
                <a:t>E</a:t>
              </a:r>
              <a:r>
                <a:rPr lang="en-US" sz="2000" dirty="0" smtClean="0">
                  <a:latin typeface="Adobe Caslon Pro" panose="0205050205050A020403" pitchFamily="18" charset="0"/>
                  <a:cs typeface="Times New Roman" panose="02020603050405020304" pitchFamily="18" charset="0"/>
                </a:rPr>
                <a:t> </a:t>
              </a:r>
              <a:endParaRPr lang="en-US" sz="2000" dirty="0">
                <a:latin typeface="Adobe Caslon Pro" panose="0205050205050A020403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>
              <a:off x="6138760" y="4194118"/>
              <a:ext cx="69942" cy="3074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Box 134"/>
          <p:cNvSpPr txBox="1"/>
          <p:nvPr/>
        </p:nvSpPr>
        <p:spPr>
          <a:xfrm>
            <a:off x="9222601" y="3978222"/>
            <a:ext cx="254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9226036" y="4786220"/>
            <a:ext cx="254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8557-2896-45F4-A14C-315601976E92}" type="datetime3">
              <a:rPr lang="en-US" smtClean="0"/>
              <a:t>28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3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94" grpId="0"/>
      <p:bldP spid="95" grpId="0" animBg="1"/>
      <p:bldP spid="96" grpId="0" animBg="1"/>
      <p:bldP spid="98" grpId="0"/>
      <p:bldP spid="99" grpId="0"/>
      <p:bldP spid="116" grpId="0"/>
      <p:bldP spid="117" grpId="0"/>
      <p:bldP spid="120" grpId="0" animBg="1"/>
      <p:bldP spid="121" grpId="0" animBg="1"/>
      <p:bldP spid="125" grpId="0"/>
      <p:bldP spid="126" grpId="0"/>
      <p:bldP spid="128" grpId="0"/>
      <p:bldP spid="135" grpId="0"/>
      <p:bldP spid="1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1259106" y="2180276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Case 1:</a:t>
            </a:r>
            <a:endParaRPr lang="en-US" sz="2000" b="1" dirty="0">
              <a:latin typeface="Adobe Caslon Pro" panose="0205050205050A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7079959" y="2549608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6" name="Oval 95"/>
          <p:cNvSpPr/>
          <p:nvPr/>
        </p:nvSpPr>
        <p:spPr>
          <a:xfrm>
            <a:off x="9385899" y="2549608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97" name="Straight Arrow Connector 96"/>
          <p:cNvCxnSpPr>
            <a:stCxn id="95" idx="6"/>
            <a:endCxn id="96" idx="2"/>
          </p:cNvCxnSpPr>
          <p:nvPr/>
        </p:nvCxnSpPr>
        <p:spPr>
          <a:xfrm>
            <a:off x="7755096" y="2864449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287013" y="2655499"/>
            <a:ext cx="318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578705" y="2655499"/>
            <a:ext cx="303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258228" y="2442638"/>
            <a:ext cx="808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4/10</a:t>
            </a:r>
            <a:endParaRPr lang="en-US" sz="2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167853" y="2048556"/>
            <a:ext cx="506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G:</a:t>
            </a:r>
            <a:endParaRPr lang="en-US" sz="2000" dirty="0"/>
          </a:p>
        </p:txBody>
      </p:sp>
      <p:sp>
        <p:nvSpPr>
          <p:cNvPr id="120" name="Oval 119"/>
          <p:cNvSpPr/>
          <p:nvPr/>
        </p:nvSpPr>
        <p:spPr>
          <a:xfrm>
            <a:off x="7079959" y="3860718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1" name="Oval 120"/>
          <p:cNvSpPr/>
          <p:nvPr/>
        </p:nvSpPr>
        <p:spPr>
          <a:xfrm>
            <a:off x="9385899" y="3860718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5" name="TextBox 124"/>
          <p:cNvSpPr txBox="1"/>
          <p:nvPr/>
        </p:nvSpPr>
        <p:spPr>
          <a:xfrm>
            <a:off x="7287013" y="3966609"/>
            <a:ext cx="318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578705" y="3966609"/>
            <a:ext cx="303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123906" y="3485036"/>
            <a:ext cx="710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dobe Caslon Pro" panose="0205050205050A020403" pitchFamily="18" charset="0"/>
                <a:cs typeface="Times New Roman" panose="02020603050405020304" pitchFamily="18" charset="0"/>
              </a:rPr>
              <a:t>G</a:t>
            </a:r>
            <a:r>
              <a:rPr lang="en-US" sz="2000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r 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cxnSp>
        <p:nvCxnSpPr>
          <p:cNvPr id="10" name="Straight Arrow Connector 9"/>
          <p:cNvCxnSpPr>
            <a:stCxn id="120" idx="6"/>
            <a:endCxn id="121" idx="2"/>
          </p:cNvCxnSpPr>
          <p:nvPr/>
        </p:nvCxnSpPr>
        <p:spPr>
          <a:xfrm>
            <a:off x="7755096" y="4175559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21" idx="4"/>
            <a:endCxn id="120" idx="4"/>
          </p:cNvCxnSpPr>
          <p:nvPr/>
        </p:nvCxnSpPr>
        <p:spPr>
          <a:xfrm rot="5400000">
            <a:off x="8570498" y="3337430"/>
            <a:ext cx="12700" cy="2305940"/>
          </a:xfrm>
          <a:prstGeom prst="curvedConnector3">
            <a:avLst>
              <a:gd name="adj1" fmla="val 3751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8486986" y="3781943"/>
            <a:ext cx="254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8490421" y="4589941"/>
            <a:ext cx="254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34184" y="2567072"/>
            <a:ext cx="3699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A link having a non-negative flow</a:t>
            </a:r>
            <a:endParaRPr lang="en-US" sz="2000" dirty="0">
              <a:latin typeface="Adobe Caslon Pro" panose="0205050205050A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59105" y="3042295"/>
            <a:ext cx="1465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Shortcut:</a:t>
            </a:r>
            <a:endParaRPr lang="en-US" sz="2000" b="1" dirty="0">
              <a:latin typeface="Adobe Caslon Pro" panose="0205050205050A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34184" y="3403743"/>
            <a:ext cx="3113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Forward link = c(</a:t>
            </a:r>
            <a:r>
              <a:rPr lang="en-US" sz="2000" dirty="0" err="1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u,v</a:t>
            </a:r>
            <a:r>
              <a:rPr lang="en-US" sz="2000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) –f(</a:t>
            </a:r>
            <a:r>
              <a:rPr lang="en-US" sz="2000" dirty="0" err="1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u,v</a:t>
            </a:r>
            <a:r>
              <a:rPr lang="en-US" sz="2000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Adobe Caslon Pro" panose="0205050205050A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34184" y="3771915"/>
            <a:ext cx="2480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Backward link = f(</a:t>
            </a:r>
            <a:r>
              <a:rPr lang="en-US" sz="2000" dirty="0" err="1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u,v</a:t>
            </a:r>
            <a:r>
              <a:rPr lang="en-US" sz="2000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Adobe Caslon Pro" panose="0205050205050A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043874" y="347003"/>
            <a:ext cx="9752777" cy="1325563"/>
          </a:xfrm>
        </p:spPr>
        <p:txBody>
          <a:bodyPr/>
          <a:lstStyle/>
          <a:p>
            <a:r>
              <a:rPr lang="en-US" b="1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RESIDUAL  CONVERSION</a:t>
            </a:r>
            <a:endParaRPr lang="en-US" b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F1E9-9AD4-4ED5-A859-020DFAA317A7}" type="datetime3">
              <a:rPr lang="en-US" smtClean="0"/>
              <a:t>28 September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8" grpId="0"/>
      <p:bldP spid="99" grpId="0"/>
      <p:bldP spid="116" grpId="0"/>
      <p:bldP spid="117" grpId="0"/>
      <p:bldP spid="120" grpId="0" animBg="1"/>
      <p:bldP spid="121" grpId="0" animBg="1"/>
      <p:bldP spid="125" grpId="0"/>
      <p:bldP spid="126" grpId="0"/>
      <p:bldP spid="128" grpId="0"/>
      <p:bldP spid="135" grpId="0"/>
      <p:bldP spid="136" grpId="0"/>
      <p:bldP spid="34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1222406" y="2168155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Case 2:</a:t>
            </a:r>
            <a:endParaRPr lang="en-US" sz="2000" b="1" dirty="0">
              <a:latin typeface="Adobe Caslon Pro" panose="0205050205050A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7045775" y="2609442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6" name="Oval 95"/>
          <p:cNvSpPr/>
          <p:nvPr/>
        </p:nvSpPr>
        <p:spPr>
          <a:xfrm>
            <a:off x="9351715" y="2609442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97" name="Straight Arrow Connector 96"/>
          <p:cNvCxnSpPr>
            <a:stCxn id="95" idx="6"/>
            <a:endCxn id="96" idx="2"/>
          </p:cNvCxnSpPr>
          <p:nvPr/>
        </p:nvCxnSpPr>
        <p:spPr>
          <a:xfrm>
            <a:off x="7720912" y="2924283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252829" y="2715333"/>
            <a:ext cx="318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544521" y="2715333"/>
            <a:ext cx="303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274863" y="2499758"/>
            <a:ext cx="687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</a:t>
            </a:r>
            <a:endParaRPr lang="en-US" sz="2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133670" y="2108390"/>
            <a:ext cx="437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G:</a:t>
            </a:r>
            <a:endParaRPr lang="en-US" sz="2000" dirty="0"/>
          </a:p>
        </p:txBody>
      </p:sp>
      <p:sp>
        <p:nvSpPr>
          <p:cNvPr id="120" name="Oval 119"/>
          <p:cNvSpPr/>
          <p:nvPr/>
        </p:nvSpPr>
        <p:spPr>
          <a:xfrm>
            <a:off x="7045775" y="3920552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1" name="Oval 120"/>
          <p:cNvSpPr/>
          <p:nvPr/>
        </p:nvSpPr>
        <p:spPr>
          <a:xfrm>
            <a:off x="9351715" y="3920552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5" name="TextBox 124"/>
          <p:cNvSpPr txBox="1"/>
          <p:nvPr/>
        </p:nvSpPr>
        <p:spPr>
          <a:xfrm>
            <a:off x="7252829" y="4026443"/>
            <a:ext cx="318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544521" y="4026443"/>
            <a:ext cx="303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089722" y="3544870"/>
            <a:ext cx="631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dobe Caslon Pro" panose="0205050205050A020403" pitchFamily="18" charset="0"/>
                <a:cs typeface="Times New Roman" panose="02020603050405020304" pitchFamily="18" charset="0"/>
              </a:rPr>
              <a:t>G</a:t>
            </a:r>
            <a:r>
              <a:rPr lang="en-US" sz="2000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r 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cxnSp>
        <p:nvCxnSpPr>
          <p:cNvPr id="10" name="Straight Arrow Connector 9"/>
          <p:cNvCxnSpPr>
            <a:stCxn id="120" idx="6"/>
            <a:endCxn id="121" idx="2"/>
          </p:cNvCxnSpPr>
          <p:nvPr/>
        </p:nvCxnSpPr>
        <p:spPr>
          <a:xfrm>
            <a:off x="7720912" y="4235393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21" idx="4"/>
            <a:endCxn id="120" idx="4"/>
          </p:cNvCxnSpPr>
          <p:nvPr/>
        </p:nvCxnSpPr>
        <p:spPr>
          <a:xfrm rot="5400000">
            <a:off x="8536314" y="3397264"/>
            <a:ext cx="12700" cy="2305940"/>
          </a:xfrm>
          <a:prstGeom prst="curvedConnector3">
            <a:avLst>
              <a:gd name="adj1" fmla="val 3751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8340262" y="3812633"/>
            <a:ext cx="556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497484" y="2554951"/>
            <a:ext cx="2437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A link having no flow</a:t>
            </a:r>
            <a:endParaRPr lang="en-US" sz="2000" dirty="0">
              <a:latin typeface="Adobe Caslon Pro" panose="0205050205050A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043874" y="347003"/>
            <a:ext cx="9752777" cy="1325563"/>
          </a:xfrm>
        </p:spPr>
        <p:txBody>
          <a:bodyPr/>
          <a:lstStyle/>
          <a:p>
            <a:r>
              <a:rPr lang="en-US" b="1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RESIDUAL  CONVERSION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09751" y="4953893"/>
            <a:ext cx="417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6052205" y="5563865"/>
            <a:ext cx="5550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As the capacity of the link is 0 so the link is omitted</a:t>
            </a:r>
            <a:endParaRPr lang="en-US" sz="2000" dirty="0">
              <a:latin typeface="Adobe Caslon Pro" panose="0205050205050A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7D32-F25A-46B4-9A84-167F04295722}" type="datetime3">
              <a:rPr lang="en-US" smtClean="0"/>
              <a:t>28 September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9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8" grpId="0"/>
      <p:bldP spid="99" grpId="0"/>
      <p:bldP spid="116" grpId="0"/>
      <p:bldP spid="117" grpId="0"/>
      <p:bldP spid="120" grpId="0" animBg="1"/>
      <p:bldP spid="121" grpId="0" animBg="1"/>
      <p:bldP spid="125" grpId="0"/>
      <p:bldP spid="126" grpId="0"/>
      <p:bldP spid="128" grpId="0"/>
      <p:bldP spid="135" grpId="0"/>
      <p:bldP spid="34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1222406" y="2168155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Case 2:</a:t>
            </a:r>
            <a:endParaRPr lang="en-US" sz="2000" b="1" dirty="0">
              <a:latin typeface="Adobe Caslon Pro" panose="0205050205050A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7045775" y="2609442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6" name="Oval 95"/>
          <p:cNvSpPr/>
          <p:nvPr/>
        </p:nvSpPr>
        <p:spPr>
          <a:xfrm>
            <a:off x="9351715" y="2609442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97" name="Straight Arrow Connector 96"/>
          <p:cNvCxnSpPr>
            <a:stCxn id="95" idx="6"/>
            <a:endCxn id="96" idx="2"/>
          </p:cNvCxnSpPr>
          <p:nvPr/>
        </p:nvCxnSpPr>
        <p:spPr>
          <a:xfrm>
            <a:off x="7720912" y="2924283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252829" y="2715333"/>
            <a:ext cx="318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544521" y="2715333"/>
            <a:ext cx="303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274863" y="2499758"/>
            <a:ext cx="687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</a:t>
            </a:r>
            <a:endParaRPr lang="en-US" sz="2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133670" y="2108390"/>
            <a:ext cx="437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G:</a:t>
            </a:r>
            <a:endParaRPr lang="en-US" sz="2000" dirty="0"/>
          </a:p>
        </p:txBody>
      </p:sp>
      <p:sp>
        <p:nvSpPr>
          <p:cNvPr id="120" name="Oval 119"/>
          <p:cNvSpPr/>
          <p:nvPr/>
        </p:nvSpPr>
        <p:spPr>
          <a:xfrm>
            <a:off x="7045775" y="3920552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1" name="Oval 120"/>
          <p:cNvSpPr/>
          <p:nvPr/>
        </p:nvSpPr>
        <p:spPr>
          <a:xfrm>
            <a:off x="9351715" y="3920552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5" name="TextBox 124"/>
          <p:cNvSpPr txBox="1"/>
          <p:nvPr/>
        </p:nvSpPr>
        <p:spPr>
          <a:xfrm>
            <a:off x="7252829" y="4026443"/>
            <a:ext cx="318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544521" y="4026443"/>
            <a:ext cx="303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089722" y="3544870"/>
            <a:ext cx="631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dobe Caslon Pro" panose="0205050205050A020403" pitchFamily="18" charset="0"/>
                <a:cs typeface="Times New Roman" panose="02020603050405020304" pitchFamily="18" charset="0"/>
              </a:rPr>
              <a:t>G</a:t>
            </a:r>
            <a:r>
              <a:rPr lang="en-US" sz="2000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r 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cxnSp>
        <p:nvCxnSpPr>
          <p:cNvPr id="10" name="Straight Arrow Connector 9"/>
          <p:cNvCxnSpPr>
            <a:stCxn id="120" idx="6"/>
            <a:endCxn id="121" idx="2"/>
          </p:cNvCxnSpPr>
          <p:nvPr/>
        </p:nvCxnSpPr>
        <p:spPr>
          <a:xfrm>
            <a:off x="7720912" y="4235393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8374823" y="3841777"/>
            <a:ext cx="512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497484" y="2554951"/>
            <a:ext cx="2437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A link having no flow</a:t>
            </a:r>
            <a:endParaRPr lang="en-US" sz="2000" dirty="0">
              <a:latin typeface="Adobe Caslon Pro" panose="0205050205050A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043874" y="347003"/>
            <a:ext cx="9752777" cy="1325563"/>
          </a:xfrm>
        </p:spPr>
        <p:txBody>
          <a:bodyPr/>
          <a:lstStyle/>
          <a:p>
            <a:r>
              <a:rPr lang="en-US" b="1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RESIDUAL  CONVERSION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17403" y="3033076"/>
            <a:ext cx="1465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Shortcut:</a:t>
            </a:r>
            <a:endParaRPr lang="en-US" sz="2000" b="1" dirty="0">
              <a:latin typeface="Adobe Caslon Pro" panose="0205050205050A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92482" y="3394524"/>
            <a:ext cx="2445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Same as flow network</a:t>
            </a:r>
            <a:endParaRPr lang="en-US" sz="2000" dirty="0">
              <a:latin typeface="Adobe Caslon Pro" panose="0205050205050A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694C-5B2A-4148-A948-C8149446A579}" type="datetime3">
              <a:rPr lang="en-US" smtClean="0"/>
              <a:t>28 September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0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1085475" y="2067069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Case </a:t>
            </a:r>
            <a:r>
              <a:rPr lang="en-US" sz="2000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3</a:t>
            </a:r>
            <a:r>
              <a:rPr lang="en-US" sz="2000" b="1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latin typeface="Adobe Caslon Pro" panose="0205050205050A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6584302" y="233907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6" name="Oval 95"/>
          <p:cNvSpPr/>
          <p:nvPr/>
        </p:nvSpPr>
        <p:spPr>
          <a:xfrm>
            <a:off x="8890242" y="233907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97" name="Straight Arrow Connector 96"/>
          <p:cNvCxnSpPr>
            <a:stCxn id="95" idx="6"/>
            <a:endCxn id="96" idx="2"/>
          </p:cNvCxnSpPr>
          <p:nvPr/>
        </p:nvCxnSpPr>
        <p:spPr>
          <a:xfrm>
            <a:off x="7259439" y="2653916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791356" y="2444966"/>
            <a:ext cx="318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083048" y="2444966"/>
            <a:ext cx="303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706442" y="2237989"/>
            <a:ext cx="990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10/10</a:t>
            </a:r>
            <a:endParaRPr lang="en-US" sz="24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672197" y="1838023"/>
            <a:ext cx="437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G:</a:t>
            </a:r>
            <a:endParaRPr lang="en-US" sz="2000" dirty="0"/>
          </a:p>
        </p:txBody>
      </p:sp>
      <p:sp>
        <p:nvSpPr>
          <p:cNvPr id="120" name="Oval 119"/>
          <p:cNvSpPr/>
          <p:nvPr/>
        </p:nvSpPr>
        <p:spPr>
          <a:xfrm>
            <a:off x="6584302" y="399202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1" name="Oval 120"/>
          <p:cNvSpPr/>
          <p:nvPr/>
        </p:nvSpPr>
        <p:spPr>
          <a:xfrm>
            <a:off x="8890242" y="399202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5" name="TextBox 124"/>
          <p:cNvSpPr txBox="1"/>
          <p:nvPr/>
        </p:nvSpPr>
        <p:spPr>
          <a:xfrm>
            <a:off x="6791356" y="4097916"/>
            <a:ext cx="318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083048" y="4097916"/>
            <a:ext cx="303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628249" y="3616343"/>
            <a:ext cx="780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dobe Caslon Pro" panose="0205050205050A020403" pitchFamily="18" charset="0"/>
                <a:cs typeface="Times New Roman" panose="02020603050405020304" pitchFamily="18" charset="0"/>
              </a:rPr>
              <a:t>G</a:t>
            </a:r>
            <a:r>
              <a:rPr lang="en-US" sz="2000" b="1" dirty="0">
                <a:latin typeface="Adobe Caslon Pro" panose="0205050205050A020403" pitchFamily="18" charset="0"/>
                <a:cs typeface="Times New Roman" panose="02020603050405020304" pitchFamily="18" charset="0"/>
              </a:rPr>
              <a:t>r 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cxnSp>
        <p:nvCxnSpPr>
          <p:cNvPr id="10" name="Straight Arrow Connector 9"/>
          <p:cNvCxnSpPr>
            <a:stCxn id="120" idx="6"/>
            <a:endCxn id="121" idx="2"/>
          </p:cNvCxnSpPr>
          <p:nvPr/>
        </p:nvCxnSpPr>
        <p:spPr>
          <a:xfrm>
            <a:off x="7259439" y="4306866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21" idx="4"/>
            <a:endCxn id="120" idx="4"/>
          </p:cNvCxnSpPr>
          <p:nvPr/>
        </p:nvCxnSpPr>
        <p:spPr>
          <a:xfrm rot="5400000">
            <a:off x="8074841" y="3468737"/>
            <a:ext cx="12700" cy="2305940"/>
          </a:xfrm>
          <a:prstGeom prst="curvedConnector3">
            <a:avLst>
              <a:gd name="adj1" fmla="val 3751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913350" y="3913250"/>
            <a:ext cx="336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7913350" y="4721248"/>
            <a:ext cx="65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360553" y="2453865"/>
            <a:ext cx="3849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A link having same flow as capacity</a:t>
            </a:r>
            <a:endParaRPr lang="en-US" sz="2000" dirty="0">
              <a:latin typeface="Adobe Caslon Pro" panose="0205050205050A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85474" y="2929088"/>
            <a:ext cx="1465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Shortcut:</a:t>
            </a:r>
            <a:endParaRPr lang="en-US" sz="2000" b="1" dirty="0">
              <a:latin typeface="Adobe Caslon Pro" panose="0205050205050A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60553" y="3290536"/>
            <a:ext cx="283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Opposite of flow network</a:t>
            </a:r>
            <a:endParaRPr lang="en-US" sz="2000" dirty="0">
              <a:latin typeface="Adobe Caslon Pro" panose="0205050205050A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1043874" y="347003"/>
            <a:ext cx="9752777" cy="1325563"/>
          </a:xfrm>
        </p:spPr>
        <p:txBody>
          <a:bodyPr/>
          <a:lstStyle/>
          <a:p>
            <a:r>
              <a:rPr lang="en-US" b="1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RESIDUAL  CONVERSION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AA13B-53CA-4C12-9584-C441A9D7F58E}" type="datetime3">
              <a:rPr lang="en-US" smtClean="0"/>
              <a:t>28 September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1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1319539" y="1997723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Case 4:</a:t>
            </a:r>
            <a:endParaRPr lang="en-US" sz="2000" b="1" dirty="0">
              <a:latin typeface="Adobe Caslon Pro" panose="0205050205050A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1319539" y="373282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1" name="Oval 120"/>
          <p:cNvSpPr/>
          <p:nvPr/>
        </p:nvSpPr>
        <p:spPr>
          <a:xfrm>
            <a:off x="3625479" y="3732825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5" name="TextBox 124"/>
          <p:cNvSpPr txBox="1"/>
          <p:nvPr/>
        </p:nvSpPr>
        <p:spPr>
          <a:xfrm>
            <a:off x="1526593" y="3838716"/>
            <a:ext cx="318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818285" y="3838716"/>
            <a:ext cx="303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363486" y="3357143"/>
            <a:ext cx="587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G</a:t>
            </a:r>
            <a:r>
              <a:rPr lang="en-US" sz="2000" b="1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cxnSp>
        <p:nvCxnSpPr>
          <p:cNvPr id="10" name="Straight Arrow Connector 9"/>
          <p:cNvCxnSpPr>
            <a:stCxn id="120" idx="6"/>
            <a:endCxn id="121" idx="2"/>
          </p:cNvCxnSpPr>
          <p:nvPr/>
        </p:nvCxnSpPr>
        <p:spPr>
          <a:xfrm>
            <a:off x="1994676" y="4047666"/>
            <a:ext cx="16308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21" idx="4"/>
            <a:endCxn id="120" idx="4"/>
          </p:cNvCxnSpPr>
          <p:nvPr/>
        </p:nvCxnSpPr>
        <p:spPr>
          <a:xfrm rot="5400000">
            <a:off x="2810078" y="3209537"/>
            <a:ext cx="12700" cy="2305940"/>
          </a:xfrm>
          <a:prstGeom prst="curvedConnector3">
            <a:avLst>
              <a:gd name="adj1" fmla="val 3751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493591" y="3621810"/>
            <a:ext cx="75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2/5</a:t>
            </a:r>
            <a:endParaRPr lang="en-US" sz="2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678090" y="4785395"/>
            <a:ext cx="64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7/9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594617" y="2384519"/>
            <a:ext cx="3425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Link available in both direction</a:t>
            </a:r>
            <a:endParaRPr lang="en-US" sz="2000" dirty="0">
              <a:latin typeface="Adobe Caslon Pro" panose="0205050205050A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939822" y="3690551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Oval 23"/>
          <p:cNvSpPr/>
          <p:nvPr/>
        </p:nvSpPr>
        <p:spPr>
          <a:xfrm>
            <a:off x="7245762" y="3690551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TextBox 24"/>
          <p:cNvSpPr txBox="1"/>
          <p:nvPr/>
        </p:nvSpPr>
        <p:spPr>
          <a:xfrm>
            <a:off x="5146876" y="3796442"/>
            <a:ext cx="318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38568" y="3796442"/>
            <a:ext cx="303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84489" y="3242444"/>
            <a:ext cx="587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G</a:t>
            </a:r>
            <a:r>
              <a:rPr lang="en-US" sz="2000" b="1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r 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cxnSp>
        <p:nvCxnSpPr>
          <p:cNvPr id="3" name="Straight Arrow Connector 2"/>
          <p:cNvCxnSpPr>
            <a:stCxn id="120" idx="6"/>
            <a:endCxn id="121" idx="2"/>
          </p:cNvCxnSpPr>
          <p:nvPr/>
        </p:nvCxnSpPr>
        <p:spPr>
          <a:xfrm>
            <a:off x="1994676" y="4047666"/>
            <a:ext cx="163080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3" idx="7"/>
            <a:endCxn id="24" idx="1"/>
          </p:cNvCxnSpPr>
          <p:nvPr/>
        </p:nvCxnSpPr>
        <p:spPr>
          <a:xfrm>
            <a:off x="5516087" y="3782766"/>
            <a:ext cx="18285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24" idx="0"/>
            <a:endCxn id="23" idx="0"/>
          </p:cNvCxnSpPr>
          <p:nvPr/>
        </p:nvCxnSpPr>
        <p:spPr>
          <a:xfrm rot="16200000" flipV="1">
            <a:off x="6430361" y="2537581"/>
            <a:ext cx="12700" cy="2305940"/>
          </a:xfrm>
          <a:prstGeom prst="curvedConnector3">
            <a:avLst>
              <a:gd name="adj1" fmla="val 375140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272602" y="3394870"/>
            <a:ext cx="369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43040" y="2896993"/>
            <a:ext cx="369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cxnSp>
        <p:nvCxnSpPr>
          <p:cNvPr id="32" name="Curved Connector 31"/>
          <p:cNvCxnSpPr>
            <a:stCxn id="121" idx="4"/>
            <a:endCxn id="120" idx="4"/>
          </p:cNvCxnSpPr>
          <p:nvPr/>
        </p:nvCxnSpPr>
        <p:spPr>
          <a:xfrm rot="5400000">
            <a:off x="2810078" y="3209537"/>
            <a:ext cx="12700" cy="2305940"/>
          </a:xfrm>
          <a:prstGeom prst="curvedConnector3">
            <a:avLst>
              <a:gd name="adj1" fmla="val 375140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4" idx="3"/>
            <a:endCxn id="23" idx="5"/>
          </p:cNvCxnSpPr>
          <p:nvPr/>
        </p:nvCxnSpPr>
        <p:spPr>
          <a:xfrm flipH="1">
            <a:off x="5516087" y="4228018"/>
            <a:ext cx="18285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3" idx="4"/>
            <a:endCxn id="24" idx="4"/>
          </p:cNvCxnSpPr>
          <p:nvPr/>
        </p:nvCxnSpPr>
        <p:spPr>
          <a:xfrm rot="16200000" flipH="1">
            <a:off x="6430361" y="3167263"/>
            <a:ext cx="12700" cy="2305940"/>
          </a:xfrm>
          <a:prstGeom prst="curvedConnector3">
            <a:avLst>
              <a:gd name="adj1" fmla="val 348224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277562" y="3865630"/>
            <a:ext cx="372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59724" y="4421722"/>
            <a:ext cx="372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59" name="Oval 58"/>
          <p:cNvSpPr/>
          <p:nvPr/>
        </p:nvSpPr>
        <p:spPr>
          <a:xfrm>
            <a:off x="8685431" y="3684200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0" name="Oval 59"/>
          <p:cNvSpPr/>
          <p:nvPr/>
        </p:nvSpPr>
        <p:spPr>
          <a:xfrm>
            <a:off x="10991371" y="3684200"/>
            <a:ext cx="675137" cy="6296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1" name="TextBox 60"/>
          <p:cNvSpPr txBox="1"/>
          <p:nvPr/>
        </p:nvSpPr>
        <p:spPr>
          <a:xfrm>
            <a:off x="8892485" y="3790091"/>
            <a:ext cx="318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184177" y="3790091"/>
            <a:ext cx="303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630098" y="3236093"/>
            <a:ext cx="587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G</a:t>
            </a:r>
            <a:r>
              <a:rPr lang="en-US" sz="2000" b="1" dirty="0" smtClean="0">
                <a:latin typeface="Adobe Caslon Pro" panose="0205050205050A020403" pitchFamily="18" charset="0"/>
                <a:cs typeface="Times New Roman" panose="02020603050405020304" pitchFamily="18" charset="0"/>
              </a:rPr>
              <a:t>r 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cxnSp>
        <p:nvCxnSpPr>
          <p:cNvPr id="64" name="Straight Arrow Connector 63"/>
          <p:cNvCxnSpPr>
            <a:stCxn id="59" idx="7"/>
            <a:endCxn id="60" idx="1"/>
          </p:cNvCxnSpPr>
          <p:nvPr/>
        </p:nvCxnSpPr>
        <p:spPr>
          <a:xfrm>
            <a:off x="9261696" y="3776415"/>
            <a:ext cx="18285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972669" y="3420759"/>
            <a:ext cx="51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10</a:t>
            </a:r>
            <a:endParaRPr lang="en-US" sz="2400" dirty="0"/>
          </a:p>
        </p:txBody>
      </p:sp>
      <p:cxnSp>
        <p:nvCxnSpPr>
          <p:cNvPr id="67" name="Straight Arrow Connector 66"/>
          <p:cNvCxnSpPr>
            <a:stCxn id="60" idx="3"/>
            <a:endCxn id="59" idx="5"/>
          </p:cNvCxnSpPr>
          <p:nvPr/>
        </p:nvCxnSpPr>
        <p:spPr>
          <a:xfrm flipH="1">
            <a:off x="9261696" y="4221667"/>
            <a:ext cx="18285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113965" y="4221667"/>
            <a:ext cx="372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043874" y="347003"/>
            <a:ext cx="975277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b="1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RESIDUAL  CONVERSION</a:t>
            </a:r>
            <a:endParaRPr lang="en-US" b="1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24E6-F856-48CF-AF1D-1298B5D79E76}" type="datetime3">
              <a:rPr lang="en-US" smtClean="0"/>
              <a:t>28 September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CSE,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481F-977A-480C-87E2-6D7548D087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2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1" grpId="0" animBg="1"/>
      <p:bldP spid="125" grpId="0"/>
      <p:bldP spid="126" grpId="0"/>
      <p:bldP spid="128" grpId="0"/>
      <p:bldP spid="135" grpId="0"/>
      <p:bldP spid="136" grpId="0"/>
      <p:bldP spid="34" grpId="0"/>
      <p:bldP spid="23" grpId="0" animBg="1"/>
      <p:bldP spid="24" grpId="0" animBg="1"/>
      <p:bldP spid="25" grpId="0"/>
      <p:bldP spid="26" grpId="0"/>
      <p:bldP spid="27" grpId="0"/>
      <p:bldP spid="47" grpId="0"/>
      <p:bldP spid="48" grpId="0"/>
      <p:bldP spid="57" grpId="0"/>
      <p:bldP spid="58" grpId="0"/>
      <p:bldP spid="59" grpId="0" animBg="1"/>
      <p:bldP spid="60" grpId="0" animBg="1"/>
      <p:bldP spid="61" grpId="0"/>
      <p:bldP spid="62" grpId="0"/>
      <p:bldP spid="63" grpId="0"/>
      <p:bldP spid="66" grpId="0"/>
      <p:bldP spid="69" grpId="0"/>
    </p:bldLst>
  </p:timing>
</p:sld>
</file>

<file path=ppt/theme/theme1.xml><?xml version="1.0" encoding="utf-8"?>
<a:theme xmlns:a="http://schemas.openxmlformats.org/drawingml/2006/main" name="Swapnil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pnil" id="{5D784A22-E3FE-414C-A0F8-91ADBFB46EC2}" vid="{872D0E90-6D7F-4EF3-AD0B-6E7EBD1D98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Swapnil</Template>
  <TotalTime>2413</TotalTime>
  <Words>1489</Words>
  <Application>Microsoft Office PowerPoint</Application>
  <PresentationFormat>Widescreen</PresentationFormat>
  <Paragraphs>671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Adobe Fangsong Std R</vt:lpstr>
      <vt:lpstr>SimSun</vt:lpstr>
      <vt:lpstr>Adobe Caslon Pro</vt:lpstr>
      <vt:lpstr>Arial</vt:lpstr>
      <vt:lpstr>Calibri</vt:lpstr>
      <vt:lpstr>Georgia</vt:lpstr>
      <vt:lpstr>Symbol</vt:lpstr>
      <vt:lpstr>Times New Roman</vt:lpstr>
      <vt:lpstr>Wingdings</vt:lpstr>
      <vt:lpstr>Swapnil</vt:lpstr>
      <vt:lpstr>MAXIMUM  FLOW</vt:lpstr>
      <vt:lpstr>FLOW NETWORK</vt:lpstr>
      <vt:lpstr>MAXIMUM FLOW PROBLEM</vt:lpstr>
      <vt:lpstr>RESIDUAL  NETWORK</vt:lpstr>
      <vt:lpstr>RESIDUAL  CONVERSION</vt:lpstr>
      <vt:lpstr>RESIDUAL  CONVERSION</vt:lpstr>
      <vt:lpstr>RESIDUAL  CONVERSION</vt:lpstr>
      <vt:lpstr>RESIDUAL  CONVERSION</vt:lpstr>
      <vt:lpstr>PowerPoint Presentation</vt:lpstr>
      <vt:lpstr>RESIDUAL  CONVERSION</vt:lpstr>
      <vt:lpstr>AUGMENTING PATH</vt:lpstr>
      <vt:lpstr>RESIDUAL  CAPACITY</vt:lpstr>
      <vt:lpstr>FORD-FULKERSON ALGORITHM</vt:lpstr>
      <vt:lpstr>FORD-FULKERSON ALGORITHM</vt:lpstr>
      <vt:lpstr>FORD-FULKERSON ALGORITHM</vt:lpstr>
      <vt:lpstr>FORD-FULKERSON ALGORITHM</vt:lpstr>
      <vt:lpstr>FORD-FULKERSON ALGORITHM</vt:lpstr>
      <vt:lpstr>FORD-FULKERSON ALGORITHM</vt:lpstr>
      <vt:lpstr>THANK 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335</cp:revision>
  <dcterms:created xsi:type="dcterms:W3CDTF">2020-11-06T15:07:04Z</dcterms:created>
  <dcterms:modified xsi:type="dcterms:W3CDTF">2022-09-27T18:19:37Z</dcterms:modified>
</cp:coreProperties>
</file>