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29" r:id="rId4"/>
    <p:sldId id="331" r:id="rId5"/>
    <p:sldId id="337" r:id="rId6"/>
    <p:sldId id="332" r:id="rId7"/>
    <p:sldId id="333" r:id="rId8"/>
    <p:sldId id="334" r:id="rId9"/>
    <p:sldId id="335" r:id="rId10"/>
    <p:sldId id="336" r:id="rId11"/>
    <p:sldId id="339" r:id="rId12"/>
    <p:sldId id="340" r:id="rId13"/>
    <p:sldId id="341" r:id="rId14"/>
    <p:sldId id="342" r:id="rId15"/>
    <p:sldId id="343" r:id="rId16"/>
    <p:sldId id="297" r:id="rId17"/>
    <p:sldId id="298" r:id="rId18"/>
    <p:sldId id="295" r:id="rId19"/>
    <p:sldId id="303" r:id="rId20"/>
    <p:sldId id="299" r:id="rId21"/>
    <p:sldId id="338" r:id="rId22"/>
    <p:sldId id="294" r:id="rId23"/>
    <p:sldId id="327" r:id="rId24"/>
    <p:sldId id="344" r:id="rId25"/>
    <p:sldId id="345" r:id="rId26"/>
    <p:sldId id="328" r:id="rId27"/>
    <p:sldId id="304" r:id="rId28"/>
    <p:sldId id="308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3" r:id="rId40"/>
    <p:sldId id="322" r:id="rId41"/>
    <p:sldId id="324" r:id="rId42"/>
    <p:sldId id="346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E3223-B9E8-4CE3-8FE5-58D3D2C7ED20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FB3B-E8C2-4FAF-BF33-46DD8248D720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F80-B964-473B-A140-D72DFA3A8DA6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B5A8-DD69-4F10-8472-B0E92C80106E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3839-035E-4AEE-9E72-FB3929BBDCF0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FC-57D5-46DD-92E4-848FB4D5C9E6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792-ADEE-4C48-B627-1000F61A9B8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689E-F3B3-4C37-9F74-16603AA878A1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F0DC-D72C-4D14-B254-F2BAEC8D36D0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EF509-069C-4483-A881-8B062D4C39AB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647-44E0-4F4C-A6D1-ABC267DA5814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41F635-97DD-4FB8-9AD4-F65E6EB1DF6E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7CCE-9D19-47F3-8937-191B9EF6319B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2335" y="1878032"/>
            <a:ext cx="363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 don’t find a string in TRIE if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86171" y="2295802"/>
            <a:ext cx="41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86171" y="2718650"/>
            <a:ext cx="409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node with counter = 0 (Not the end of a word) 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99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6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2" idx="3"/>
            <a:endCxn id="71" idx="0"/>
          </p:cNvCxnSpPr>
          <p:nvPr/>
        </p:nvCxnSpPr>
        <p:spPr>
          <a:xfrm flipH="1">
            <a:off x="6578611" y="3137778"/>
            <a:ext cx="190030" cy="556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376428" y="369443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414626" y="37351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35" name="Straight Arrow Connector 34"/>
          <p:cNvCxnSpPr>
            <a:stCxn id="146" idx="2"/>
            <a:endCxn id="112" idx="0"/>
          </p:cNvCxnSpPr>
          <p:nvPr/>
        </p:nvCxnSpPr>
        <p:spPr>
          <a:xfrm flipH="1">
            <a:off x="5566980" y="3900985"/>
            <a:ext cx="809448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5362558" y="468045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00115" y="4713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38" name="Straight Arrow Connector 37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360430" y="5597797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97280" y="5177276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 reach a vertex with counter &gt;0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94974" y="5529408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“BUBT” exists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28" grpId="0" animBg="1"/>
      <p:bldP spid="131" grpId="0"/>
      <p:bldP spid="132" grpId="0" animBg="1"/>
      <p:bldP spid="138" grpId="0"/>
      <p:bldP spid="146" grpId="0" animBg="1"/>
      <p:bldP spid="151" grpId="0"/>
      <p:bldP spid="153" grpId="0" animBg="1"/>
      <p:bldP spid="157" grpId="0"/>
      <p:bldP spid="159" grpId="0" animBg="1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3838" y="5288584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3838" y="5653828"/>
            <a:ext cx="29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“BRAC”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5223199" y="3304904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32" idx="2"/>
            <a:endCxn id="4" idx="0"/>
          </p:cNvCxnSpPr>
          <p:nvPr/>
        </p:nvCxnSpPr>
        <p:spPr>
          <a:xfrm flipH="1">
            <a:off x="5446378" y="2991725"/>
            <a:ext cx="1261766" cy="3131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15422" y="27881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389" y="365637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137" grpId="0"/>
      <p:bldP spid="138" grpId="0"/>
      <p:bldP spid="90" grpId="0"/>
      <p:bldP spid="110" grpId="0" animBg="1"/>
      <p:bldP spid="4" grpId="0" animBg="1"/>
      <p:bldP spid="114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68060" y="24719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2" name="Oval 131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8" idx="6"/>
            <a:endCxn id="13" idx="1"/>
          </p:cNvCxnSpPr>
          <p:nvPr/>
        </p:nvCxnSpPr>
        <p:spPr>
          <a:xfrm>
            <a:off x="8063047" y="2656495"/>
            <a:ext cx="831733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5370" y="279651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2" name="Oval 91"/>
          <p:cNvSpPr/>
          <p:nvPr/>
        </p:nvSpPr>
        <p:spPr>
          <a:xfrm>
            <a:off x="10025685" y="3058984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3374" y="5452610"/>
            <a:ext cx="407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reach a node with counter=0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0643" y="582851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“MI”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91" grpId="0"/>
      <p:bldP spid="92" grpId="0" animBg="1"/>
      <p:bldP spid="93" grpId="0"/>
      <p:bldP spid="94" grpId="0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85764" y="24711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128" idx="4"/>
            <a:endCxn id="144" idx="0"/>
          </p:cNvCxnSpPr>
          <p:nvPr/>
        </p:nvCxnSpPr>
        <p:spPr>
          <a:xfrm>
            <a:off x="7856497" y="2863045"/>
            <a:ext cx="0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651371" y="3280576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92264" y="3309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18" name="Straight Arrow Connector 17"/>
          <p:cNvCxnSpPr>
            <a:stCxn id="95" idx="5"/>
            <a:endCxn id="154" idx="0"/>
          </p:cNvCxnSpPr>
          <p:nvPr/>
        </p:nvCxnSpPr>
        <p:spPr>
          <a:xfrm>
            <a:off x="8003974" y="3633179"/>
            <a:ext cx="3395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136408" y="4035121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86493" y="5420996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3762" y="5796898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“CUET”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89212" y="4067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02943" y="3364551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earch(“CUET”)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8048957" y="5204702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97" idx="4"/>
            <a:endCxn id="139" idx="0"/>
          </p:cNvCxnSpPr>
          <p:nvPr/>
        </p:nvCxnSpPr>
        <p:spPr>
          <a:xfrm flipH="1">
            <a:off x="8272136" y="4448221"/>
            <a:ext cx="70822" cy="756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06654" y="4702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90496" y="55868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90" grpId="0"/>
      <p:bldP spid="95" grpId="0" animBg="1"/>
      <p:bldP spid="96" grpId="0"/>
      <p:bldP spid="97" grpId="0" animBg="1"/>
      <p:bldP spid="100" grpId="0"/>
      <p:bldP spid="101" grpId="0"/>
      <p:bldP spid="105" grpId="0"/>
      <p:bldP spid="138" grpId="0" animBg="1"/>
      <p:bldP spid="139" grpId="0" animBg="1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2335" y="1878032"/>
            <a:ext cx="363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 don’t find a string in TRIE if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86171" y="2295802"/>
            <a:ext cx="41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86171" y="2718650"/>
            <a:ext cx="409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node with counter = 0 (Not the end of a word) 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04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6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  CHARACTERISTICS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ollows a tree data structure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788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node will have 26 children (Each child represents a alphabetic letter)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433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Implemented by linked data structure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24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void insert(string x)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23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search(string x)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bool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delete(string x)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686" y="3547927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void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lexSort</a:t>
            </a:r>
            <a:r>
              <a:rPr lang="en-US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3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RELATIVE  POSITION OF A CHARACTER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917474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the strings can only contain uppercase letters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408490"/>
            <a:ext cx="783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relative position of a character is obtained by subtracting 65 from it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1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2285348881"/>
              </p:ext>
            </p:extLst>
          </p:nvPr>
        </p:nvGraphicFramePr>
        <p:xfrm>
          <a:off x="1366258" y="2995081"/>
          <a:ext cx="3010584" cy="315468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C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D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E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F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G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H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I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2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3169217777"/>
              </p:ext>
            </p:extLst>
          </p:nvPr>
        </p:nvGraphicFramePr>
        <p:xfrm>
          <a:off x="4863764" y="2993330"/>
          <a:ext cx="3010584" cy="315468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I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9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J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K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L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M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N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O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P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Q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17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3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3677485155"/>
              </p:ext>
            </p:extLst>
          </p:nvPr>
        </p:nvGraphicFramePr>
        <p:xfrm>
          <a:off x="8369529" y="3009163"/>
          <a:ext cx="3010584" cy="283921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R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S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19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T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U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V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W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X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Y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RELATIVE  POSITION OF A CHARACTER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917474"/>
            <a:ext cx="1929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(char c){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9182" y="234522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ascii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c;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9182" y="2764190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ascii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– 65;</a:t>
            </a:r>
          </a:p>
        </p:txBody>
      </p:sp>
    </p:spTree>
    <p:extLst>
      <p:ext uri="{BB962C8B-B14F-4D97-AF65-F5344CB8AC3E}">
        <p14:creationId xmlns:p14="http://schemas.microsoft.com/office/powerpoint/2010/main" val="34453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TRIE?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922924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a database of strings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434247"/>
            <a:ext cx="434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strings in the database is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2925629"/>
            <a:ext cx="991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complexity to find a given string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whether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exists in the database or not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686" y="3435873"/>
            <a:ext cx="64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: O(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x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 where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the average length of the strings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686" y="3899926"/>
            <a:ext cx="1002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if the database is too big, then finding a string from the database will be time consuming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7686" y="4340674"/>
            <a:ext cx="586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Goal is to find a string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without the dependency of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7686" y="4780581"/>
            <a:ext cx="728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TRIE will solve this issue to find a string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 O(length(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)) complexity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7686" y="5271963"/>
            <a:ext cx="106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doesn’t matter how long the database is, time complexity of finding a string x will remain length(x)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7686" y="5672762"/>
            <a:ext cx="411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TRIE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comes from Re</a:t>
            </a:r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trie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val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 REPRESENTATION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0031" y="2170632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1336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1354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41372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1390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81408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1426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52408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22426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92444" y="3105398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62462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32480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2498" y="3105398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50629" y="304395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81495" y="353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662" y="353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3455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3622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9494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29661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34490" y="35316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04657" y="35316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76450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46617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12489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82656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9509" y="2792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59676" y="27927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1469" y="27894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01636" y="27894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67508" y="278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7675" y="27894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34490" y="27752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04657" y="27752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76450" y="27719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46617" y="27719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2489" y="2771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82656" y="27719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10031" y="2161247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01336" y="2140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108950" y="1913889"/>
            <a:ext cx="1452642" cy="1679627"/>
            <a:chOff x="1108950" y="1913889"/>
            <a:chExt cx="1452642" cy="1679627"/>
          </a:xfrm>
        </p:grpSpPr>
        <p:sp>
          <p:nvSpPr>
            <p:cNvPr id="59" name="TextBox 58"/>
            <p:cNvSpPr txBox="1"/>
            <p:nvPr/>
          </p:nvSpPr>
          <p:spPr>
            <a:xfrm>
              <a:off x="1108950" y="1913889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s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truct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Node{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8950" y="3224184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45690" y="23024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5689" y="2707091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 *children[26];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01336" y="252242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/>
      <p:bldP spid="62" grpId="0"/>
      <p:bldP spid="63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221" idx="4"/>
            <a:endCxn id="4" idx="0"/>
          </p:cNvCxnSpPr>
          <p:nvPr/>
        </p:nvCxnSpPr>
        <p:spPr>
          <a:xfrm>
            <a:off x="10281009" y="2641588"/>
            <a:ext cx="0" cy="501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90" idx="4"/>
            <a:endCxn id="4" idx="0"/>
          </p:cNvCxnSpPr>
          <p:nvPr/>
        </p:nvCxnSpPr>
        <p:spPr>
          <a:xfrm flipH="1">
            <a:off x="10281009" y="2643832"/>
            <a:ext cx="6488" cy="499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 REPRESENTATION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70519" y="1774998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89783" y="237631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859801" y="237631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329819" y="237631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288894" y="238884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758912" y="238884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228930" y="2388845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468100" y="25548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38267" y="25548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10060" y="25515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71207" y="2564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837079" y="2564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07246" y="2564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477956" y="20636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48123" y="20636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19916" y="206035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73049" y="20553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38921" y="20553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09088" y="205539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70519" y="1765613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575754" y="175335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403336" y="231317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67985" y="225343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50" name="Rectangle 149"/>
          <p:cNvSpPr/>
          <p:nvPr/>
        </p:nvSpPr>
        <p:spPr>
          <a:xfrm>
            <a:off x="4470519" y="3512274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389783" y="4113593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859801" y="4113593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329819" y="4113592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288894" y="4126122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758912" y="4126122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28930" y="4126121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68100" y="4292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938267" y="4292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410060" y="42888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371207" y="430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837079" y="430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307246" y="430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477956" y="38009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948123" y="3800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419916" y="37976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373049" y="379267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838921" y="3792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309088" y="37926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470519" y="3502889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75754" y="34906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03336" y="4050447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767985" y="3990708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73" name="Rectangle 172"/>
          <p:cNvSpPr/>
          <p:nvPr/>
        </p:nvSpPr>
        <p:spPr>
          <a:xfrm>
            <a:off x="1957997" y="5110239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877261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347279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817297" y="571155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776372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246390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716408" y="572408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2955578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425745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897538" y="58868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858685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324557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94724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965434" y="53988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435601" y="53988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907394" y="53955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860527" y="53906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326399" y="5390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796566" y="53906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957997" y="5100854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2063232" y="50885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890814" y="564841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255463" y="558867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96" name="Rectangle 195"/>
          <p:cNvSpPr/>
          <p:nvPr/>
        </p:nvSpPr>
        <p:spPr>
          <a:xfrm>
            <a:off x="7352698" y="5110239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8271962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8741980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9211998" y="571155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171073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641091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1111109" y="572408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8350279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820446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292239" y="58868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253386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0719258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1189425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360135" y="53988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830302" y="53988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9302095" y="53955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0255228" y="53906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0721100" y="5390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1191267" y="53906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7352698" y="5100854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7457933" y="50885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285515" y="564841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650164" y="558867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219" name="TextBox 218"/>
          <p:cNvSpPr txBox="1"/>
          <p:nvPr/>
        </p:nvSpPr>
        <p:spPr>
          <a:xfrm>
            <a:off x="1231726" y="1811446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231726" y="224790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Z”)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27449" y="3143302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027449" y="2134469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9360175" y="4034398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0691794" y="4034397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676302" y="1955526"/>
            <a:ext cx="75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829182" y="1678370"/>
            <a:ext cx="75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236667" y="3158505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 = new Node( 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0093" y="1811446"/>
            <a:ext cx="1645535" cy="36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176419" y="3078251"/>
            <a:ext cx="2207915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0335387" y="26509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250093" y="2949926"/>
            <a:ext cx="112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= root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9639201" y="2139506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043216" y="225459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36" name="Oval 235"/>
          <p:cNvSpPr/>
          <p:nvPr/>
        </p:nvSpPr>
        <p:spPr>
          <a:xfrm>
            <a:off x="10027449" y="2128897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0117341" y="21970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281860" y="2862527"/>
            <a:ext cx="1088861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181882" y="3343171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192929" y="2989497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‘c’?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74309" y="3349056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-&gt;children[2]!=NULL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92929" y="2656479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Iteration-1</a:t>
            </a:r>
            <a:endParaRPr lang="en-US" sz="2000" b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135299" y="365401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695337" y="312053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062983" y="383977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195528" y="3949312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new Node( )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113" idx="0"/>
          </p:cNvCxnSpPr>
          <p:nvPr/>
        </p:nvCxnSpPr>
        <p:spPr>
          <a:xfrm flipH="1">
            <a:off x="5859801" y="2551594"/>
            <a:ext cx="705109" cy="9390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195528" y="4232700"/>
            <a:ext cx="22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-&gt;children[2] = v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610775" y="3123387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9625678" y="2215689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4034046" y="3903052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4083216" y="2365000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0028313" y="3146587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10129379" y="32169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257" name="Oval 256"/>
          <p:cNvSpPr/>
          <p:nvPr/>
        </p:nvSpPr>
        <p:spPr>
          <a:xfrm>
            <a:off x="10027449" y="2136207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1195528" y="457196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= v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048004" y="2793301"/>
            <a:ext cx="3032089" cy="210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1345329" y="2808879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Iteration-2</a:t>
            </a:r>
            <a:endParaRPr lang="en-US" sz="2000" b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34282" y="3495571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345329" y="3141897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‘A’?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726709" y="3501456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-&gt;children[2]!=NULL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287699" y="380641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347928" y="4101712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new Node( )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347928" y="4385100"/>
            <a:ext cx="22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-&gt;children[0] = v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347928" y="472436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= v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003987" y="403979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580409" y="541616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cxnSp>
        <p:nvCxnSpPr>
          <p:cNvPr id="270" name="Straight Arrow Connector 269"/>
          <p:cNvCxnSpPr>
            <a:stCxn id="254" idx="3"/>
            <a:endCxn id="222" idx="0"/>
          </p:cNvCxnSpPr>
          <p:nvPr/>
        </p:nvCxnSpPr>
        <p:spPr>
          <a:xfrm flipH="1">
            <a:off x="9613735" y="3579440"/>
            <a:ext cx="488844" cy="454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357215" y="4031099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0029000" y="3143543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9808717" y="36926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960106" y="4061935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9601304" y="3207674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1526717" y="5398898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4044665" y="3891411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233715" y="2805504"/>
            <a:ext cx="3040614" cy="222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>
            <a:stCxn id="157" idx="0"/>
            <a:endCxn id="192" idx="0"/>
          </p:cNvCxnSpPr>
          <p:nvPr/>
        </p:nvCxnSpPr>
        <p:spPr>
          <a:xfrm flipH="1">
            <a:off x="4093728" y="4292169"/>
            <a:ext cx="1529222" cy="808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1118198" y="3008585"/>
            <a:ext cx="29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2000" b="1" u="sng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terations are completed</a:t>
            </a:r>
            <a:endParaRPr lang="en-US" sz="2000" b="1" u="sng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146988" y="3336846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Increment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of </a:t>
            </a:r>
            <a:r>
              <a:rPr lang="en-US" sz="20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sz="20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9827127" y="40951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942987" y="5162098"/>
            <a:ext cx="344730" cy="229791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2877261" y="503320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136620" y="366798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u-&gt;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+ 1</a:t>
            </a:r>
            <a:endParaRPr lang="en-US" sz="20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53709" y="2262036"/>
            <a:ext cx="1645535" cy="36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8929181" y="4104785"/>
            <a:ext cx="32471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9357860" y="4031098"/>
            <a:ext cx="507119" cy="5071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029732" y="2937366"/>
            <a:ext cx="3177506" cy="127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10033937" y="2136713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10113866" y="22148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9619208" y="2082218"/>
            <a:ext cx="35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959358" y="2207004"/>
            <a:ext cx="35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173485" y="3001464"/>
            <a:ext cx="112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= root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162272" y="2712626"/>
            <a:ext cx="2207915" cy="75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078865" y="3293878"/>
            <a:ext cx="281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‘C’?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460245" y="3653437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-&gt;children[2]!=NULL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078865" y="2960860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Iteration-1</a:t>
            </a:r>
            <a:endParaRPr lang="en-US" sz="2000" b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021235" y="395839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  <a:endParaRPr lang="en-US" sz="20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094635" y="3657257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1108999" y="4217446"/>
            <a:ext cx="295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Push u down towards ‘C’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2" name="Oval 311"/>
          <p:cNvSpPr/>
          <p:nvPr/>
        </p:nvSpPr>
        <p:spPr>
          <a:xfrm>
            <a:off x="10033937" y="3144586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9636570" y="308936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9612778" y="2139106"/>
            <a:ext cx="32471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0040425" y="2127559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13" idx="0"/>
          </p:cNvCxnSpPr>
          <p:nvPr/>
        </p:nvCxnSpPr>
        <p:spPr>
          <a:xfrm flipH="1">
            <a:off x="5859801" y="2551594"/>
            <a:ext cx="705109" cy="9390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498089" y="5378427"/>
            <a:ext cx="41485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4056222" y="3780652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3942934" y="2301835"/>
            <a:ext cx="32471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1111314" y="4547566"/>
            <a:ext cx="240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u -&gt; children[2]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984590" y="2787416"/>
            <a:ext cx="3168986" cy="2186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1231324" y="2647095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Iteration-2</a:t>
            </a:r>
            <a:endParaRPr lang="en-US" sz="2000" b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0135928" y="322214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231324" y="2980113"/>
            <a:ext cx="281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‘Z’?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612704" y="3339672"/>
            <a:ext cx="28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-&gt;children[25]!=NULL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2173694" y="364463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247094" y="3343492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0370232" y="403363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6977086" y="539889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1233038" y="3931352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new Node ( )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3" name="Straight Arrow Connector 12"/>
          <p:cNvCxnSpPr>
            <a:stCxn id="312" idx="5"/>
            <a:endCxn id="223" idx="0"/>
          </p:cNvCxnSpPr>
          <p:nvPr/>
        </p:nvCxnSpPr>
        <p:spPr>
          <a:xfrm>
            <a:off x="10466790" y="3577439"/>
            <a:ext cx="478564" cy="456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/>
          <p:cNvSpPr/>
          <p:nvPr/>
        </p:nvSpPr>
        <p:spPr>
          <a:xfrm>
            <a:off x="10690113" y="4030334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10040424" y="3142936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0412115" y="37006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cxnSp>
        <p:nvCxnSpPr>
          <p:cNvPr id="15" name="Straight Arrow Connector 14"/>
          <p:cNvCxnSpPr>
            <a:stCxn id="162" idx="0"/>
            <a:endCxn id="215" idx="0"/>
          </p:cNvCxnSpPr>
          <p:nvPr/>
        </p:nvCxnSpPr>
        <p:spPr>
          <a:xfrm>
            <a:off x="8524613" y="4301400"/>
            <a:ext cx="963816" cy="7994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1236220" y="4260822"/>
            <a:ext cx="238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-&gt;children[25] = v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10249975" y="4028892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10323079" y="3983536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9544333" y="3034788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888216" y="5428968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990212" y="3835775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/>
          <p:cNvSpPr txBox="1"/>
          <p:nvPr/>
        </p:nvSpPr>
        <p:spPr>
          <a:xfrm>
            <a:off x="6845184" y="534624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96640" y="2698550"/>
            <a:ext cx="3210880" cy="199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/>
          <p:cNvSpPr txBox="1"/>
          <p:nvPr/>
        </p:nvSpPr>
        <p:spPr>
          <a:xfrm>
            <a:off x="1162439" y="2814260"/>
            <a:ext cx="29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Iterations are completed</a:t>
            </a:r>
            <a:endParaRPr lang="en-US" sz="2000" b="1" u="sng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1171605" y="3200673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Increment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of u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1194608" y="4080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8249168" y="5139708"/>
            <a:ext cx="409740" cy="282215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8217538" y="503320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194546" y="3572715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u-&gt;EoW+1</a:t>
            </a:r>
            <a:endParaRPr lang="en-US" sz="2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10688120" y="4029762"/>
            <a:ext cx="507119" cy="5071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4" grpId="0"/>
      <p:bldP spid="125" grpId="0"/>
      <p:bldP spid="126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 animBg="1"/>
      <p:bldP spid="170" grpId="0"/>
      <p:bldP spid="171" grpId="0"/>
      <p:bldP spid="172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 animBg="1"/>
      <p:bldP spid="193" grpId="0"/>
      <p:bldP spid="194" grpId="0"/>
      <p:bldP spid="195" grpId="0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 animBg="1"/>
      <p:bldP spid="216" grpId="0"/>
      <p:bldP spid="217" grpId="0"/>
      <p:bldP spid="218" grpId="0"/>
      <p:bldP spid="219" grpId="0"/>
      <p:bldP spid="220" grpId="0"/>
      <p:bldP spid="4" grpId="0" animBg="1"/>
      <p:bldP spid="221" grpId="0" animBg="1"/>
      <p:bldP spid="222" grpId="0" animBg="1"/>
      <p:bldP spid="223" grpId="0" animBg="1"/>
      <p:bldP spid="225" grpId="0"/>
      <p:bldP spid="226" grpId="0"/>
      <p:bldP spid="227" grpId="0"/>
      <p:bldP spid="5" grpId="0" animBg="1"/>
      <p:bldP spid="228" grpId="0" animBg="1"/>
      <p:bldP spid="230" grpId="0"/>
      <p:bldP spid="232" grpId="0"/>
      <p:bldP spid="233" grpId="0"/>
      <p:bldP spid="234" grpId="0"/>
      <p:bldP spid="236" grpId="0" animBg="1"/>
      <p:bldP spid="237" grpId="0"/>
      <p:bldP spid="240" grpId="0" animBg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246" grpId="0"/>
      <p:bldP spid="248" grpId="0"/>
      <p:bldP spid="249" grpId="0" animBg="1"/>
      <p:bldP spid="250" grpId="0" animBg="1"/>
      <p:bldP spid="251" grpId="0" animBg="1"/>
      <p:bldP spid="252" grpId="0" animBg="1"/>
      <p:bldP spid="254" grpId="0" animBg="1"/>
      <p:bldP spid="255" grpId="0"/>
      <p:bldP spid="257" grpId="0" animBg="1"/>
      <p:bldP spid="258" grpId="0"/>
      <p:bldP spid="259" grpId="0" animBg="1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1" grpId="0" animBg="1"/>
      <p:bldP spid="273" grpId="0" animBg="1"/>
      <p:bldP spid="274" grpId="0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/>
      <p:bldP spid="224" grpId="0"/>
      <p:bldP spid="247" grpId="0" animBg="1"/>
      <p:bldP spid="253" grpId="0"/>
      <p:bldP spid="256" grpId="0"/>
      <p:bldP spid="275" grpId="0" animBg="1"/>
      <p:bldP spid="284" grpId="0" animBg="1"/>
      <p:bldP spid="285" grpId="0" animBg="1"/>
      <p:bldP spid="288" grpId="0" animBg="1"/>
      <p:bldP spid="290" grpId="0" animBg="1"/>
      <p:bldP spid="291" grpId="0"/>
      <p:bldP spid="297" grpId="0"/>
      <p:bldP spid="298" grpId="0"/>
      <p:bldP spid="299" grpId="0"/>
      <p:bldP spid="300" grpId="0" animBg="1"/>
      <p:bldP spid="306" grpId="0"/>
      <p:bldP spid="307" grpId="0"/>
      <p:bldP spid="308" grpId="0"/>
      <p:bldP spid="309" grpId="0"/>
      <p:bldP spid="310" grpId="0"/>
      <p:bldP spid="311" grpId="0"/>
      <p:bldP spid="312" grpId="0" animBg="1"/>
      <p:bldP spid="313" grpId="0"/>
      <p:bldP spid="314" grpId="0" animBg="1"/>
      <p:bldP spid="315" grpId="0" animBg="1"/>
      <p:bldP spid="316" grpId="0" animBg="1"/>
      <p:bldP spid="317" grpId="0"/>
      <p:bldP spid="318" grpId="0" animBg="1"/>
      <p:bldP spid="319" grpId="0"/>
      <p:bldP spid="320" grpId="0" animBg="1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 animBg="1"/>
      <p:bldP spid="331" grpId="0" animBg="1"/>
      <p:bldP spid="332" grpId="0"/>
      <p:bldP spid="333" grpId="0"/>
      <p:bldP spid="335" grpId="0" animBg="1"/>
      <p:bldP spid="334" grpId="0"/>
      <p:bldP spid="336" grpId="0" animBg="1"/>
      <p:bldP spid="339" grpId="0" animBg="1"/>
      <p:bldP spid="340" grpId="0" animBg="1"/>
      <p:bldP spid="337" grpId="0"/>
      <p:bldP spid="229" grpId="0" animBg="1"/>
      <p:bldP spid="341" grpId="0"/>
      <p:bldP spid="342" grpId="0"/>
      <p:bldP spid="343" grpId="0"/>
      <p:bldP spid="344" grpId="0" animBg="1"/>
      <p:bldP spid="345" grpId="0"/>
      <p:bldP spid="346" grpId="0"/>
      <p:bldP spid="2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217679" y="17733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insert(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808221" y="271620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or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0 to size(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 - 1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497254" y="322509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 - 65</a:t>
            </a:r>
            <a:endParaRPr lang="en-US" b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810498" y="223383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Node pointer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root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497254" y="373507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 is NULL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045642" y="417433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new Node( )</a:t>
            </a:r>
            <a:endParaRPr lang="en-US" b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808221" y="519390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EoW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</a:t>
            </a:r>
            <a:r>
              <a:rPr lang="en-US" b="1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+ 1;</a:t>
            </a:r>
            <a:endParaRPr lang="en-US" b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497254" y="467712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766416" y="2233833"/>
            <a:ext cx="45961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Initially pointing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at the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root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766417" y="2720219"/>
            <a:ext cx="514756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Iterates for size(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 number of times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766416" y="3214610"/>
            <a:ext cx="597471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is the relative position of current char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213927" y="3709001"/>
            <a:ext cx="30796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 children condition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213927" y="4174336"/>
            <a:ext cx="487184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Creates new node under children[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347973" y="4677126"/>
            <a:ext cx="45961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Pushes </a:t>
            </a:r>
            <a:r>
              <a:rPr lang="en-US" b="1" i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down for next iteration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47973" y="5179916"/>
            <a:ext cx="6250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Increments u-&gt;</a:t>
            </a:r>
            <a:r>
              <a:rPr lang="en-US" b="1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EoW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after completing iteration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97280" y="344402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O(|</a:t>
            </a:r>
            <a:r>
              <a:rPr lang="en-US" sz="2800" b="1" i="1" dirty="0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|)</a:t>
            </a:r>
            <a:endParaRPr lang="en-US" sz="2800" b="1" dirty="0">
              <a:solidFill>
                <a:srgbClr val="0070C0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3" grpId="0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6058" y="1806916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Node pointer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83107" y="310525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3107" y="22153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3107" y="40300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- 65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3107" y="43790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find(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5705" y="25963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0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5705" y="34240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endParaRPr lang="en-US" b="1" i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17914" y="24817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7306" y="188982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24464" y="2193912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2436" y="284541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2274" y="274134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85982" y="318806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8635536" y="3051969"/>
            <a:ext cx="810943" cy="196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9687" y="304896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6" name="Oval 25"/>
          <p:cNvSpPr/>
          <p:nvPr/>
        </p:nvSpPr>
        <p:spPr>
          <a:xfrm>
            <a:off x="10592371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26" idx="1"/>
          </p:cNvCxnSpPr>
          <p:nvPr/>
        </p:nvCxnSpPr>
        <p:spPr>
          <a:xfrm>
            <a:off x="9799082" y="3394610"/>
            <a:ext cx="853786" cy="322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0568" y="350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Oval 28"/>
          <p:cNvSpPr/>
          <p:nvPr/>
        </p:nvSpPr>
        <p:spPr>
          <a:xfrm>
            <a:off x="8747542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flipH="1">
            <a:off x="8954092" y="3394610"/>
            <a:ext cx="431890" cy="26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19263" y="34292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9603352" y="41904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6"/>
            <a:endCxn id="35" idx="1"/>
          </p:cNvCxnSpPr>
          <p:nvPr/>
        </p:nvCxnSpPr>
        <p:spPr>
          <a:xfrm>
            <a:off x="9160642" y="3863642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3668" y="397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8740949" y="481957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5" idx="2"/>
            <a:endCxn id="50" idx="0"/>
          </p:cNvCxnSpPr>
          <p:nvPr/>
        </p:nvCxnSpPr>
        <p:spPr>
          <a:xfrm flipH="1">
            <a:off x="8947499" y="4396992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94423" y="45376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8740949" y="566713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8947499" y="5232670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8279" y="520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62" name="Oval 61"/>
          <p:cNvSpPr/>
          <p:nvPr/>
        </p:nvSpPr>
        <p:spPr>
          <a:xfrm>
            <a:off x="10592371" y="48042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5" idx="6"/>
            <a:endCxn id="62" idx="1"/>
          </p:cNvCxnSpPr>
          <p:nvPr/>
        </p:nvCxnSpPr>
        <p:spPr>
          <a:xfrm>
            <a:off x="10016452" y="4396992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97027" y="4537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592371" y="566374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10798921" y="5217316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75316" y="5217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572988" y="298731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7" idx="3"/>
            <a:endCxn id="71" idx="0"/>
          </p:cNvCxnSpPr>
          <p:nvPr/>
        </p:nvCxnSpPr>
        <p:spPr>
          <a:xfrm flipH="1">
            <a:off x="6779538" y="2834351"/>
            <a:ext cx="498873" cy="15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893" y="2818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85525" y="367765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1" idx="3"/>
            <a:endCxn id="74" idx="0"/>
          </p:cNvCxnSpPr>
          <p:nvPr/>
        </p:nvCxnSpPr>
        <p:spPr>
          <a:xfrm flipH="1">
            <a:off x="6292075" y="3339913"/>
            <a:ext cx="341410" cy="337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91843" y="3433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" y="49128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576447" y="2110228"/>
            <a:ext cx="1710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I”, k=0)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1272713" y="29676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 0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16117" y="2480556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219116" y="2845419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558105" y="2599198"/>
            <a:ext cx="1739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”, k=1)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385014" y="3183803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26" idx="6"/>
            <a:endCxn id="23" idx="1"/>
          </p:cNvCxnSpPr>
          <p:nvPr/>
        </p:nvCxnSpPr>
        <p:spPr>
          <a:xfrm>
            <a:off x="8632216" y="3051969"/>
            <a:ext cx="814263" cy="196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733356" y="3032166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find(“MI”, k=2)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113192" y="258730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 0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79823" y="211277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 0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37495" y="2101489"/>
            <a:ext cx="1774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 FOUND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37225" y="3710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641637" y="36818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61106" y="41908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07043" y="56717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41955" y="56717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41857" y="30009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311079" y="2849269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92805" y="2495400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47075" y="3205430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2433" y="3665751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805072" y="4821033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670077" y="4810916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677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  <p:bldP spid="32" grpId="0"/>
      <p:bldP spid="33" grpId="0"/>
      <p:bldP spid="34" grpId="0"/>
      <p:bldP spid="14" grpId="0"/>
      <p:bldP spid="15" grpId="0"/>
      <p:bldP spid="17" grpId="0" animBg="1"/>
      <p:bldP spid="18" grpId="0"/>
      <p:bldP spid="20" grpId="0" animBg="1"/>
      <p:bldP spid="22" grpId="0"/>
      <p:bldP spid="23" grpId="0" animBg="1"/>
      <p:bldP spid="25" grpId="0"/>
      <p:bldP spid="26" grpId="0" animBg="1"/>
      <p:bldP spid="28" grpId="0"/>
      <p:bldP spid="29" grpId="0" animBg="1"/>
      <p:bldP spid="31" grpId="0"/>
      <p:bldP spid="35" grpId="0" animBg="1"/>
      <p:bldP spid="37" grpId="0"/>
      <p:bldP spid="50" grpId="0" animBg="1"/>
      <p:bldP spid="52" grpId="0"/>
      <p:bldP spid="53" grpId="0" animBg="1"/>
      <p:bldP spid="55" grpId="0"/>
      <p:bldP spid="62" grpId="0" animBg="1"/>
      <p:bldP spid="64" grpId="0"/>
      <p:bldP spid="65" grpId="0" animBg="1"/>
      <p:bldP spid="67" grpId="0"/>
      <p:bldP spid="71" grpId="0" animBg="1"/>
      <p:bldP spid="73" grpId="0"/>
      <p:bldP spid="74" grpId="0" animBg="1"/>
      <p:bldP spid="76" grpId="0"/>
      <p:bldP spid="118" grpId="0"/>
      <p:bldP spid="122" grpId="0"/>
      <p:bldP spid="123" grpId="0"/>
      <p:bldP spid="125" grpId="0" animBg="1"/>
      <p:bldP spid="126" grpId="0" animBg="1"/>
      <p:bldP spid="129" grpId="0"/>
      <p:bldP spid="130" grpId="0" animBg="1"/>
      <p:bldP spid="133" grpId="0"/>
      <p:bldP spid="136" grpId="0"/>
      <p:bldP spid="137" grpId="0"/>
      <p:bldP spid="138" grpId="0"/>
      <p:bldP spid="80" grpId="0"/>
      <p:bldP spid="82" grpId="0"/>
      <p:bldP spid="83" grpId="0"/>
      <p:bldP spid="84" grpId="0"/>
      <p:bldP spid="85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6058" y="1806916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Node pointer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83107" y="310525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3107" y="22153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3107" y="40300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- 65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3107" y="43790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find(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5705" y="25963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0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5705" y="34240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endParaRPr lang="en-US" b="1" i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17914" y="24817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7306" y="188982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24464" y="2193912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2436" y="284541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2274" y="274134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85982" y="318806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8635536" y="3051969"/>
            <a:ext cx="810943" cy="196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9687" y="304896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6" name="Oval 25"/>
          <p:cNvSpPr/>
          <p:nvPr/>
        </p:nvSpPr>
        <p:spPr>
          <a:xfrm>
            <a:off x="10592371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26" idx="1"/>
          </p:cNvCxnSpPr>
          <p:nvPr/>
        </p:nvCxnSpPr>
        <p:spPr>
          <a:xfrm>
            <a:off x="9799082" y="3394610"/>
            <a:ext cx="853786" cy="322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0568" y="350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Oval 28"/>
          <p:cNvSpPr/>
          <p:nvPr/>
        </p:nvSpPr>
        <p:spPr>
          <a:xfrm>
            <a:off x="8747542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flipH="1">
            <a:off x="8954092" y="3394610"/>
            <a:ext cx="431890" cy="26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19263" y="34292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9603352" y="41904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6"/>
            <a:endCxn id="35" idx="1"/>
          </p:cNvCxnSpPr>
          <p:nvPr/>
        </p:nvCxnSpPr>
        <p:spPr>
          <a:xfrm>
            <a:off x="9160642" y="3863642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3668" y="397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8740949" y="481957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5" idx="2"/>
            <a:endCxn id="50" idx="0"/>
          </p:cNvCxnSpPr>
          <p:nvPr/>
        </p:nvCxnSpPr>
        <p:spPr>
          <a:xfrm flipH="1">
            <a:off x="8947499" y="4396992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94423" y="45376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8740949" y="566713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8947499" y="5232670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8279" y="520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62" name="Oval 61"/>
          <p:cNvSpPr/>
          <p:nvPr/>
        </p:nvSpPr>
        <p:spPr>
          <a:xfrm>
            <a:off x="10592371" y="48042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5" idx="6"/>
            <a:endCxn id="62" idx="1"/>
          </p:cNvCxnSpPr>
          <p:nvPr/>
        </p:nvCxnSpPr>
        <p:spPr>
          <a:xfrm>
            <a:off x="10016452" y="4396992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97027" y="4537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592371" y="566374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10798921" y="5217316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75316" y="5217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572988" y="298731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7" idx="3"/>
            <a:endCxn id="71" idx="0"/>
          </p:cNvCxnSpPr>
          <p:nvPr/>
        </p:nvCxnSpPr>
        <p:spPr>
          <a:xfrm flipH="1">
            <a:off x="6779538" y="2834351"/>
            <a:ext cx="498873" cy="15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893" y="2818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85525" y="367765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1" idx="3"/>
            <a:endCxn id="74" idx="0"/>
          </p:cNvCxnSpPr>
          <p:nvPr/>
        </p:nvCxnSpPr>
        <p:spPr>
          <a:xfrm flipH="1">
            <a:off x="6292075" y="3339913"/>
            <a:ext cx="341410" cy="337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91843" y="3433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" y="49128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97280" y="5294415"/>
            <a:ext cx="15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find(“MIT”)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76447" y="2110228"/>
            <a:ext cx="1836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IT”, k=0)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216117" y="2480556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219116" y="2845419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558105" y="2599198"/>
            <a:ext cx="1804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T”, k=1)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385014" y="3183803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88" idx="6"/>
          </p:cNvCxnSpPr>
          <p:nvPr/>
        </p:nvCxnSpPr>
        <p:spPr>
          <a:xfrm>
            <a:off x="8632216" y="3051969"/>
            <a:ext cx="814263" cy="196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733356" y="3032166"/>
            <a:ext cx="1811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”, k=2)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592371" y="3652889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91" idx="6"/>
            <a:endCxn id="95" idx="1"/>
          </p:cNvCxnSpPr>
          <p:nvPr/>
        </p:nvCxnSpPr>
        <p:spPr>
          <a:xfrm>
            <a:off x="9798114" y="3390353"/>
            <a:ext cx="854754" cy="3230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005451" y="4035097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find(“MIT”, k=3)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647413" y="397880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84678" y="302375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225491" y="255000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48530" y="208834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09902" y="2101426"/>
            <a:ext cx="2291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FOUND  4 TIMES</a:t>
            </a:r>
            <a:endParaRPr lang="en-US" sz="2200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37225" y="2495400"/>
            <a:ext cx="4844523" cy="3545684"/>
            <a:chOff x="6137225" y="2495400"/>
            <a:chExt cx="4844523" cy="3545684"/>
          </a:xfrm>
        </p:grpSpPr>
        <p:sp>
          <p:nvSpPr>
            <p:cNvPr id="68" name="TextBox 67"/>
            <p:cNvSpPr txBox="1"/>
            <p:nvPr/>
          </p:nvSpPr>
          <p:spPr>
            <a:xfrm>
              <a:off x="6137225" y="37101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41637" y="36818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61106" y="41908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07043" y="56717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641955" y="567174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41857" y="30009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311079" y="2849269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92805" y="249540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447075" y="320543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22433" y="3665751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805072" y="4821033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670077" y="4810916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 animBg="1"/>
      <p:bldP spid="90" grpId="0"/>
      <p:bldP spid="91" grpId="0" animBg="1"/>
      <p:bldP spid="93" grpId="0"/>
      <p:bldP spid="95" grpId="0" animBg="1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6058" y="1806916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Node pointer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83107" y="310525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3107" y="22153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3107" y="40300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- 65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3107" y="43790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find(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+1)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5705" y="25963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0</a:t>
            </a:r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5705" y="34240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endParaRPr lang="en-US" b="1" i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17914" y="24817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7306" y="188982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24464" y="2193912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2436" y="284541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2274" y="274134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85982" y="318806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8635536" y="3051969"/>
            <a:ext cx="810943" cy="196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9687" y="304896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6" name="Oval 25"/>
          <p:cNvSpPr/>
          <p:nvPr/>
        </p:nvSpPr>
        <p:spPr>
          <a:xfrm>
            <a:off x="10592371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26" idx="1"/>
          </p:cNvCxnSpPr>
          <p:nvPr/>
        </p:nvCxnSpPr>
        <p:spPr>
          <a:xfrm>
            <a:off x="9799082" y="3394610"/>
            <a:ext cx="853786" cy="322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0568" y="350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Oval 28"/>
          <p:cNvSpPr/>
          <p:nvPr/>
        </p:nvSpPr>
        <p:spPr>
          <a:xfrm>
            <a:off x="8747542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flipH="1">
            <a:off x="8954092" y="3394610"/>
            <a:ext cx="431890" cy="26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19263" y="34292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9603352" y="41904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6"/>
            <a:endCxn id="35" idx="1"/>
          </p:cNvCxnSpPr>
          <p:nvPr/>
        </p:nvCxnSpPr>
        <p:spPr>
          <a:xfrm>
            <a:off x="9160642" y="3863642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3668" y="397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8740949" y="481957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5" idx="2"/>
            <a:endCxn id="50" idx="0"/>
          </p:cNvCxnSpPr>
          <p:nvPr/>
        </p:nvCxnSpPr>
        <p:spPr>
          <a:xfrm flipH="1">
            <a:off x="8947499" y="4396992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94423" y="45376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8740949" y="566713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8947499" y="5232670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8279" y="520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62" name="Oval 61"/>
          <p:cNvSpPr/>
          <p:nvPr/>
        </p:nvSpPr>
        <p:spPr>
          <a:xfrm>
            <a:off x="10592371" y="48042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5" idx="6"/>
            <a:endCxn id="62" idx="1"/>
          </p:cNvCxnSpPr>
          <p:nvPr/>
        </p:nvCxnSpPr>
        <p:spPr>
          <a:xfrm>
            <a:off x="10016452" y="4396992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97027" y="4537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592371" y="566374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10798921" y="5217316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75316" y="5217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572988" y="298731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7" idx="3"/>
            <a:endCxn id="71" idx="0"/>
          </p:cNvCxnSpPr>
          <p:nvPr/>
        </p:nvCxnSpPr>
        <p:spPr>
          <a:xfrm flipH="1">
            <a:off x="6779538" y="2834351"/>
            <a:ext cx="498873" cy="15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893" y="2818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85525" y="367765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1" idx="3"/>
            <a:endCxn id="74" idx="0"/>
          </p:cNvCxnSpPr>
          <p:nvPr/>
        </p:nvCxnSpPr>
        <p:spPr>
          <a:xfrm flipH="1">
            <a:off x="6292075" y="3339913"/>
            <a:ext cx="341410" cy="337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91843" y="3433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" y="49128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97280" y="5294415"/>
            <a:ext cx="15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find(“MIT”)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01926" y="2211963"/>
            <a:ext cx="1930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WC”, k=0)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71354" y="399605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09902" y="2101426"/>
            <a:ext cx="1774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 FOUND</a:t>
            </a:r>
            <a:endParaRPr lang="en-US" sz="22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7280" y="567600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find(“CWC”)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7217914" y="2483891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9" idx="3"/>
            <a:endCxn id="71" idx="0"/>
          </p:cNvCxnSpPr>
          <p:nvPr/>
        </p:nvCxnSpPr>
        <p:spPr>
          <a:xfrm flipH="1">
            <a:off x="6779538" y="2836494"/>
            <a:ext cx="498873" cy="15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574689" y="2981510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625994" y="2534801"/>
            <a:ext cx="1944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find(“C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”, 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k=1)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7203381" y="3720073"/>
            <a:ext cx="408510" cy="35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1" idx="5"/>
            <a:endCxn id="10" idx="0"/>
          </p:cNvCxnSpPr>
          <p:nvPr/>
        </p:nvCxnSpPr>
        <p:spPr>
          <a:xfrm>
            <a:off x="6925591" y="3339913"/>
            <a:ext cx="482045" cy="38016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03948" y="34335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97787" y="4006646"/>
            <a:ext cx="1930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find(“CW</a:t>
            </a:r>
            <a:r>
              <a:rPr lang="en-US" sz="2200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”, k=2)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25279" y="253285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6915" y="217966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  <a:endParaRPr lang="en-US" sz="2400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6137225" y="2495400"/>
            <a:ext cx="4844523" cy="3545684"/>
            <a:chOff x="6137225" y="2495400"/>
            <a:chExt cx="4844523" cy="3545684"/>
          </a:xfrm>
        </p:grpSpPr>
        <p:sp>
          <p:nvSpPr>
            <p:cNvPr id="85" name="TextBox 84"/>
            <p:cNvSpPr txBox="1"/>
            <p:nvPr/>
          </p:nvSpPr>
          <p:spPr>
            <a:xfrm>
              <a:off x="6137225" y="37101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41637" y="36818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661106" y="41908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07043" y="56717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41955" y="567174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41857" y="30009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311079" y="2849269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292805" y="249540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447075" y="320543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822433" y="3665751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805072" y="4821033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670077" y="4810916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8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00" grpId="0"/>
      <p:bldP spid="101" grpId="0"/>
      <p:bldP spid="69" grpId="0" animBg="1"/>
      <p:bldP spid="78" grpId="0" animBg="1"/>
      <p:bldP spid="79" grpId="0"/>
      <p:bldP spid="10" grpId="0" animBg="1"/>
      <p:bldP spid="80" grpId="0"/>
      <p:bldP spid="70" grpId="0"/>
      <p:bldP spid="82" grpId="0"/>
      <p:bldP spid="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</a:t>
            </a:r>
            <a:r>
              <a:rPr lang="en-US" smtClean="0"/>
              <a:t>TRIE (COMPLEXITY)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7280" y="1930459"/>
            <a:ext cx="849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recursive call can not exceed the length of longest string in the TRIE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4761" y="2297973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the longest string in the TRIE is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4761" y="2627432"/>
            <a:ext cx="490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the time complexity of searching is O(|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7918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LEXICOGRAPHICAL 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3" name="Oval 62"/>
          <p:cNvSpPr/>
          <p:nvPr/>
        </p:nvSpPr>
        <p:spPr>
          <a:xfrm>
            <a:off x="10028319" y="415421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0" name="Oval 89"/>
          <p:cNvSpPr/>
          <p:nvPr/>
        </p:nvSpPr>
        <p:spPr>
          <a:xfrm>
            <a:off x="6374244" y="558922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5" name="Oval 104"/>
          <p:cNvSpPr/>
          <p:nvPr/>
        </p:nvSpPr>
        <p:spPr>
          <a:xfrm>
            <a:off x="9161721" y="563533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9" name="Oval 118"/>
          <p:cNvSpPr/>
          <p:nvPr/>
        </p:nvSpPr>
        <p:spPr>
          <a:xfrm>
            <a:off x="5360430" y="559489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>
          <a:xfrm>
            <a:off x="11013143" y="5632797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8" name="Oval 157"/>
          <p:cNvSpPr/>
          <p:nvPr/>
        </p:nvSpPr>
        <p:spPr>
          <a:xfrm>
            <a:off x="8136408" y="402898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097280" y="1725809"/>
            <a:ext cx="446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are the strings stored in the TRIE?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16" idx="2"/>
            <a:endCxn id="112" idx="2"/>
          </p:cNvCxnSpPr>
          <p:nvPr/>
        </p:nvCxnSpPr>
        <p:spPr>
          <a:xfrm rot="10800000">
            <a:off x="5360430" y="4887568"/>
            <a:ext cx="12700" cy="911725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>
            <a:stCxn id="112" idx="1"/>
            <a:endCxn id="71" idx="1"/>
          </p:cNvCxnSpPr>
          <p:nvPr/>
        </p:nvCxnSpPr>
        <p:spPr>
          <a:xfrm rot="5400000" flipH="1" flipV="1">
            <a:off x="5433451" y="3742408"/>
            <a:ext cx="986582" cy="1011631"/>
          </a:xfrm>
          <a:prstGeom prst="curvedConnector3">
            <a:avLst>
              <a:gd name="adj1" fmla="val 1050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100881" y="2066835"/>
            <a:ext cx="7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BUBT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89" name="Straight Arrow Connector 188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100881" y="2387386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BUET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2" name="Curved Connector 191"/>
          <p:cNvCxnSpPr>
            <a:stCxn id="90" idx="2"/>
            <a:endCxn id="78" idx="2"/>
          </p:cNvCxnSpPr>
          <p:nvPr/>
        </p:nvCxnSpPr>
        <p:spPr>
          <a:xfrm rot="10800000">
            <a:off x="6372062" y="4865683"/>
            <a:ext cx="2183" cy="930096"/>
          </a:xfrm>
          <a:prstGeom prst="curvedConnector3">
            <a:avLst>
              <a:gd name="adj1" fmla="val 105718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78" idx="2"/>
            <a:endCxn id="71" idx="2"/>
          </p:cNvCxnSpPr>
          <p:nvPr/>
        </p:nvCxnSpPr>
        <p:spPr>
          <a:xfrm rot="10800000">
            <a:off x="6372061" y="3900985"/>
            <a:ext cx="12700" cy="96469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098254" y="271632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BUP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9" name="Curved Connector 198"/>
          <p:cNvCxnSpPr>
            <a:stCxn id="147" idx="2"/>
            <a:endCxn id="71" idx="5"/>
          </p:cNvCxnSpPr>
          <p:nvPr/>
        </p:nvCxnSpPr>
        <p:spPr>
          <a:xfrm rot="10800000">
            <a:off x="6724664" y="4047038"/>
            <a:ext cx="663614" cy="81471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71" idx="6"/>
            <a:endCxn id="65" idx="5"/>
          </p:cNvCxnSpPr>
          <p:nvPr/>
        </p:nvCxnSpPr>
        <p:spPr>
          <a:xfrm flipV="1">
            <a:off x="6785161" y="3133368"/>
            <a:ext cx="275586" cy="7676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65" idx="1"/>
            <a:endCxn id="10" idx="1"/>
          </p:cNvCxnSpPr>
          <p:nvPr/>
        </p:nvCxnSpPr>
        <p:spPr>
          <a:xfrm rot="5400000" flipH="1" flipV="1">
            <a:off x="7070599" y="2208484"/>
            <a:ext cx="330820" cy="934737"/>
          </a:xfrm>
          <a:prstGeom prst="curvedConnector3">
            <a:avLst>
              <a:gd name="adj1" fmla="val 1512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390881" y="465686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4" idx="5"/>
            <a:endCxn id="158" idx="0"/>
          </p:cNvCxnSpPr>
          <p:nvPr/>
        </p:nvCxnSpPr>
        <p:spPr>
          <a:xfrm>
            <a:off x="8002550" y="3633179"/>
            <a:ext cx="3404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106514" y="30452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CU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8" name="Curved Connector 217"/>
          <p:cNvCxnSpPr>
            <a:stCxn id="158" idx="2"/>
            <a:endCxn id="144" idx="3"/>
          </p:cNvCxnSpPr>
          <p:nvPr/>
        </p:nvCxnSpPr>
        <p:spPr>
          <a:xfrm rot="10800000">
            <a:off x="7710444" y="3633180"/>
            <a:ext cx="425964" cy="60235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44" idx="2"/>
            <a:endCxn id="10" idx="2"/>
          </p:cNvCxnSpPr>
          <p:nvPr/>
        </p:nvCxnSpPr>
        <p:spPr>
          <a:xfrm rot="10800000">
            <a:off x="7642881" y="2656496"/>
            <a:ext cx="7066" cy="830631"/>
          </a:xfrm>
          <a:prstGeom prst="curvedConnector3">
            <a:avLst>
              <a:gd name="adj1" fmla="val 33352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105959" y="3375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1" name="Straight Arrow Connector 230"/>
          <p:cNvCxnSpPr>
            <a:stCxn id="63" idx="2"/>
            <a:endCxn id="98" idx="0"/>
          </p:cNvCxnSpPr>
          <p:nvPr/>
        </p:nvCxnSpPr>
        <p:spPr>
          <a:xfrm flipH="1">
            <a:off x="9372466" y="4360763"/>
            <a:ext cx="655853" cy="427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105958" y="3749886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MISTCE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6" name="Curved Connector 235"/>
          <p:cNvCxnSpPr>
            <a:stCxn id="105" idx="2"/>
            <a:endCxn id="98" idx="2"/>
          </p:cNvCxnSpPr>
          <p:nvPr/>
        </p:nvCxnSpPr>
        <p:spPr>
          <a:xfrm rot="10800000" flipH="1">
            <a:off x="9161720" y="4994317"/>
            <a:ext cx="4195" cy="847564"/>
          </a:xfrm>
          <a:prstGeom prst="curvedConnector3">
            <a:avLst>
              <a:gd name="adj1" fmla="val -54493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/>
          <p:cNvCxnSpPr>
            <a:stCxn id="98" idx="1"/>
            <a:endCxn id="63" idx="1"/>
          </p:cNvCxnSpPr>
          <p:nvPr/>
        </p:nvCxnSpPr>
        <p:spPr>
          <a:xfrm rot="5400000" flipH="1" flipV="1">
            <a:off x="9340837" y="4100286"/>
            <a:ext cx="633554" cy="862403"/>
          </a:xfrm>
          <a:prstGeom prst="curvedConnector3">
            <a:avLst>
              <a:gd name="adj1" fmla="val 1119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096756" y="41093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MISTME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9" name="Curved Connector 248"/>
          <p:cNvCxnSpPr>
            <a:stCxn id="133" idx="6"/>
            <a:endCxn id="129" idx="6"/>
          </p:cNvCxnSpPr>
          <p:nvPr/>
        </p:nvCxnSpPr>
        <p:spPr>
          <a:xfrm flipV="1">
            <a:off x="11430438" y="4978963"/>
            <a:ext cx="12700" cy="859531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29" idx="7"/>
            <a:endCxn id="63" idx="7"/>
          </p:cNvCxnSpPr>
          <p:nvPr/>
        </p:nvCxnSpPr>
        <p:spPr>
          <a:xfrm rot="16200000" flipV="1">
            <a:off x="10566332" y="4029300"/>
            <a:ext cx="618200" cy="989019"/>
          </a:xfrm>
          <a:prstGeom prst="curvedConnector3">
            <a:avLst>
              <a:gd name="adj1" fmla="val 1080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63" idx="0"/>
            <a:endCxn id="43" idx="7"/>
          </p:cNvCxnSpPr>
          <p:nvPr/>
        </p:nvCxnSpPr>
        <p:spPr>
          <a:xfrm rot="16200000" flipV="1">
            <a:off x="9645778" y="3565121"/>
            <a:ext cx="468427" cy="709757"/>
          </a:xfrm>
          <a:prstGeom prst="curvedConnector3">
            <a:avLst>
              <a:gd name="adj1" fmla="val 97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urved Connector 257"/>
          <p:cNvCxnSpPr>
            <a:stCxn id="43" idx="1"/>
            <a:endCxn id="23" idx="1"/>
          </p:cNvCxnSpPr>
          <p:nvPr/>
        </p:nvCxnSpPr>
        <p:spPr>
          <a:xfrm rot="5400000" flipH="1" flipV="1">
            <a:off x="9377320" y="2976924"/>
            <a:ext cx="564548" cy="853176"/>
          </a:xfrm>
          <a:prstGeom prst="curvedConnector3">
            <a:avLst>
              <a:gd name="adj1" fmla="val 1209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103106" y="44581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4" name="Curved Connector 263"/>
          <p:cNvCxnSpPr>
            <a:stCxn id="36" idx="7"/>
            <a:endCxn id="23" idx="7"/>
          </p:cNvCxnSpPr>
          <p:nvPr/>
        </p:nvCxnSpPr>
        <p:spPr>
          <a:xfrm rot="16200000" flipV="1">
            <a:off x="10591841" y="2907685"/>
            <a:ext cx="564548" cy="991653"/>
          </a:xfrm>
          <a:prstGeom prst="curvedConnector3">
            <a:avLst>
              <a:gd name="adj1" fmla="val 1194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>
            <a:stCxn id="23" idx="0"/>
            <a:endCxn id="13" idx="7"/>
          </p:cNvCxnSpPr>
          <p:nvPr/>
        </p:nvCxnSpPr>
        <p:spPr>
          <a:xfrm rot="16200000" flipV="1">
            <a:off x="9596754" y="2425259"/>
            <a:ext cx="225614" cy="1045349"/>
          </a:xfrm>
          <a:prstGeom prst="curvedConnector3">
            <a:avLst>
              <a:gd name="adj1" fmla="val 228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/>
          <p:cNvCxnSpPr>
            <a:stCxn id="13" idx="0"/>
            <a:endCxn id="10" idx="7"/>
          </p:cNvCxnSpPr>
          <p:nvPr/>
        </p:nvCxnSpPr>
        <p:spPr>
          <a:xfrm rot="16200000" flipV="1">
            <a:off x="8386065" y="2119861"/>
            <a:ext cx="264188" cy="1045349"/>
          </a:xfrm>
          <a:prstGeom prst="curvedConnector3">
            <a:avLst>
              <a:gd name="adj1" fmla="val 1706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962405" y="4835946"/>
            <a:ext cx="40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Strings are sorted lexicographically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962404" y="5184219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Left to Right approach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172163" y="5532492"/>
            <a:ext cx="23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(Merging with parent)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931776" y="3681642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MIT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57831" y="2796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33973" y="37191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273931" y="473612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BUB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91249" y="5671734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BUBT</a:t>
            </a:r>
            <a:endParaRPr lang="en-US" sz="12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286651" y="471151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BUE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305601" y="5658512"/>
            <a:ext cx="537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BUET</a:t>
            </a:r>
            <a:endParaRPr lang="en-US" sz="12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06931" y="4699192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BUP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685973" y="33157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91211" y="4043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CU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63824" y="27958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989213" y="30761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088566" y="367345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</a:t>
            </a:r>
            <a:endParaRPr lang="en-US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71122" y="45011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068598" y="4801884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MISTC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929192" y="5976622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MISTCE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530218" y="480505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MISTM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739020" y="599998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MISTME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7" grpId="0"/>
      <p:bldP spid="190" grpId="0"/>
      <p:bldP spid="197" grpId="0"/>
      <p:bldP spid="216" grpId="0"/>
      <p:bldP spid="229" grpId="0"/>
      <p:bldP spid="234" grpId="0"/>
      <p:bldP spid="247" grpId="0"/>
      <p:bldP spid="262" grpId="0"/>
      <p:bldP spid="272" grpId="0"/>
      <p:bldP spid="273" grpId="0"/>
      <p:bldP spid="274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1" grpId="0"/>
      <p:bldP spid="132" grpId="0"/>
      <p:bldP spid="135" grpId="0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LEXICOGRAPHICAL 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7280" y="1811782"/>
            <a:ext cx="4677050" cy="4420514"/>
            <a:chOff x="1097280" y="1811782"/>
            <a:chExt cx="4677050" cy="4420514"/>
          </a:xfrm>
        </p:grpSpPr>
        <p:sp>
          <p:nvSpPr>
            <p:cNvPr id="181" name="TextBox 180"/>
            <p:cNvSpPr txBox="1"/>
            <p:nvPr/>
          </p:nvSpPr>
          <p:spPr>
            <a:xfrm>
              <a:off x="1097280" y="1811782"/>
              <a:ext cx="467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v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oid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printTRIE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(Node *cur = root, string s=“”)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97280" y="214949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97280" y="5862964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15215" y="2422729"/>
            <a:ext cx="1920590" cy="1135639"/>
            <a:chOff x="1567299" y="2541248"/>
            <a:chExt cx="1920590" cy="1135639"/>
          </a:xfrm>
        </p:grpSpPr>
        <p:sp>
          <p:nvSpPr>
            <p:cNvPr id="122" name="TextBox 121"/>
            <p:cNvSpPr txBox="1"/>
            <p:nvPr/>
          </p:nvSpPr>
          <p:spPr>
            <a:xfrm>
              <a:off x="1567299" y="2541248"/>
              <a:ext cx="1920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f(cur-&gt;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EoW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==1)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67299" y="2842119"/>
              <a:ext cx="253596" cy="834768"/>
              <a:chOff x="4961020" y="2860077"/>
              <a:chExt cx="253596" cy="834768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961020" y="2860077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61020" y="3325513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994512" y="296698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out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&lt;&lt;s&lt;&lt;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endl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515215" y="3503440"/>
            <a:ext cx="2339102" cy="2425880"/>
            <a:chOff x="1567299" y="2484321"/>
            <a:chExt cx="2339102" cy="2425880"/>
          </a:xfrm>
        </p:grpSpPr>
        <p:sp>
          <p:nvSpPr>
            <p:cNvPr id="132" name="TextBox 131"/>
            <p:cNvSpPr txBox="1"/>
            <p:nvPr/>
          </p:nvSpPr>
          <p:spPr>
            <a:xfrm>
              <a:off x="1567299" y="2484321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or(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=0;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&lt;26;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++)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567299" y="2806808"/>
              <a:ext cx="253596" cy="2103393"/>
              <a:chOff x="4961020" y="2824766"/>
              <a:chExt cx="253596" cy="2103393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4961020" y="282476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961020" y="4558827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994512" y="4065665"/>
            <a:ext cx="3759355" cy="1627813"/>
            <a:chOff x="1994512" y="4065665"/>
            <a:chExt cx="3759355" cy="1627813"/>
          </a:xfrm>
        </p:grpSpPr>
        <p:grpSp>
          <p:nvGrpSpPr>
            <p:cNvPr id="18" name="Group 17"/>
            <p:cNvGrpSpPr/>
            <p:nvPr/>
          </p:nvGrpSpPr>
          <p:grpSpPr>
            <a:xfrm>
              <a:off x="1994512" y="4065665"/>
              <a:ext cx="2791213" cy="1627813"/>
              <a:chOff x="1994512" y="4065665"/>
              <a:chExt cx="2791213" cy="1627813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1994512" y="4065665"/>
                <a:ext cx="279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</a:t>
                </a:r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f(cur-&gt;children[</a:t>
                </a:r>
                <a:r>
                  <a:rPr lang="en-US" dirty="0" err="1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</a:t>
                </a:r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]!=NULL)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994512" y="4355869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994512" y="532414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427251" y="4574817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har c = char(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+ 65);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427251" y="4971690"/>
              <a:ext cx="332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printTRIE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(cur-&gt;children[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],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s+c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);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753867" y="2518822"/>
            <a:ext cx="4975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Base case: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the pointer reaches to the end of a word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Then the word is printed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53867" y="3688106"/>
            <a:ext cx="595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Traversing all the edges of a node from left to right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753866" y="4065665"/>
            <a:ext cx="5585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Calling the function recursively  for those nodes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Having at least one child(edge).</a:t>
            </a:r>
          </a:p>
          <a:p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for leaf node: No recursive call is made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60965" y="34874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3370" y="50721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41806" y="1942673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List down the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00828" y="234888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966020" y="234842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CRIME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815933" y="235621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495927" y="2356214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EXAM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90632" y="2359572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EXIT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10610" y="235621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294048" y="2355980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IRON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41806" y="278691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Cases for deletion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716730" y="3244388"/>
            <a:ext cx="22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a prefix of other words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972838" y="324438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14505" y="324212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171062" y="323986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16729" y="4192241"/>
            <a:ext cx="22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any other words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954579" y="416771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705870" y="416771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CRIME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561357" y="41922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241351" y="4192241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EXAM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036056" y="4197812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EXIT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700296" y="4549969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IRON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32338" y="5399694"/>
            <a:ext cx="56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But it is to be checked that whether the word exists in the TRIE or not before deletion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56312" y="245260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64357" y="181106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7958" y="24744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62862" y="2164773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47714" y="277729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569412" y="2659159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93084" y="241453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34319" y="253239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31474" y="28131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3" name="Oval 22"/>
          <p:cNvSpPr/>
          <p:nvPr/>
        </p:nvSpPr>
        <p:spPr>
          <a:xfrm>
            <a:off x="10539116" y="306340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760814" y="2983844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47574" y="2712205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31474" y="285905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30769" y="362795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952216" y="3269955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92419" y="30852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10645" y="31824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18242" y="316001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30769" y="362795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77958" y="24744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38650" y="279910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9870" y="253239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570654" y="30815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430631" y="285465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85940" y="362795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892490" y="3269955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17399" y="314662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989102" y="3168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39243" y="3671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10541750" y="416130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10099040" y="3834503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282462" y="3711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760814" y="37095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541750" y="4156877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221575" y="278342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211070" y="24658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574178" y="2659159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27431" y="24145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39870" y="253239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885492" y="36970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7092042" y="3136032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46506" y="28122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61048" y="31495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03149" y="286526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936015" y="3718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8" name="Oval 77"/>
          <p:cNvSpPr/>
          <p:nvPr/>
        </p:nvSpPr>
        <p:spPr>
          <a:xfrm>
            <a:off x="6885492" y="466179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7092042" y="4110199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77065" y="4148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56800" y="377893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889859" y="559540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936015" y="4705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7092042" y="5074897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61023" y="5132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60493" y="475024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87675" y="559189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74201" y="24744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446349" y="279910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239870" y="25397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590716" y="3098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425563" y="284756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732650" y="3668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621798" y="314779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580266" y="41831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767407" y="371898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79347" y="47904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885897" y="4367853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996983" y="42608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621382" y="4254379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730859" y="481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2" name="Oval 101"/>
          <p:cNvSpPr/>
          <p:nvPr/>
        </p:nvSpPr>
        <p:spPr>
          <a:xfrm>
            <a:off x="9679347" y="563799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885897" y="5203531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31197" y="5179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767223" y="487226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675152" y="5637995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208314" y="24744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67719" y="280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1228" y="3718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221648" y="253015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298067" y="287303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73861" y="468368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6080411" y="3903649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82988" y="39761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70028" y="377893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924102" y="471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6" name="Oval 115"/>
          <p:cNvSpPr/>
          <p:nvPr/>
        </p:nvSpPr>
        <p:spPr>
          <a:xfrm>
            <a:off x="5873861" y="559540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77349" y="5109701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70855" y="51162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948913" y="477227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873861" y="559756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71008" y="24724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40985" y="280486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579104" y="30815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725952" y="3655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244659" y="253520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424206" y="285851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29854" y="314149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555713" y="41919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1530769" y="477507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954850" y="4367853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1139315" y="42608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611048" y="4244104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1571340" y="4795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3" name="Oval 132"/>
          <p:cNvSpPr/>
          <p:nvPr/>
        </p:nvSpPr>
        <p:spPr>
          <a:xfrm>
            <a:off x="11530769" y="563460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737319" y="5188177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745458" y="5186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1605333" y="486637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1526574" y="563546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204004" y="24658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46506" y="28235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227199" y="253444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6946896" y="37194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296072" y="286922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901709" y="465786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7298592" y="3903649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80411" y="40072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954784" y="378222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188662" y="24702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44" name="Oval 143"/>
          <p:cNvSpPr/>
          <p:nvPr/>
        </p:nvSpPr>
        <p:spPr>
          <a:xfrm>
            <a:off x="8163378" y="328324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8362862" y="2865709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38690" y="28520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235497" y="253436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198246" y="3298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4" name="Oval 153"/>
          <p:cNvSpPr/>
          <p:nvPr/>
        </p:nvSpPr>
        <p:spPr>
          <a:xfrm>
            <a:off x="8650363" y="40316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515981" y="3635843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604642" y="3532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242865" y="33705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649839" y="4031648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61654" y="24676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440290" y="281710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584533" y="3075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770906" y="37213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725107" y="3659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228796" y="254341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9433468" y="286935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0611641" y="31495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547039" y="416572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10186502" y="4791180"/>
            <a:ext cx="1191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ALREDY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INSERTED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758223" y="372285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58968" y="4782733"/>
            <a:ext cx="1191801" cy="7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904312" y="4659528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093838" y="4768997"/>
            <a:ext cx="419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Is it possible to know the frequency of any string in the TRIE?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93838" y="5411392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93838" y="5681827"/>
            <a:ext cx="435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But keeping a counter variable at each node can address this issue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7" grpId="0"/>
      <p:bldP spid="18" grpId="0"/>
      <p:bldP spid="13" grpId="0" animBg="1"/>
      <p:bldP spid="19" grpId="0"/>
      <p:bldP spid="20" grpId="0" animBg="1"/>
      <p:bldP spid="22" grpId="0"/>
      <p:bldP spid="23" grpId="0" animBg="1"/>
      <p:bldP spid="28" grpId="0"/>
      <p:bldP spid="30" grpId="0" animBg="1"/>
      <p:bldP spid="31" grpId="0" animBg="1"/>
      <p:bldP spid="33" grpId="0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6" grpId="0" animBg="1"/>
      <p:bldP spid="47" grpId="0"/>
      <p:bldP spid="49" grpId="0"/>
      <p:bldP spid="50" grpId="0" animBg="1"/>
      <p:bldP spid="61" grpId="0"/>
      <p:bldP spid="62" grpId="0" animBg="1"/>
      <p:bldP spid="63" grpId="0" animBg="1"/>
      <p:bldP spid="64" grpId="0"/>
      <p:bldP spid="65" grpId="0" animBg="1"/>
      <p:bldP spid="66" grpId="0"/>
      <p:bldP spid="69" grpId="0"/>
      <p:bldP spid="70" grpId="0" animBg="1"/>
      <p:bldP spid="71" grpId="0" animBg="1"/>
      <p:bldP spid="74" grpId="0"/>
      <p:bldP spid="75" grpId="0"/>
      <p:bldP spid="76" grpId="0" animBg="1"/>
      <p:bldP spid="77" grpId="0"/>
      <p:bldP spid="78" grpId="0" animBg="1"/>
      <p:bldP spid="82" grpId="0"/>
      <p:bldP spid="83" grpId="0" animBg="1"/>
      <p:bldP spid="84" grpId="0" animBg="1"/>
      <p:bldP spid="85" grpId="0"/>
      <p:bldP spid="88" grpId="0"/>
      <p:bldP spid="89" grpId="0" animBg="1"/>
      <p:bldP spid="90" grpId="0" animBg="1"/>
      <p:bldP spid="91" grpId="0"/>
      <p:bldP spid="92" grpId="0"/>
      <p:bldP spid="93" grpId="0"/>
      <p:bldP spid="94" grpId="0" animBg="1"/>
      <p:bldP spid="72" grpId="0"/>
      <p:bldP spid="79" grpId="0" animBg="1"/>
      <p:bldP spid="81" grpId="0"/>
      <p:bldP spid="86" grpId="0" animBg="1"/>
      <p:bldP spid="95" grpId="0"/>
      <p:bldP spid="96" grpId="0" animBg="1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/>
      <p:bldP spid="114" grpId="0" animBg="1"/>
      <p:bldP spid="115" grpId="0"/>
      <p:bldP spid="116" grpId="0" animBg="1"/>
      <p:bldP spid="117" grpId="0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 animBg="1"/>
      <p:bldP spid="139" grpId="0"/>
      <p:bldP spid="140" grpId="0"/>
      <p:bldP spid="141" grpId="0"/>
      <p:bldP spid="143" grpId="0" animBg="1"/>
      <p:bldP spid="145" grpId="0"/>
      <p:bldP spid="146" grpId="0" animBg="1"/>
      <p:bldP spid="147" grpId="0" animBg="1"/>
      <p:bldP spid="150" grpId="0"/>
      <p:bldP spid="151" grpId="0" animBg="1"/>
      <p:bldP spid="137" grpId="0"/>
      <p:bldP spid="138" grpId="0"/>
      <p:bldP spid="144" grpId="0" animBg="1"/>
      <p:bldP spid="148" grpId="0"/>
      <p:bldP spid="152" grpId="0" animBg="1"/>
      <p:bldP spid="153" grpId="0"/>
      <p:bldP spid="154" grpId="0" animBg="1"/>
      <p:bldP spid="155" grpId="0"/>
      <p:bldP spid="157" grpId="0" animBg="1"/>
      <p:bldP spid="158" grpId="0" animBg="1"/>
      <p:bldP spid="159" grpId="0"/>
      <p:bldP spid="160" grpId="0"/>
      <p:bldP spid="161" grpId="0"/>
      <p:bldP spid="162" grpId="0"/>
      <p:bldP spid="164" grpId="0" animBg="1"/>
      <p:bldP spid="165" grpId="0"/>
      <p:bldP spid="167" grpId="0" animBg="1"/>
      <p:bldP spid="168" grpId="0" animBg="1"/>
      <p:bldP spid="169" grpId="0" animBg="1"/>
      <p:bldP spid="170" grpId="0" animBg="1"/>
      <p:bldP spid="171" grpId="0"/>
      <p:bldP spid="172" grpId="0" animBg="1"/>
      <p:bldP spid="6" grpId="0" animBg="1"/>
      <p:bldP spid="181" grpId="0" animBg="1"/>
      <p:bldP spid="182" grpId="0"/>
      <p:bldP spid="183" grpId="0"/>
      <p:bldP spid="18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1417194" y="3461126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(CASE-1)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3370" y="50721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00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Simply remove the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mark from the final node of the string in TRIE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2794037"/>
            <a:ext cx="18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elete(“CR”)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3" idx="2"/>
            <a:endCxn id="37" idx="0"/>
          </p:cNvCxnSpPr>
          <p:nvPr/>
        </p:nvCxnSpPr>
        <p:spPr>
          <a:xfrm flipH="1">
            <a:off x="1627372" y="2004510"/>
            <a:ext cx="1145470" cy="646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419985" y="265056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8" idx="4"/>
            <a:endCxn id="41" idx="0"/>
          </p:cNvCxnSpPr>
          <p:nvPr/>
        </p:nvCxnSpPr>
        <p:spPr>
          <a:xfrm flipH="1">
            <a:off x="1622370" y="3063668"/>
            <a:ext cx="4165" cy="4008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37" idx="2"/>
          </p:cNvCxnSpPr>
          <p:nvPr/>
        </p:nvCxnSpPr>
        <p:spPr>
          <a:xfrm rot="10800000" flipH="1">
            <a:off x="1414446" y="2857119"/>
            <a:ext cx="6375" cy="811865"/>
          </a:xfrm>
          <a:prstGeom prst="curvedConnector3">
            <a:avLst>
              <a:gd name="adj1" fmla="val -47923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70900" y="30478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1" name="Curved Connector 30"/>
          <p:cNvCxnSpPr>
            <a:stCxn id="98" idx="1"/>
            <a:endCxn id="36" idx="1"/>
          </p:cNvCxnSpPr>
          <p:nvPr/>
        </p:nvCxnSpPr>
        <p:spPr>
          <a:xfrm rot="5400000" flipH="1" flipV="1">
            <a:off x="1730671" y="1608398"/>
            <a:ext cx="852478" cy="1352857"/>
          </a:xfrm>
          <a:prstGeom prst="curvedConnector3">
            <a:avLst>
              <a:gd name="adj1" fmla="val 1018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81104" y="1864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60965" y="34874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15" name="Oval 114"/>
          <p:cNvSpPr/>
          <p:nvPr/>
        </p:nvSpPr>
        <p:spPr>
          <a:xfrm>
            <a:off x="1414790" y="3461126"/>
            <a:ext cx="413100" cy="4131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593124" y="3184774"/>
            <a:ext cx="658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 did we understand that “CR” is a prefix of other words?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92822" y="3550766"/>
            <a:ext cx="54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Because the final node of CR in TRIE is not a leaf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93124" y="3998848"/>
            <a:ext cx="560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 to check that whether a node is a leaf or not?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97892" y="4332487"/>
            <a:ext cx="545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Leaf: If a node having no child or all the child point to NULL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93124" y="5000862"/>
            <a:ext cx="2636476" cy="1323937"/>
            <a:chOff x="5593124" y="5035689"/>
            <a:chExt cx="2636476" cy="1323937"/>
          </a:xfrm>
        </p:grpSpPr>
        <p:sp>
          <p:nvSpPr>
            <p:cNvPr id="132" name="TextBox 131"/>
            <p:cNvSpPr txBox="1"/>
            <p:nvPr/>
          </p:nvSpPr>
          <p:spPr>
            <a:xfrm>
              <a:off x="5593124" y="5035689"/>
              <a:ext cx="263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b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ool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isLeaf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(Node *u){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93124" y="5990294"/>
              <a:ext cx="263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892822" y="5312457"/>
            <a:ext cx="233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&lt;26;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++)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102570" y="5324865"/>
            <a:ext cx="407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]!=NULL)    return false;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92822" y="5665918"/>
            <a:ext cx="41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return true;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47" grpId="0"/>
      <p:bldP spid="89" grpId="0"/>
      <p:bldP spid="90" grpId="0"/>
      <p:bldP spid="93" grpId="0" animBg="1"/>
      <p:bldP spid="98" grpId="0" animBg="1"/>
      <p:bldP spid="105" grpId="0"/>
      <p:bldP spid="111" grpId="0"/>
      <p:bldP spid="115" grpId="0" animBg="1"/>
      <p:bldP spid="118" grpId="0"/>
      <p:bldP spid="119" grpId="0"/>
      <p:bldP spid="128" grpId="0"/>
      <p:bldP spid="131" grpId="0"/>
      <p:bldP spid="137" grpId="0"/>
      <p:bldP spid="138" grpId="0"/>
      <p:bldP spid="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771491" y="3789479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Junction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Point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55060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75349" y="379590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Junction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Point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01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7" grpId="0" animBg="1"/>
      <p:bldP spid="49" grpId="0" animBg="1"/>
      <p:bldP spid="50" grpId="0" animBg="1"/>
      <p:bldP spid="88" grpId="0" animBg="1"/>
      <p:bldP spid="122" grpId="0"/>
      <p:bldP spid="123" grpId="0"/>
      <p:bldP spid="129" grpId="0"/>
      <p:bldP spid="130" grpId="0"/>
      <p:bldP spid="145" grpId="0"/>
      <p:bldP spid="89" grpId="0"/>
      <p:bldP spid="90" grpId="0"/>
      <p:bldP spid="92" grpId="0"/>
      <p:bldP spid="95" grpId="0" animBg="1"/>
      <p:bldP spid="96" grpId="0"/>
      <p:bldP spid="97" grpId="0"/>
      <p:bldP spid="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1" idx="3"/>
            <a:endCxn id="47" idx="0"/>
          </p:cNvCxnSpPr>
          <p:nvPr/>
        </p:nvCxnSpPr>
        <p:spPr>
          <a:xfrm flipH="1">
            <a:off x="3212469" y="3807051"/>
            <a:ext cx="193125" cy="47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08917" y="4274727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4" idx="4"/>
            <a:endCxn id="50" idx="0"/>
          </p:cNvCxnSpPr>
          <p:nvPr/>
        </p:nvCxnSpPr>
        <p:spPr>
          <a:xfrm flipH="1">
            <a:off x="3212469" y="4687827"/>
            <a:ext cx="2998" cy="346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08917" y="5035209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055060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3" name="Curved Connector 22"/>
          <p:cNvCxnSpPr>
            <a:stCxn id="87" idx="2"/>
            <a:endCxn id="47" idx="2"/>
          </p:cNvCxnSpPr>
          <p:nvPr/>
        </p:nvCxnSpPr>
        <p:spPr>
          <a:xfrm rot="10800000">
            <a:off x="3005919" y="4484799"/>
            <a:ext cx="2998" cy="756961"/>
          </a:xfrm>
          <a:prstGeom prst="curvedConnector3">
            <a:avLst>
              <a:gd name="adj1" fmla="val 77250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503070" y="46584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8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75" grpId="0" animBg="1"/>
      <p:bldP spid="78" grpId="0" animBg="1"/>
      <p:bldP spid="81" grpId="0" animBg="1"/>
      <p:bldP spid="84" grpId="0" animBg="1"/>
      <p:bldP spid="87" grpId="0" animBg="1"/>
      <p:bldP spid="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1" idx="3"/>
            <a:endCxn id="47" idx="0"/>
          </p:cNvCxnSpPr>
          <p:nvPr/>
        </p:nvCxnSpPr>
        <p:spPr>
          <a:xfrm flipH="1">
            <a:off x="3212469" y="3807051"/>
            <a:ext cx="193125" cy="47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08917" y="4274727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84" idx="2"/>
            <a:endCxn id="43" idx="2"/>
          </p:cNvCxnSpPr>
          <p:nvPr/>
        </p:nvCxnSpPr>
        <p:spPr>
          <a:xfrm rot="10800000" flipH="1">
            <a:off x="3008917" y="3668233"/>
            <a:ext cx="342046" cy="813045"/>
          </a:xfrm>
          <a:prstGeom prst="curvedConnector3">
            <a:avLst>
              <a:gd name="adj1" fmla="val -41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80476" y="3909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6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>
            <a:stCxn id="81" idx="2"/>
            <a:endCxn id="39" idx="2"/>
          </p:cNvCxnSpPr>
          <p:nvPr/>
        </p:nvCxnSpPr>
        <p:spPr>
          <a:xfrm rot="10800000" flipH="1">
            <a:off x="3345097" y="2854302"/>
            <a:ext cx="10868" cy="806697"/>
          </a:xfrm>
          <a:prstGeom prst="curvedConnector3">
            <a:avLst>
              <a:gd name="adj1" fmla="val -2103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28246" y="30571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" name="Straight Arrow Connector 22"/>
          <p:cNvCxnSpPr>
            <a:stCxn id="78" idx="1"/>
            <a:endCxn id="36" idx="4"/>
          </p:cNvCxnSpPr>
          <p:nvPr/>
        </p:nvCxnSpPr>
        <p:spPr>
          <a:xfrm flipH="1" flipV="1">
            <a:off x="2979392" y="2211190"/>
            <a:ext cx="442576" cy="493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63711" y="23895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1" name="Straight Arrow Connector 20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84" idx="4"/>
          </p:cNvCxnSpPr>
          <p:nvPr/>
        </p:nvCxnSpPr>
        <p:spPr>
          <a:xfrm>
            <a:off x="5256126" y="4694165"/>
            <a:ext cx="0" cy="3403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049576" y="5033789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Curved Connector 28"/>
          <p:cNvCxnSpPr>
            <a:stCxn id="88" idx="2"/>
            <a:endCxn id="49" idx="2"/>
          </p:cNvCxnSpPr>
          <p:nvPr/>
        </p:nvCxnSpPr>
        <p:spPr>
          <a:xfrm rot="10800000">
            <a:off x="5049577" y="4487615"/>
            <a:ext cx="4441" cy="753434"/>
          </a:xfrm>
          <a:prstGeom prst="curvedConnector3">
            <a:avLst>
              <a:gd name="adj1" fmla="val 5247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07388" y="46913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49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1" name="Straight Arrow Connector 20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509608" y="4170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5" name="Curved Connector 4"/>
          <p:cNvCxnSpPr>
            <a:stCxn id="49" idx="2"/>
            <a:endCxn id="44" idx="4"/>
          </p:cNvCxnSpPr>
          <p:nvPr/>
        </p:nvCxnSpPr>
        <p:spPr>
          <a:xfrm rot="10800000">
            <a:off x="4703254" y="3877599"/>
            <a:ext cx="346322" cy="61001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urved Connector 10"/>
          <p:cNvCxnSpPr>
            <a:stCxn id="82" idx="2"/>
            <a:endCxn id="40" idx="2"/>
          </p:cNvCxnSpPr>
          <p:nvPr/>
        </p:nvCxnSpPr>
        <p:spPr>
          <a:xfrm rot="10800000" flipH="1">
            <a:off x="4496704" y="2857119"/>
            <a:ext cx="5002" cy="811235"/>
          </a:xfrm>
          <a:prstGeom prst="curvedConnector3">
            <a:avLst>
              <a:gd name="adj1" fmla="val -4570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53322" y="3083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" name="Curved Connector 22"/>
          <p:cNvCxnSpPr>
            <a:stCxn id="79" idx="7"/>
            <a:endCxn id="36" idx="7"/>
          </p:cNvCxnSpPr>
          <p:nvPr/>
        </p:nvCxnSpPr>
        <p:spPr>
          <a:xfrm rot="16200000" flipV="1">
            <a:off x="3561596" y="1422436"/>
            <a:ext cx="852580" cy="1724881"/>
          </a:xfrm>
          <a:prstGeom prst="curvedConnector3">
            <a:avLst>
              <a:gd name="adj1" fmla="val 102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61818" y="1757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 OF  AN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38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60533" y="41409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47434" y="5797708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  THE  RED  MARKED  EDGE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324044" y="24127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324044" y="274457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Node *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150" idx="0"/>
          </p:cNvCxnSpPr>
          <p:nvPr/>
        </p:nvCxnSpPr>
        <p:spPr>
          <a:xfrm flipH="1">
            <a:off x="5503257" y="3210330"/>
            <a:ext cx="510277" cy="1788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210197" y="5002418"/>
            <a:ext cx="586119" cy="586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14923" y="5093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24044" y="311221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= NULL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73630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0381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88069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342315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13519" y="30105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82412" y="302577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22448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9709" y="30094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51095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88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  <p:bldP spid="159" grpId="0" animBg="1"/>
      <p:bldP spid="160" grpId="0" animBg="1"/>
      <p:bldP spid="161" grpId="0"/>
      <p:bldP spid="1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 OF  AN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39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47434" y="5797708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  THE  RED  MARKED  EDGE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324044" y="24127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324044" y="274457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Node *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60" name="Oval 159"/>
          <p:cNvSpPr/>
          <p:nvPr/>
        </p:nvSpPr>
        <p:spPr>
          <a:xfrm>
            <a:off x="5210197" y="5002418"/>
            <a:ext cx="586119" cy="586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14923" y="5093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24044" y="311221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= NULL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73630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0381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88069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342315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13519" y="30105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82412" y="302577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22448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9709" y="30094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51095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59673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24044" y="35048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elete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669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60" grpId="0" animBg="1"/>
      <p:bldP spid="161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7038928" y="4401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022087" y="443025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9685115" y="38865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9695717" y="3915338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rgbClr val="00B05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INSERT IN TRIE (WITH COUNTER)</a:t>
            </a:r>
            <a:endParaRPr lang="en-US" sz="4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74726" y="2496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2771" y="1854470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6372" y="25179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81276" y="2208181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266128" y="28207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7487826" y="2702567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1498" y="24579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52733" y="257580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49888" y="285655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3" name="Oval 22"/>
          <p:cNvSpPr/>
          <p:nvPr/>
        </p:nvSpPr>
        <p:spPr>
          <a:xfrm>
            <a:off x="9457530" y="31068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8679228" y="3027252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65988" y="275561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49888" y="290246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49183" y="367136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9870630" y="3313363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10833" y="31286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29059" y="3225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536656" y="320342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49183" y="367136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6372" y="25179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7064" y="284251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58284" y="257580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89068" y="3124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49045" y="289806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04354" y="367136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8810904" y="3313363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535813" y="319003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907516" y="32119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57657" y="371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9460164" y="420471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017454" y="3877911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00876" y="3754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79228" y="375294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460164" y="4200285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139989" y="282683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9484" y="2509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6492592" y="2702567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5845" y="2457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58284" y="25758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3906" y="374050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010456" y="3179440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4920" y="2855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79462" y="31929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21563" y="290867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854429" y="3762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8" name="Oval 77"/>
          <p:cNvSpPr/>
          <p:nvPr/>
        </p:nvSpPr>
        <p:spPr>
          <a:xfrm>
            <a:off x="5803906" y="470520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010456" y="4153607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95479" y="4191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875214" y="382234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808273" y="563881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854429" y="4748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010456" y="5118305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79437" y="51759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78907" y="479365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806089" y="563530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92615" y="25179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64763" y="284251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158284" y="258311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509130" y="31419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43977" y="289096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651064" y="37120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540212" y="31912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498680" y="42266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685821" y="376239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597761" y="48338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8804311" y="4411261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915397" y="43042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539796" y="4297787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649273" y="4855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2" name="Oval 101"/>
          <p:cNvSpPr/>
          <p:nvPr/>
        </p:nvSpPr>
        <p:spPr>
          <a:xfrm>
            <a:off x="8597761" y="568140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8804311" y="5246939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49611" y="5223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685637" y="491567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593566" y="568140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26728" y="2517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86133" y="28487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59642" y="37623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140062" y="257356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216481" y="291644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792275" y="47270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4998825" y="3947057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101402" y="4019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88442" y="382234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842516" y="476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6" name="Oval 115"/>
          <p:cNvSpPr/>
          <p:nvPr/>
        </p:nvSpPr>
        <p:spPr>
          <a:xfrm>
            <a:off x="4792275" y="563881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995763" y="5153109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89269" y="51596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67327" y="481567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792275" y="564097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089422" y="251584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59399" y="2848269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497518" y="3124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644366" y="36987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163073" y="257860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342620" y="290192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48268" y="318489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474127" y="42353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0449183" y="481848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9873264" y="4411261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057729" y="430422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529462" y="4287512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489754" y="4839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3" name="Oval 132"/>
          <p:cNvSpPr/>
          <p:nvPr/>
        </p:nvSpPr>
        <p:spPr>
          <a:xfrm>
            <a:off x="10449183" y="56780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0655733" y="5231585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663872" y="5230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523747" y="490977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444988" y="567886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22418" y="2509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64920" y="2867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145613" y="257785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865310" y="37629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214486" y="29126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820123" y="470127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217006" y="3947057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598825" y="40506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873198" y="38256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07076" y="25136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44" name="Oval 143"/>
          <p:cNvSpPr/>
          <p:nvPr/>
        </p:nvSpPr>
        <p:spPr>
          <a:xfrm>
            <a:off x="7081792" y="33266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281276" y="2909117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257104" y="28954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53911" y="257777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116660" y="33416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4" name="Oval 153"/>
          <p:cNvSpPr/>
          <p:nvPr/>
        </p:nvSpPr>
        <p:spPr>
          <a:xfrm>
            <a:off x="7568777" y="407505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7434395" y="3679251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23056" y="35760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161279" y="341391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68253" y="4075056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080068" y="251109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58704" y="286051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502947" y="31190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689320" y="376471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643521" y="37024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147210" y="258682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351882" y="291276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9530055" y="319294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8676637" y="376625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822726" y="4702936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679938" y="341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64902" y="54534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891953" y="54725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91665" y="54708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771306" y="55345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865283" y="38016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126033" y="2503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3697" y="2598582"/>
            <a:ext cx="230864" cy="20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176882" y="28585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229579" y="2920845"/>
            <a:ext cx="230864" cy="22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878907" y="3759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876229" y="3818446"/>
            <a:ext cx="230864" cy="22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460164" y="4196768"/>
            <a:ext cx="413100" cy="413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818598" y="4699612"/>
            <a:ext cx="413100" cy="413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94" grpId="0" animBg="1"/>
      <p:bldP spid="174" grpId="0"/>
      <p:bldP spid="185" grpId="0" animBg="1"/>
      <p:bldP spid="11" grpId="0"/>
      <p:bldP spid="10" grpId="0" animBg="1"/>
      <p:bldP spid="17" grpId="0"/>
      <p:bldP spid="18" grpId="0"/>
      <p:bldP spid="13" grpId="0" animBg="1"/>
      <p:bldP spid="19" grpId="0"/>
      <p:bldP spid="20" grpId="0" animBg="1"/>
      <p:bldP spid="22" grpId="0"/>
      <p:bldP spid="23" grpId="0" animBg="1"/>
      <p:bldP spid="28" grpId="0"/>
      <p:bldP spid="30" grpId="0" animBg="1"/>
      <p:bldP spid="31" grpId="0" animBg="1"/>
      <p:bldP spid="33" grpId="0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6" grpId="0" animBg="1"/>
      <p:bldP spid="47" grpId="0"/>
      <p:bldP spid="49" grpId="0"/>
      <p:bldP spid="50" grpId="0" animBg="1"/>
      <p:bldP spid="61" grpId="0"/>
      <p:bldP spid="62" grpId="0" animBg="1"/>
      <p:bldP spid="63" grpId="0" animBg="1"/>
      <p:bldP spid="64" grpId="0"/>
      <p:bldP spid="65" grpId="0" animBg="1"/>
      <p:bldP spid="66" grpId="0"/>
      <p:bldP spid="69" grpId="0"/>
      <p:bldP spid="70" grpId="0" animBg="1"/>
      <p:bldP spid="71" grpId="0" animBg="1"/>
      <p:bldP spid="74" grpId="0"/>
      <p:bldP spid="75" grpId="0"/>
      <p:bldP spid="76" grpId="0" animBg="1"/>
      <p:bldP spid="77" grpId="0"/>
      <p:bldP spid="78" grpId="0" animBg="1"/>
      <p:bldP spid="82" grpId="0"/>
      <p:bldP spid="83" grpId="0" animBg="1"/>
      <p:bldP spid="84" grpId="0" animBg="1"/>
      <p:bldP spid="85" grpId="0"/>
      <p:bldP spid="88" grpId="0"/>
      <p:bldP spid="89" grpId="0" animBg="1"/>
      <p:bldP spid="90" grpId="0" animBg="1"/>
      <p:bldP spid="91" grpId="0"/>
      <p:bldP spid="92" grpId="0"/>
      <p:bldP spid="93" grpId="0"/>
      <p:bldP spid="94" grpId="0" animBg="1"/>
      <p:bldP spid="72" grpId="0"/>
      <p:bldP spid="79" grpId="0" animBg="1"/>
      <p:bldP spid="81" grpId="0"/>
      <p:bldP spid="86" grpId="0" animBg="1"/>
      <p:bldP spid="95" grpId="0"/>
      <p:bldP spid="96" grpId="0" animBg="1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/>
      <p:bldP spid="114" grpId="0" animBg="1"/>
      <p:bldP spid="115" grpId="0"/>
      <p:bldP spid="116" grpId="0" animBg="1"/>
      <p:bldP spid="117" grpId="0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 animBg="1"/>
      <p:bldP spid="139" grpId="0"/>
      <p:bldP spid="140" grpId="0"/>
      <p:bldP spid="141" grpId="0"/>
      <p:bldP spid="143" grpId="0" animBg="1"/>
      <p:bldP spid="145" grpId="0"/>
      <p:bldP spid="146" grpId="0" animBg="1"/>
      <p:bldP spid="147" grpId="0" animBg="1"/>
      <p:bldP spid="150" grpId="0"/>
      <p:bldP spid="151" grpId="0" animBg="1"/>
      <p:bldP spid="137" grpId="0"/>
      <p:bldP spid="138" grpId="0"/>
      <p:bldP spid="144" grpId="0" animBg="1"/>
      <p:bldP spid="148" grpId="0"/>
      <p:bldP spid="152" grpId="0" animBg="1"/>
      <p:bldP spid="153" grpId="0"/>
      <p:bldP spid="154" grpId="0" animBg="1"/>
      <p:bldP spid="155" grpId="0"/>
      <p:bldP spid="157" grpId="0" animBg="1"/>
      <p:bldP spid="158" grpId="0" animBg="1"/>
      <p:bldP spid="159" grpId="0"/>
      <p:bldP spid="160" grpId="0"/>
      <p:bldP spid="161" grpId="0"/>
      <p:bldP spid="162" grpId="0"/>
      <p:bldP spid="164" grpId="0" animBg="1"/>
      <p:bldP spid="165" grpId="0"/>
      <p:bldP spid="167" grpId="0" animBg="1"/>
      <p:bldP spid="168" grpId="0" animBg="1"/>
      <p:bldP spid="169" grpId="0" animBg="1"/>
      <p:bldP spid="172" grpId="0" animBg="1"/>
      <p:bldP spid="181" grpId="0" animBg="1"/>
      <p:bldP spid="173" grpId="0"/>
      <p:bldP spid="175" grpId="0"/>
      <p:bldP spid="176" grpId="0"/>
      <p:bldP spid="177" grpId="0"/>
      <p:bldP spid="178" grpId="0"/>
      <p:bldP spid="180" grpId="0"/>
      <p:bldP spid="186" grpId="0"/>
      <p:bldP spid="187" grpId="0"/>
      <p:bldP spid="4" grpId="0" animBg="1"/>
      <p:bldP spid="190" grpId="0"/>
      <p:bldP spid="191" grpId="0" animBg="1"/>
      <p:bldP spid="192" grpId="0"/>
      <p:bldP spid="193" grpId="0" animBg="1"/>
      <p:bldP spid="195" grpId="0" animBg="1"/>
      <p:bldP spid="19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 OF  AN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40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129289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821856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91874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76189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3191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701928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53050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75880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46047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1191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82086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4087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375880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46047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11919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782086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129289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705755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0" idx="0"/>
          </p:cNvCxnSpPr>
          <p:nvPr/>
        </p:nvCxnSpPr>
        <p:spPr>
          <a:xfrm flipH="1">
            <a:off x="4998815" y="3210330"/>
            <a:ext cx="510277" cy="1788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756091" y="41409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9180" y="2419716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377470" y="2219024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deleteEdge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(Node *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char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748292" y="26447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48292" y="36222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-65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48292" y="39915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Node *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</a:t>
            </a:r>
            <a:endParaRPr lang="en-US" b="1" dirty="0" smtClean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48292" y="439446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48292" y="47855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elete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08856" y="295551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without doing anything</a:t>
            </a:r>
          </a:p>
        </p:txBody>
      </p:sp>
    </p:spTree>
    <p:extLst>
      <p:ext uri="{BB962C8B-B14F-4D97-AF65-F5344CB8AC3E}">
        <p14:creationId xmlns:p14="http://schemas.microsoft.com/office/powerpoint/2010/main" val="1993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 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41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097279" y="3581231"/>
            <a:ext cx="2701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ool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isJunction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 *u)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20592" y="4004416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==1)    return true;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22884" y="4389136"/>
            <a:ext cx="27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isLeaf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(u))    return false;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22884" y="4814820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true;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7280" y="1996945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node containing an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=1 mark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7280" y="2431786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node having at least 2 child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279" y="2858163"/>
            <a:ext cx="110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if we consider a node after deleting one of its child/edge then the node is a junction if it is not a leaf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60" grpId="0"/>
      <p:bldP spid="61" grpId="0"/>
      <p:bldP spid="64" grpId="0"/>
      <p:bldP spid="65" grpId="0"/>
      <p:bldP spid="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IN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Swapnil</a:t>
            </a:r>
            <a:r>
              <a:rPr lang="en-US" dirty="0" smtClean="0"/>
              <a:t> Biswas, Lecturer, </a:t>
            </a:r>
            <a:r>
              <a:rPr lang="en-US" dirty="0" err="1" smtClean="0"/>
              <a:t>Dept</a:t>
            </a:r>
            <a:r>
              <a:rPr lang="en-US" dirty="0" smtClean="0"/>
              <a:t> of CSE, MIST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42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204561" y="1744739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delete(string x, Node *u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root, k</a:t>
            </a:r>
            <a:r>
              <a:rPr lang="en-US" b="1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73570" y="21140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71502" y="459247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x[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]-65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3570" y="5371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8653" y="293662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u-&gt;</a:t>
            </a:r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is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2075" y="37182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u-&gt;</a:t>
            </a:r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2075" y="3995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8653" y="345665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isLeaf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(u) is 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1350" y="265987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 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0421" y="521987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removeEdge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(u, x[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0421" y="550826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dirty="0" err="1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isJunction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(u) is 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0421" y="490395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delete(x, u-&gt;children[r],k+1)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1386" y="60243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98653" y="42767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04707" y="31871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</a:t>
            </a:r>
            <a:endParaRPr lang="en-US" b="1" dirty="0" smtClean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33415" y="57894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71260" y="2362269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 is not found in the TRIE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20936" y="236145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eturn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</a:t>
            </a:r>
            <a:endParaRPr lang="en-US" b="1" dirty="0" smtClean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1260" y="2711645"/>
            <a:ext cx="286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u is not removable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71260" y="3052077"/>
            <a:ext cx="283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That’s why u is returning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4136" y="2161190"/>
            <a:ext cx="2956321" cy="13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96536" y="2313590"/>
            <a:ext cx="2956321" cy="13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24477" y="2738397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complete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36" y="3098855"/>
            <a:ext cx="477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 is a prefix of a string not a complete string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6536" y="3518989"/>
            <a:ext cx="26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u can not be deleted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6536" y="3902874"/>
            <a:ext cx="283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That’s why u is returning 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71260" y="2633525"/>
            <a:ext cx="4766471" cy="163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77694" y="2791211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complete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96536" y="3216246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also 1 (Or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&gt;0 for counter technique)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91293" y="362471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the node is not a leaf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1292" y="3990100"/>
            <a:ext cx="462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x is a prefix as well a complete string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77694" y="4379848"/>
            <a:ext cx="439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in this case, the node is not removable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91292" y="4745233"/>
            <a:ext cx="31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Simply remove the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mark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91292" y="5111517"/>
            <a:ext cx="457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 for counter technique decrease the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06254" y="2508055"/>
            <a:ext cx="5344486" cy="308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21781" y="2704451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complete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21890" y="309199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99557" y="3497088"/>
            <a:ext cx="187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a leaf as well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93625" y="3846459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x is a complete string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05731" y="4193324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u </a:t>
            </a:r>
            <a:r>
              <a:rPr lang="en-US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 removable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99557" y="4559254"/>
            <a:ext cx="283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That’s why u is returning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88705" y="2469176"/>
            <a:ext cx="3537163" cy="2642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552236" y="2507781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not complete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77026" y="2900619"/>
            <a:ext cx="551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 becomes the relative position of k-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character in 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71125" y="3328573"/>
            <a:ext cx="452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becomes 1 if the next node is removable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1125" y="3712121"/>
            <a:ext cx="258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 d becomes 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7345" y="4061004"/>
            <a:ext cx="42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Removes the k-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edge of u if d permits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77345" y="4453949"/>
            <a:ext cx="542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u remains a junction after removing the k-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edge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77345" y="4855752"/>
            <a:ext cx="316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Then sets the permission as 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77345" y="5275574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Then sends the permission to it’s parent</a:t>
            </a:r>
          </a:p>
        </p:txBody>
      </p:sp>
    </p:spTree>
    <p:extLst>
      <p:ext uri="{BB962C8B-B14F-4D97-AF65-F5344CB8AC3E}">
        <p14:creationId xmlns:p14="http://schemas.microsoft.com/office/powerpoint/2010/main" val="4164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60" grpId="0"/>
      <p:bldP spid="15" grpId="0"/>
      <p:bldP spid="19" grpId="0"/>
      <p:bldP spid="21" grpId="0"/>
      <p:bldP spid="18" grpId="0"/>
      <p:bldP spid="14" grpId="0"/>
      <p:bldP spid="24" grpId="0"/>
      <p:bldP spid="28" grpId="0"/>
      <p:bldP spid="29" grpId="0"/>
      <p:bldP spid="30" grpId="0"/>
      <p:bldP spid="35" grpId="0"/>
      <p:bldP spid="36" grpId="0"/>
      <p:bldP spid="38" grpId="0"/>
      <p:bldP spid="40" grpId="0"/>
      <p:bldP spid="41" grpId="0"/>
      <p:bldP spid="42" grpId="0"/>
      <p:bldP spid="43" grpId="0"/>
      <p:bldP spid="6" grpId="0" animBg="1"/>
      <p:bldP spid="45" grpId="0" animBg="1"/>
      <p:bldP spid="31" grpId="0"/>
      <p:bldP spid="33" grpId="0"/>
      <p:bldP spid="34" grpId="0"/>
      <p:bldP spid="37" grpId="0"/>
      <p:bldP spid="39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2" grpId="0"/>
      <p:bldP spid="63" grpId="0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/>
              <a:t>INSERT IN TRIE (WITH COUNTER)</a:t>
            </a:r>
            <a:endParaRPr lang="en-US" sz="4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2" idx="3"/>
            <a:endCxn id="71" idx="0"/>
          </p:cNvCxnSpPr>
          <p:nvPr/>
        </p:nvCxnSpPr>
        <p:spPr>
          <a:xfrm flipH="1">
            <a:off x="6578611" y="3137778"/>
            <a:ext cx="190030" cy="556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376428" y="369443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414626" y="37351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35" name="Straight Arrow Connector 34"/>
          <p:cNvCxnSpPr>
            <a:stCxn id="146" idx="2"/>
            <a:endCxn id="112" idx="0"/>
          </p:cNvCxnSpPr>
          <p:nvPr/>
        </p:nvCxnSpPr>
        <p:spPr>
          <a:xfrm flipH="1">
            <a:off x="5566980" y="3900985"/>
            <a:ext cx="809448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5362558" y="468045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00115" y="4713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38" name="Straight Arrow Connector 37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360430" y="5597797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97280" y="5177276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 reach a vertex with counter &gt;0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94974" y="5529408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“BUBT” exists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28" grpId="0" animBg="1"/>
      <p:bldP spid="131" grpId="0"/>
      <p:bldP spid="132" grpId="0" animBg="1"/>
      <p:bldP spid="138" grpId="0"/>
      <p:bldP spid="146" grpId="0" animBg="1"/>
      <p:bldP spid="151" grpId="0"/>
      <p:bldP spid="153" grpId="0" animBg="1"/>
      <p:bldP spid="157" grpId="0"/>
      <p:bldP spid="159" grpId="0" animBg="1"/>
      <p:bldP spid="160" grpId="0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3838" y="5288584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3838" y="5653828"/>
            <a:ext cx="29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“BRAC”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5223199" y="3304904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32" idx="2"/>
            <a:endCxn id="4" idx="0"/>
          </p:cNvCxnSpPr>
          <p:nvPr/>
        </p:nvCxnSpPr>
        <p:spPr>
          <a:xfrm flipH="1">
            <a:off x="5446378" y="2991725"/>
            <a:ext cx="1261766" cy="3131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15422" y="27881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389" y="365637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137" grpId="0"/>
      <p:bldP spid="138" grpId="0"/>
      <p:bldP spid="90" grpId="0"/>
      <p:bldP spid="110" grpId="0" animBg="1"/>
      <p:bldP spid="4" grpId="0" animBg="1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68060" y="24719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2" name="Oval 131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8" idx="6"/>
            <a:endCxn id="13" idx="1"/>
          </p:cNvCxnSpPr>
          <p:nvPr/>
        </p:nvCxnSpPr>
        <p:spPr>
          <a:xfrm>
            <a:off x="8063047" y="2656495"/>
            <a:ext cx="831733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5370" y="279651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2" name="Oval 91"/>
          <p:cNvSpPr/>
          <p:nvPr/>
        </p:nvSpPr>
        <p:spPr>
          <a:xfrm>
            <a:off x="10025685" y="3058984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3374" y="5452610"/>
            <a:ext cx="407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reach a node with counter=0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0643" y="582851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“MI”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91" grpId="0"/>
      <p:bldP spid="92" grpId="0" animBg="1"/>
      <p:bldP spid="93" grpId="0"/>
      <p:bldP spid="94" grpId="0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85764" y="24711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128" idx="4"/>
            <a:endCxn id="144" idx="0"/>
          </p:cNvCxnSpPr>
          <p:nvPr/>
        </p:nvCxnSpPr>
        <p:spPr>
          <a:xfrm>
            <a:off x="7856497" y="2863045"/>
            <a:ext cx="0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651371" y="3280576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92264" y="3309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18" name="Straight Arrow Connector 17"/>
          <p:cNvCxnSpPr>
            <a:stCxn id="95" idx="5"/>
            <a:endCxn id="154" idx="0"/>
          </p:cNvCxnSpPr>
          <p:nvPr/>
        </p:nvCxnSpPr>
        <p:spPr>
          <a:xfrm>
            <a:off x="8003974" y="3633179"/>
            <a:ext cx="3395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136408" y="4035121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86493" y="5420996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3762" y="5796898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“CUET”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89212" y="4067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802943" y="3364551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earch(“CUET”)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Isosceles Triangle 138"/>
          <p:cNvSpPr/>
          <p:nvPr/>
        </p:nvSpPr>
        <p:spPr>
          <a:xfrm>
            <a:off x="8048957" y="5204702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97" idx="4"/>
            <a:endCxn id="139" idx="0"/>
          </p:cNvCxnSpPr>
          <p:nvPr/>
        </p:nvCxnSpPr>
        <p:spPr>
          <a:xfrm flipH="1">
            <a:off x="8272136" y="4448221"/>
            <a:ext cx="70822" cy="756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06654" y="4702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90496" y="55868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90" grpId="0"/>
      <p:bldP spid="95" grpId="0" animBg="1"/>
      <p:bldP spid="96" grpId="0"/>
      <p:bldP spid="97" grpId="0" animBg="1"/>
      <p:bldP spid="100" grpId="0"/>
      <p:bldP spid="101" grpId="0"/>
      <p:bldP spid="105" grpId="0"/>
      <p:bldP spid="138" grpId="0" animBg="1"/>
      <p:bldP spid="139" grpId="0" animBg="1"/>
      <p:bldP spid="141" grpId="0"/>
      <p:bldP spid="142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8276</TotalTime>
  <Words>4140</Words>
  <Application>Microsoft Office PowerPoint</Application>
  <PresentationFormat>Widescreen</PresentationFormat>
  <Paragraphs>1664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</vt:lpstr>
      <vt:lpstr>Courier New</vt:lpstr>
      <vt:lpstr>Georgia</vt:lpstr>
      <vt:lpstr>Segoe UI Semilight</vt:lpstr>
      <vt:lpstr>Segoe UI Symbol</vt:lpstr>
      <vt:lpstr>Times New Roman</vt:lpstr>
      <vt:lpstr>Wingdings</vt:lpstr>
      <vt:lpstr>Swapnil</vt:lpstr>
      <vt:lpstr>TRIE</vt:lpstr>
      <vt:lpstr>WHY  TRIE?</vt:lpstr>
      <vt:lpstr>INSERT IN TRIE</vt:lpstr>
      <vt:lpstr>INSERT IN TRIE (WITH COUNTER)</vt:lpstr>
      <vt:lpstr>INSERT IN TRIE (WITH COUNTER)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TRIE  CHARACTERISTICS</vt:lpstr>
      <vt:lpstr>METHODS</vt:lpstr>
      <vt:lpstr>RELATIVE  POSITION OF A CHARACTER</vt:lpstr>
      <vt:lpstr>RELATIVE  POSITION OF A CHARACTER</vt:lpstr>
      <vt:lpstr>NODE  REPRESENTATION</vt:lpstr>
      <vt:lpstr>NODE  REPRESENTATION</vt:lpstr>
      <vt:lpstr>INSERT IN TRIE</vt:lpstr>
      <vt:lpstr>SEARCH  IN  TRIE</vt:lpstr>
      <vt:lpstr>SEARCH  IN  TRIE</vt:lpstr>
      <vt:lpstr>SEARCH  IN  TRIE</vt:lpstr>
      <vt:lpstr>SEARCH  IN  TRIE (COMPLEXITY)</vt:lpstr>
      <vt:lpstr>LEXICOGRAPHICAL  ORDER</vt:lpstr>
      <vt:lpstr>LEXICOGRAPHICAL  ORDER</vt:lpstr>
      <vt:lpstr>DELETE  FROM  TRIE</vt:lpstr>
      <vt:lpstr>DELETE  FROM  TRIE (CASE-1)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DELETION  OF  AN  EDGE</vt:lpstr>
      <vt:lpstr>DELETION  OF  AN  EDGE</vt:lpstr>
      <vt:lpstr>DELETION  OF  AN  EDGE</vt:lpstr>
      <vt:lpstr>JUNCTION  POINT</vt:lpstr>
      <vt:lpstr>DELETE IN TRIE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1674</cp:revision>
  <dcterms:created xsi:type="dcterms:W3CDTF">2021-09-27T14:31:20Z</dcterms:created>
  <dcterms:modified xsi:type="dcterms:W3CDTF">2022-11-06T01:08:17Z</dcterms:modified>
</cp:coreProperties>
</file>